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24" r:id="rId15"/>
    <p:sldId id="276" r:id="rId16"/>
    <p:sldId id="329" r:id="rId17"/>
    <p:sldId id="362" r:id="rId18"/>
    <p:sldId id="278" r:id="rId19"/>
    <p:sldId id="347" r:id="rId20"/>
    <p:sldId id="301" r:id="rId21"/>
    <p:sldId id="364" r:id="rId22"/>
    <p:sldId id="279" r:id="rId23"/>
    <p:sldId id="302" r:id="rId24"/>
    <p:sldId id="352" r:id="rId25"/>
    <p:sldId id="304" r:id="rId26"/>
    <p:sldId id="353" r:id="rId27"/>
    <p:sldId id="303" r:id="rId28"/>
    <p:sldId id="354" r:id="rId29"/>
    <p:sldId id="327" r:id="rId30"/>
    <p:sldId id="326" r:id="rId31"/>
    <p:sldId id="330" r:id="rId32"/>
    <p:sldId id="331" r:id="rId33"/>
    <p:sldId id="344" r:id="rId34"/>
    <p:sldId id="355" r:id="rId35"/>
    <p:sldId id="332" r:id="rId36"/>
    <p:sldId id="345" r:id="rId37"/>
    <p:sldId id="365" r:id="rId38"/>
    <p:sldId id="356" r:id="rId39"/>
    <p:sldId id="357" r:id="rId40"/>
    <p:sldId id="333" r:id="rId41"/>
    <p:sldId id="300" r:id="rId42"/>
    <p:sldId id="291" r:id="rId43"/>
    <p:sldId id="346" r:id="rId44"/>
    <p:sldId id="288" r:id="rId45"/>
    <p:sldId id="289" r:id="rId46"/>
    <p:sldId id="290" r:id="rId47"/>
    <p:sldId id="316" r:id="rId48"/>
    <p:sldId id="299" r:id="rId49"/>
    <p:sldId id="292" r:id="rId50"/>
    <p:sldId id="293" r:id="rId51"/>
    <p:sldId id="298" r:id="rId52"/>
    <p:sldId id="297" r:id="rId53"/>
    <p:sldId id="294" r:id="rId54"/>
    <p:sldId id="295" r:id="rId55"/>
    <p:sldId id="296" r:id="rId56"/>
    <p:sldId id="306" r:id="rId57"/>
    <p:sldId id="361" r:id="rId58"/>
    <p:sldId id="334" r:id="rId59"/>
    <p:sldId id="335" r:id="rId60"/>
    <p:sldId id="342" r:id="rId61"/>
    <p:sldId id="336" r:id="rId62"/>
    <p:sldId id="367" r:id="rId63"/>
    <p:sldId id="337" r:id="rId64"/>
    <p:sldId id="366" r:id="rId65"/>
    <p:sldId id="360" r:id="rId66"/>
    <p:sldId id="273" r:id="rId67"/>
    <p:sldId id="27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66" d="100"/>
          <a:sy n="66" d="100"/>
        </p:scale>
        <p:origin x="229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22.05.2018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‹Nr.›</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Implicit Flow is mainly used by Clients implemented in a browser using a scripting language. The Access Token and ID Token are returned directly to the Client, which may expose them to the End-User and applications that have access to the End-User's User Agent. The Authorization Server does not perform Client Authentication.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ID Token and, if requested, an Access Token.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41433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Claims in the </a:t>
            </a:r>
            <a:r>
              <a:rPr lang="en-GB" sz="1200" dirty="0" err="1"/>
              <a:t>id_token</a:t>
            </a:r>
            <a:r>
              <a:rPr lang="en-GB" sz="1200" dirty="0"/>
              <a:t>, </a:t>
            </a:r>
            <a:r>
              <a:rPr lang="en-GB" sz="1200" dirty="0" err="1"/>
              <a:t>access_token</a:t>
            </a:r>
            <a:r>
              <a:rPr lang="en-GB" sz="1200" dirty="0"/>
              <a:t> provide the properties so that API, APP can do the Authorization</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3491560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171634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public class </a:t>
            </a:r>
            <a:r>
              <a:rPr lang="en-GB" dirty="0" err="1"/>
              <a:t>IsAdminBobHandler</a:t>
            </a:r>
            <a:r>
              <a:rPr lang="en-GB" dirty="0"/>
              <a:t> : </a:t>
            </a:r>
            <a:r>
              <a:rPr lang="en-GB" dirty="0" err="1"/>
              <a:t>AuthorizationHandler</a:t>
            </a:r>
            <a:r>
              <a:rPr lang="en-GB" dirty="0"/>
              <a:t>&lt;</a:t>
            </a:r>
            <a:r>
              <a:rPr lang="en-GB" dirty="0" err="1"/>
              <a:t>IsAdminRequirement</a:t>
            </a:r>
            <a:r>
              <a:rPr lang="en-GB" dirty="0"/>
              <a:t>&gt;</a:t>
            </a:r>
          </a:p>
          <a:p>
            <a:r>
              <a:rPr lang="en-GB" dirty="0"/>
              <a:t>    {</a:t>
            </a:r>
          </a:p>
          <a:p>
            <a:r>
              <a:rPr lang="en-GB" dirty="0"/>
              <a:t>        private  </a:t>
            </a:r>
            <a:r>
              <a:rPr lang="en-GB" dirty="0" err="1"/>
              <a:t>readonly</a:t>
            </a:r>
            <a:r>
              <a:rPr lang="en-GB" dirty="0"/>
              <a:t> </a:t>
            </a:r>
            <a:r>
              <a:rPr lang="en-GB" dirty="0" err="1"/>
              <a:t>IAppAuthorizationService</a:t>
            </a:r>
            <a:r>
              <a:rPr lang="en-GB" dirty="0"/>
              <a:t> _</a:t>
            </a:r>
            <a:r>
              <a:rPr lang="en-GB" dirty="0" err="1"/>
              <a:t>appAuthorizationService</a:t>
            </a:r>
            <a:r>
              <a:rPr lang="en-GB" dirty="0"/>
              <a:t>;</a:t>
            </a:r>
          </a:p>
          <a:p>
            <a:endParaRPr lang="en-GB" dirty="0"/>
          </a:p>
          <a:p>
            <a:r>
              <a:rPr lang="en-GB" dirty="0"/>
              <a:t>        public </a:t>
            </a:r>
            <a:r>
              <a:rPr lang="en-GB" dirty="0" err="1"/>
              <a:t>IsAdminBobHandler</a:t>
            </a:r>
            <a:r>
              <a:rPr lang="en-GB" dirty="0"/>
              <a:t>(</a:t>
            </a:r>
            <a:r>
              <a:rPr lang="en-GB" dirty="0" err="1"/>
              <a:t>IAppAuthorizationService</a:t>
            </a:r>
            <a:r>
              <a:rPr lang="en-GB" dirty="0"/>
              <a:t> </a:t>
            </a:r>
            <a:r>
              <a:rPr lang="en-GB" dirty="0" err="1"/>
              <a:t>appAuthorizationService</a:t>
            </a:r>
            <a:r>
              <a:rPr lang="en-GB" dirty="0"/>
              <a:t>)</a:t>
            </a:r>
          </a:p>
          <a:p>
            <a:r>
              <a:rPr lang="en-GB" dirty="0"/>
              <a:t>        {</a:t>
            </a:r>
          </a:p>
          <a:p>
            <a:r>
              <a:rPr lang="en-GB" dirty="0"/>
              <a:t>            _</a:t>
            </a:r>
            <a:r>
              <a:rPr lang="en-GB" dirty="0" err="1"/>
              <a:t>appAuthorizationService</a:t>
            </a:r>
            <a:r>
              <a:rPr lang="en-GB" dirty="0"/>
              <a:t> = </a:t>
            </a:r>
            <a:r>
              <a:rPr lang="en-GB" dirty="0" err="1"/>
              <a:t>appAuthorizationService</a:t>
            </a:r>
            <a:r>
              <a:rPr lang="en-GB" dirty="0"/>
              <a:t>;</a:t>
            </a:r>
          </a:p>
          <a:p>
            <a:r>
              <a:rPr lang="en-GB" dirty="0"/>
              <a:t>        }</a:t>
            </a:r>
          </a:p>
          <a:p>
            <a:endParaRPr lang="en-GB" dirty="0"/>
          </a:p>
          <a:p>
            <a:r>
              <a:rPr lang="en-GB" dirty="0"/>
              <a:t>        protected override Task </a:t>
            </a:r>
            <a:r>
              <a:rPr lang="en-GB" dirty="0" err="1"/>
              <a:t>HandleRequirementAsync</a:t>
            </a:r>
            <a:r>
              <a:rPr lang="en-GB" dirty="0"/>
              <a:t>(</a:t>
            </a:r>
            <a:r>
              <a:rPr lang="en-GB" dirty="0" err="1"/>
              <a:t>AuthorizationHandlerContext</a:t>
            </a:r>
            <a:r>
              <a:rPr lang="en-GB" dirty="0"/>
              <a:t> context, </a:t>
            </a:r>
            <a:r>
              <a:rPr lang="en-GB" dirty="0" err="1"/>
              <a:t>IsAdminRequirement</a:t>
            </a:r>
            <a:r>
              <a:rPr lang="en-GB" dirty="0"/>
              <a:t> requirement)</a:t>
            </a:r>
          </a:p>
          <a:p>
            <a:r>
              <a:rPr lang="en-GB" dirty="0"/>
              <a:t>        {</a:t>
            </a:r>
          </a:p>
          <a:p>
            <a:r>
              <a:rPr lang="en-GB" dirty="0"/>
              <a:t>            if(_</a:t>
            </a:r>
            <a:r>
              <a:rPr lang="en-GB" dirty="0" err="1"/>
              <a:t>appAuthorizationService.IsAdminDamien</a:t>
            </a:r>
            <a:r>
              <a:rPr lang="en-GB" dirty="0"/>
              <a:t>(</a:t>
            </a:r>
            <a:r>
              <a:rPr lang="en-GB" dirty="0" err="1"/>
              <a:t>context.User.Identity.Name</a:t>
            </a:r>
            <a:r>
              <a:rPr lang="en-GB" dirty="0"/>
              <a:t>))</a:t>
            </a:r>
          </a:p>
          <a:p>
            <a:r>
              <a:rPr lang="en-GB" dirty="0"/>
              <a:t>            {</a:t>
            </a:r>
          </a:p>
          <a:p>
            <a:r>
              <a:rPr lang="en-GB" dirty="0"/>
              <a:t>                </a:t>
            </a:r>
            <a:r>
              <a:rPr lang="en-GB" dirty="0" err="1"/>
              <a:t>context.Succeed</a:t>
            </a:r>
            <a:r>
              <a:rPr lang="en-GB" dirty="0"/>
              <a:t>(requirement);</a:t>
            </a:r>
          </a:p>
          <a:p>
            <a:r>
              <a:rPr lang="en-GB" dirty="0"/>
              <a:t>            }</a:t>
            </a:r>
          </a:p>
          <a:p>
            <a:endParaRPr lang="en-GB" dirty="0"/>
          </a:p>
          <a:p>
            <a:r>
              <a:rPr lang="en-GB" dirty="0"/>
              <a:t>            return </a:t>
            </a:r>
            <a:r>
              <a:rPr lang="en-GB" dirty="0" err="1"/>
              <a:t>Task.CompletedTask</a:t>
            </a:r>
            <a:r>
              <a:rPr lang="en-GB" dirty="0"/>
              <a:t>;</a:t>
            </a:r>
          </a:p>
          <a:p>
            <a:r>
              <a:rPr lang="en-GB" dirty="0"/>
              <a:t>        }</a:t>
            </a:r>
          </a:p>
          <a:p>
            <a:r>
              <a:rPr lang="en-GB" dirty="0"/>
              <a:t>    }</a:t>
            </a:r>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35361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69227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60</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63</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65</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67</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What do you need to do when you are architecting your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18431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75272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22/05/2018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22/05/2018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22/05/2018</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22/05/2018</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22/05/2018</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22/05/2018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22/05/2018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22/05/2018</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‹Nr.›</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amienbod/AspNetCoreWindowsAuth"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damienbod/AspNetCoreHybridFlowWithApi"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spnet/core/security/preventing-open-redirects?view=aspnetcore-2.0"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NWebsec/NWebsec"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2103708"/>
            <a:ext cx="7937500" cy="1169415"/>
          </a:xfrm>
        </p:spPr>
        <p:txBody>
          <a:bodyPr>
            <a:normAutofit/>
          </a:bodyPr>
          <a:lstStyle/>
          <a:p>
            <a:r>
              <a:rPr lang="en-GB" b="1" dirty="0"/>
              <a:t>ASP.NET Core Security</a:t>
            </a:r>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3"/>
              </a:rPr>
              <a:t>https://damienbod.com</a:t>
            </a:r>
            <a:r>
              <a:rPr lang="en-GB" dirty="0"/>
              <a:t> </a:t>
            </a:r>
          </a:p>
          <a:p>
            <a:r>
              <a:rPr lang="en-GB" dirty="0">
                <a:hlinkClick r:id="rId4"/>
              </a:rPr>
              <a:t>@</a:t>
            </a:r>
            <a:r>
              <a:rPr lang="en-GB" dirty="0" err="1">
                <a:hlinkClick r:id="rId4"/>
              </a:rPr>
              <a:t>damien_bod</a:t>
            </a:r>
            <a:endParaRPr lang="en-GB" dirty="0"/>
          </a:p>
          <a:p>
            <a:endParaRPr lang="en-GB" dirty="0"/>
          </a:p>
          <a:p>
            <a:endParaRPr lang="en-GB" dirty="0"/>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3220047" y="5213336"/>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D45B59A-781E-490A-81D5-064F81132ADC}"/>
              </a:ext>
            </a:extLst>
          </p:cNvPr>
          <p:cNvSpPr txBox="1"/>
          <p:nvPr/>
        </p:nvSpPr>
        <p:spPr>
          <a:xfrm>
            <a:off x="794326" y="1628644"/>
            <a:ext cx="11000509" cy="350865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Authentication, Authorization, Accounting</a:t>
            </a:r>
          </a:p>
          <a:p>
            <a:endParaRPr lang="en-GB" sz="1000" dirty="0">
              <a:latin typeface="+mj-lt"/>
            </a:endParaRPr>
          </a:p>
          <a:p>
            <a:pPr marL="571500" indent="-571500">
              <a:buFont typeface="Arial" panose="020B0604020202020204" pitchFamily="34" charset="0"/>
              <a:buChar char="•"/>
            </a:pPr>
            <a:r>
              <a:rPr lang="en-GB" sz="4000" dirty="0">
                <a:latin typeface="+mj-lt"/>
              </a:rPr>
              <a:t>Session Protection HTTPS headers, Meta Headers</a:t>
            </a:r>
          </a:p>
          <a:p>
            <a:endParaRPr lang="en-GB" sz="1000" dirty="0">
              <a:latin typeface="+mj-lt"/>
            </a:endParaRPr>
          </a:p>
          <a:p>
            <a:pPr marL="571500" indent="-571500">
              <a:buFont typeface="Arial" panose="020B0604020202020204" pitchFamily="34" charset="0"/>
              <a:buChar char="•"/>
            </a:pPr>
            <a:r>
              <a:rPr lang="en-GB" sz="4000" dirty="0">
                <a:latin typeface="+mj-lt"/>
              </a:rPr>
              <a:t>HTTPS Certs TLS 1.0, 1.2</a:t>
            </a:r>
          </a:p>
          <a:p>
            <a:endParaRPr lang="en-GB" sz="1000" dirty="0">
              <a:latin typeface="+mj-lt"/>
            </a:endParaRPr>
          </a:p>
          <a:p>
            <a:pPr marL="571500" indent="-571500">
              <a:buFont typeface="Arial" panose="020B0604020202020204" pitchFamily="34" charset="0"/>
              <a:buChar char="•"/>
            </a:pPr>
            <a:r>
              <a:rPr lang="en-GB" sz="4000" dirty="0">
                <a:latin typeface="+mj-lt"/>
              </a:rPr>
              <a:t>WAF Web Application Firewall</a:t>
            </a:r>
          </a:p>
          <a:p>
            <a:endParaRPr lang="en-GB" sz="1400" dirty="0">
              <a:latin typeface="+mj-lt"/>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144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2"/>
          <a:stretch>
            <a:fillRect/>
          </a:stretch>
        </p:blipFill>
        <p:spPr>
          <a:xfrm>
            <a:off x="4859447" y="3429000"/>
            <a:ext cx="2944057" cy="2959078"/>
          </a:xfrm>
          <a:prstGeom prst="rect">
            <a:avLst/>
          </a:prstGeom>
        </p:spPr>
      </p:pic>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907" y="469922"/>
            <a:ext cx="6659461" cy="266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707886"/>
          </a:xfrm>
          <a:prstGeom prst="rect">
            <a:avLst/>
          </a:prstGeom>
          <a:noFill/>
        </p:spPr>
        <p:txBody>
          <a:bodyPr wrap="square" rtlCol="0">
            <a:spAutoFit/>
          </a:bodyPr>
          <a:lstStyle/>
          <a:p>
            <a:r>
              <a:rPr lang="en-GB" sz="4000" dirty="0"/>
              <a:t>Authorization</a:t>
            </a:r>
          </a:p>
        </p:txBody>
      </p:sp>
    </p:spTree>
    <p:extLst>
      <p:ext uri="{BB962C8B-B14F-4D97-AF65-F5344CB8AC3E}">
        <p14:creationId xmlns:p14="http://schemas.microsoft.com/office/powerpoint/2010/main" val="37442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411162"/>
            <a:ext cx="9945914"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 angular-auth-</a:t>
            </a:r>
            <a:r>
              <a:rPr lang="en-GB" sz="3200" dirty="0" err="1"/>
              <a:t>oidc</a:t>
            </a:r>
            <a:r>
              <a:rPr lang="en-GB" sz="3200" dirty="0"/>
              <a:t>-client npm</a:t>
            </a:r>
            <a:br>
              <a:rPr lang="en-GB" sz="3200" dirty="0"/>
            </a:br>
            <a:r>
              <a:rPr lang="en-GB" sz="3200" dirty="0"/>
              <a:t> 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330" y="826671"/>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wissangularlogofont">
            <a:extLst>
              <a:ext uri="{FF2B5EF4-FFF2-40B4-BE49-F238E27FC236}">
                <a16:creationId xmlns:a16="http://schemas.microsoft.com/office/drawing/2014/main" id="{4F836F61-F706-4275-80CA-4E0DC0EBF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0583" y="411162"/>
            <a:ext cx="1968332" cy="23906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115" y="2885262"/>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8217" y="411162"/>
            <a:ext cx="1968332" cy="1948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4416" y="4746171"/>
            <a:ext cx="3214499" cy="12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0" y="333828"/>
            <a:ext cx="6429829" cy="4423954"/>
          </a:xfrm>
        </p:spPr>
        <p:txBody>
          <a:bodyPr>
            <a:noAutofit/>
          </a:bodyPr>
          <a:lstStyle/>
          <a:p>
            <a:pPr algn="ctr">
              <a:lnSpc>
                <a:spcPct val="150000"/>
              </a:lnSpc>
            </a:pPr>
            <a:r>
              <a:rPr lang="en-GB" sz="4800" dirty="0"/>
              <a:t>id token</a:t>
            </a:r>
            <a:br>
              <a:rPr lang="en-GB" sz="4800" dirty="0"/>
            </a:br>
            <a:r>
              <a:rPr lang="en-GB" sz="4800" dirty="0"/>
              <a:t>token (access token)</a:t>
            </a:r>
            <a:br>
              <a:rPr lang="en-GB" sz="4800" dirty="0"/>
            </a:br>
            <a:r>
              <a:rPr lang="en-GB" sz="4800" dirty="0"/>
              <a:t>reference token</a:t>
            </a:r>
            <a:br>
              <a:rPr lang="en-GB" sz="4800" dirty="0"/>
            </a:br>
            <a:r>
              <a:rPr lang="en-GB" sz="4800" dirty="0"/>
              <a:t>refresh token</a:t>
            </a:r>
            <a:endParaRPr lang="en-GB" sz="3200" dirty="0"/>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6589486" y="1364342"/>
            <a:ext cx="5602514" cy="4426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4800" dirty="0"/>
              <a:t>scope</a:t>
            </a:r>
            <a:br>
              <a:rPr lang="en-GB" sz="4800" dirty="0"/>
            </a:br>
            <a:r>
              <a:rPr lang="en-GB" sz="4800" dirty="0"/>
              <a:t>Back-Channel</a:t>
            </a:r>
            <a:br>
              <a:rPr lang="en-GB" sz="4800" dirty="0"/>
            </a:br>
            <a:r>
              <a:rPr lang="en-GB" sz="4800" dirty="0"/>
              <a:t>Front-Channel</a:t>
            </a:r>
            <a:br>
              <a:rPr lang="en-GB" sz="4800" dirty="0"/>
            </a:br>
            <a:r>
              <a:rPr lang="en-GB" sz="4800" dirty="0"/>
              <a:t>User Agent</a:t>
            </a:r>
            <a:endParaRPr lang="en-GB" sz="3200" dirty="0"/>
          </a:p>
        </p:txBody>
      </p:sp>
    </p:spTree>
    <p:extLst>
      <p:ext uri="{BB962C8B-B14F-4D97-AF65-F5344CB8AC3E}">
        <p14:creationId xmlns:p14="http://schemas.microsoft.com/office/powerpoint/2010/main" val="18489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661073" cy="167149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9300" dirty="0"/>
              <a:t>OpenID Connect Flows/OAuth2 Security Flows </a:t>
            </a:r>
          </a:p>
          <a:p>
            <a:endParaRPr lang="en-GB" dirty="0"/>
          </a:p>
          <a:p>
            <a:r>
              <a:rPr lang="en-GB" dirty="0">
                <a:hlinkClick r:id="rId3"/>
              </a:rPr>
              <a:t>http://openid.net/specs/openid-connect-core-1_0.html</a:t>
            </a:r>
            <a:endParaRPr lang="en-GB" dirty="0"/>
          </a:p>
          <a:p>
            <a:endParaRPr lang="en-GB" dirty="0"/>
          </a:p>
        </p:txBody>
      </p:sp>
      <p:sp>
        <p:nvSpPr>
          <p:cNvPr id="2" name="Textfeld 1">
            <a:extLst>
              <a:ext uri="{FF2B5EF4-FFF2-40B4-BE49-F238E27FC236}">
                <a16:creationId xmlns:a16="http://schemas.microsoft.com/office/drawing/2014/main" id="{4F508E0A-5BA4-420B-A80B-986E025173F1}"/>
              </a:ext>
            </a:extLst>
          </p:cNvPr>
          <p:cNvSpPr txBox="1"/>
          <p:nvPr/>
        </p:nvSpPr>
        <p:spPr>
          <a:xfrm>
            <a:off x="914400" y="1967346"/>
            <a:ext cx="11083636" cy="378565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OIDC Implicit flow</a:t>
            </a:r>
          </a:p>
          <a:p>
            <a:endParaRPr lang="en-GB" sz="1000" dirty="0">
              <a:latin typeface="+mj-lt"/>
            </a:endParaRPr>
          </a:p>
          <a:p>
            <a:pPr marL="285750" indent="-285750">
              <a:buFont typeface="Arial" panose="020B0604020202020204" pitchFamily="34" charset="0"/>
              <a:buChar char="•"/>
            </a:pPr>
            <a:r>
              <a:rPr lang="en-GB" sz="4000" dirty="0">
                <a:latin typeface="+mj-lt"/>
              </a:rPr>
              <a:t>OIDC Hybrid flow</a:t>
            </a:r>
          </a:p>
          <a:p>
            <a:endParaRPr lang="en-GB" sz="1000" dirty="0">
              <a:latin typeface="+mj-lt"/>
            </a:endParaRPr>
          </a:p>
          <a:p>
            <a:pPr marL="285750" indent="-285750">
              <a:buFont typeface="Arial" panose="020B0604020202020204" pitchFamily="34" charset="0"/>
              <a:buChar char="•"/>
            </a:pPr>
            <a:r>
              <a:rPr lang="en-GB" sz="4000" dirty="0">
                <a:latin typeface="+mj-lt"/>
              </a:rPr>
              <a:t>OIDC Code flow</a:t>
            </a:r>
          </a:p>
          <a:p>
            <a:endParaRPr lang="en-GB" sz="1000" dirty="0">
              <a:latin typeface="+mj-lt"/>
            </a:endParaRPr>
          </a:p>
          <a:p>
            <a:pPr marL="285750" indent="-285750">
              <a:buFont typeface="Arial" panose="020B0604020202020204" pitchFamily="34" charset="0"/>
              <a:buChar char="•"/>
            </a:pPr>
            <a:r>
              <a:rPr lang="en-GB" sz="4000" dirty="0">
                <a:latin typeface="+mj-lt"/>
              </a:rPr>
              <a:t>OAuth2 Resource Owner Credentials Flow</a:t>
            </a:r>
          </a:p>
          <a:p>
            <a:endParaRPr lang="en-GB" sz="1000" dirty="0">
              <a:latin typeface="+mj-lt"/>
            </a:endParaRPr>
          </a:p>
          <a:p>
            <a:pPr marL="285750" indent="-285750">
              <a:buFont typeface="Arial" panose="020B0604020202020204" pitchFamily="34" charset="0"/>
              <a:buChar char="•"/>
            </a:pPr>
            <a:r>
              <a:rPr lang="en-GB" sz="4000" dirty="0">
                <a:latin typeface="+mj-lt"/>
              </a:rPr>
              <a:t>Native App PKCE Authorization Code Flow RFC 7636</a:t>
            </a:r>
          </a:p>
        </p:txBody>
      </p:sp>
    </p:spTree>
    <p:extLst>
      <p:ext uri="{BB962C8B-B14F-4D97-AF65-F5344CB8AC3E}">
        <p14:creationId xmlns:p14="http://schemas.microsoft.com/office/powerpoint/2010/main" val="127332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r>
              <a:rPr lang="en-GB" sz="4000" dirty="0">
                <a:latin typeface="+mj-lt"/>
              </a:rPr>
              <a:t> token</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23C5E89-0996-4FE1-991A-9D714F5A2675}"/>
              </a:ext>
            </a:extLst>
          </p:cNvPr>
          <p:cNvSpPr txBox="1">
            <a:spLocks/>
          </p:cNvSpPr>
          <p:nvPr/>
        </p:nvSpPr>
        <p:spPr>
          <a:xfrm>
            <a:off x="838200" y="157848"/>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pic>
        <p:nvPicPr>
          <p:cNvPr id="9" name="Picture 2" descr="Back Home">
            <a:extLst>
              <a:ext uri="{FF2B5EF4-FFF2-40B4-BE49-F238E27FC236}">
                <a16:creationId xmlns:a16="http://schemas.microsoft.com/office/drawing/2014/main" id="{BE8B249F-1CEB-4387-AF9F-CE9073B7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500" y="157848"/>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1697A8A-8F14-4448-A1A3-205B85D22102}"/>
              </a:ext>
            </a:extLst>
          </p:cNvPr>
          <p:cNvPicPr>
            <a:picLocks noChangeAspect="1"/>
          </p:cNvPicPr>
          <p:nvPr/>
        </p:nvPicPr>
        <p:blipFill>
          <a:blip r:embed="rId4"/>
          <a:stretch>
            <a:fillRect/>
          </a:stretch>
        </p:blipFill>
        <p:spPr>
          <a:xfrm>
            <a:off x="918121" y="1699113"/>
            <a:ext cx="10355758" cy="3989400"/>
          </a:xfrm>
          <a:prstGeom prst="rect">
            <a:avLst/>
          </a:prstGeom>
        </p:spPr>
      </p:pic>
    </p:spTree>
    <p:extLst>
      <p:ext uri="{BB962C8B-B14F-4D97-AF65-F5344CB8AC3E}">
        <p14:creationId xmlns:p14="http://schemas.microsoft.com/office/powerpoint/2010/main" val="116715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838200" y="2472540"/>
            <a:ext cx="1036551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Server to server applications with User</a:t>
            </a:r>
          </a:p>
          <a:p>
            <a:endParaRPr lang="en-GB" sz="1000" dirty="0">
              <a:latin typeface="+mj-lt"/>
            </a:endParaRPr>
          </a:p>
          <a:p>
            <a:pPr marL="285750" indent="-285750">
              <a:buFont typeface="Arial" panose="020B0604020202020204" pitchFamily="34" charset="0"/>
              <a:buChar char="•"/>
            </a:pPr>
            <a:r>
              <a:rPr lang="en-GB" sz="4000" dirty="0">
                <a:latin typeface="+mj-lt"/>
              </a:rPr>
              <a:t>Can keep secrets, is trusted</a:t>
            </a:r>
          </a:p>
          <a:p>
            <a:endParaRPr lang="en-GB" sz="1000" dirty="0">
              <a:latin typeface="+mj-lt"/>
            </a:endParaRPr>
          </a:p>
          <a:p>
            <a:pPr marL="285750" indent="-285750">
              <a:buFont typeface="Arial" panose="020B0604020202020204" pitchFamily="34" charset="0"/>
              <a:buChar char="•"/>
            </a:pPr>
            <a:r>
              <a:rPr lang="en-GB" sz="4000" dirty="0">
                <a:latin typeface="+mj-lt"/>
              </a:rPr>
              <a:t>Client is authenticated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sp>
        <p:nvSpPr>
          <p:cNvPr id="2" name="Textfeld 1">
            <a:extLst>
              <a:ext uri="{FF2B5EF4-FFF2-40B4-BE49-F238E27FC236}">
                <a16:creationId xmlns:a16="http://schemas.microsoft.com/office/drawing/2014/main" id="{3F994849-18C0-4537-A086-119B47AB09F8}"/>
              </a:ext>
            </a:extLst>
          </p:cNvPr>
          <p:cNvSpPr txBox="1"/>
          <p:nvPr/>
        </p:nvSpPr>
        <p:spPr>
          <a:xfrm>
            <a:off x="838199" y="2080635"/>
            <a:ext cx="10261600" cy="4093428"/>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Mix of the Code and Implicit Flow</a:t>
            </a:r>
          </a:p>
          <a:p>
            <a:endParaRPr lang="en-GB" sz="1000" dirty="0">
              <a:latin typeface="+mj-lt"/>
            </a:endParaRPr>
          </a:p>
          <a:p>
            <a:pPr marL="285750" indent="-285750">
              <a:buFont typeface="Arial" panose="020B0604020202020204" pitchFamily="34" charset="0"/>
              <a:buChar char="•"/>
            </a:pPr>
            <a:r>
              <a:rPr lang="en-GB" sz="4000" dirty="0">
                <a:latin typeface="+mj-lt"/>
              </a:rPr>
              <a:t>Can be used for Web applications with server side rendering.</a:t>
            </a:r>
          </a:p>
          <a:p>
            <a:endParaRPr lang="en-GB" sz="1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code </a:t>
            </a:r>
            <a:r>
              <a:rPr lang="en-US" altLang="en-US" sz="4000" dirty="0" err="1">
                <a:latin typeface="+mj-lt"/>
              </a:rPr>
              <a:t>id_token</a:t>
            </a:r>
            <a:endParaRPr lang="en-US" altLang="en-US" sz="4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a:t>
            </a:r>
            <a:r>
              <a:rPr lang="en-GB" sz="4000" dirty="0" err="1">
                <a:latin typeface="+mj-lt"/>
              </a:rPr>
              <a:t>id_token</a:t>
            </a:r>
            <a:r>
              <a:rPr lang="en-GB" sz="4000" dirty="0">
                <a:latin typeface="+mj-lt"/>
              </a:rPr>
              <a:t> token </a:t>
            </a: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token </a:t>
            </a:r>
          </a:p>
        </p:txBody>
      </p:sp>
      <p:pic>
        <p:nvPicPr>
          <p:cNvPr id="4" name="Picture 2" descr="Back Home">
            <a:extLst>
              <a:ext uri="{FF2B5EF4-FFF2-40B4-BE49-F238E27FC236}">
                <a16:creationId xmlns:a16="http://schemas.microsoft.com/office/drawing/2014/main" id="{FC64904E-5066-4AB7-B21A-27CE0D1B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1D9F284-7040-4FF8-987E-2AEAF2284DEF}"/>
              </a:ext>
            </a:extLst>
          </p:cNvPr>
          <p:cNvSpPr txBox="1"/>
          <p:nvPr/>
        </p:nvSpPr>
        <p:spPr>
          <a:xfrm>
            <a:off x="914400" y="2004291"/>
            <a:ext cx="10280073" cy="363176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MC to MC applications</a:t>
            </a:r>
          </a:p>
          <a:p>
            <a:endParaRPr lang="en-GB" sz="1000" dirty="0">
              <a:latin typeface="+mj-lt"/>
            </a:endParaRPr>
          </a:p>
          <a:p>
            <a:pPr marL="285750" indent="-285750">
              <a:buFont typeface="Arial" panose="020B0604020202020204" pitchFamily="34" charset="0"/>
              <a:buChar char="•"/>
            </a:pPr>
            <a:r>
              <a:rPr lang="en-GB" sz="4000" dirty="0">
                <a:latin typeface="+mj-lt"/>
              </a:rPr>
              <a:t>trusted client</a:t>
            </a:r>
          </a:p>
          <a:p>
            <a:endParaRPr lang="en-GB" sz="1000" dirty="0">
              <a:latin typeface="+mj-lt"/>
            </a:endParaRPr>
          </a:p>
          <a:p>
            <a:pPr marL="285750" indent="-285750">
              <a:buFont typeface="Arial" panose="020B0604020202020204" pitchFamily="34" charset="0"/>
              <a:buChar char="•"/>
            </a:pPr>
            <a:r>
              <a:rPr lang="en-GB" sz="4000" dirty="0" err="1">
                <a:latin typeface="+mj-lt"/>
              </a:rPr>
              <a:t>grant_type</a:t>
            </a:r>
            <a:r>
              <a:rPr lang="en-GB" sz="4000" dirty="0">
                <a:latin typeface="+mj-lt"/>
              </a:rPr>
              <a:t>=</a:t>
            </a:r>
            <a:r>
              <a:rPr lang="en-GB" sz="4000" dirty="0" err="1">
                <a:latin typeface="+mj-lt"/>
              </a:rPr>
              <a:t>client_credential&amp;client_id</a:t>
            </a:r>
            <a:r>
              <a:rPr lang="en-GB" sz="4000" dirty="0">
                <a:latin typeface="+mj-lt"/>
              </a:rPr>
              <a:t>=</a:t>
            </a:r>
            <a:r>
              <a:rPr lang="en-GB" sz="4000" dirty="0" err="1">
                <a:latin typeface="+mj-lt"/>
              </a:rPr>
              <a:t>xxxxxxxxxx&amp;client_secret</a:t>
            </a:r>
            <a:r>
              <a:rPr lang="en-GB" sz="4000" dirty="0">
                <a:latin typeface="+mj-lt"/>
              </a:rPr>
              <a:t>=</a:t>
            </a:r>
            <a:r>
              <a:rPr lang="en-GB" sz="4000" dirty="0" err="1">
                <a:latin typeface="+mj-lt"/>
              </a:rPr>
              <a:t>xxxxxxxxxx</a:t>
            </a:r>
            <a:endParaRPr lang="en-GB" sz="4000" dirty="0">
              <a:latin typeface="+mj-lt"/>
            </a:endParaRPr>
          </a:p>
          <a:p>
            <a:endParaRPr lang="en-GB" sz="1000" dirty="0">
              <a:latin typeface="+mj-lt"/>
            </a:endParaRPr>
          </a:p>
          <a:p>
            <a:pPr marL="285750" indent="-285750">
              <a:buFont typeface="Arial" panose="020B0604020202020204" pitchFamily="34" charset="0"/>
              <a:buChar char="•"/>
            </a:pPr>
            <a:r>
              <a:rPr lang="en-GB" sz="4000" dirty="0">
                <a:latin typeface="+mj-lt"/>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10244248" y="176337"/>
            <a:ext cx="1602536" cy="1610712"/>
          </a:xfrm>
          <a:prstGeom prst="rect">
            <a:avLst/>
          </a:prstGeom>
        </p:spPr>
      </p:pic>
      <p:sp>
        <p:nvSpPr>
          <p:cNvPr id="2" name="Textfeld 1">
            <a:extLst>
              <a:ext uri="{FF2B5EF4-FFF2-40B4-BE49-F238E27FC236}">
                <a16:creationId xmlns:a16="http://schemas.microsoft.com/office/drawing/2014/main" id="{6EDB35B4-7633-47C8-B7B9-65442B9C71DE}"/>
              </a:ext>
            </a:extLst>
          </p:cNvPr>
          <p:cNvSpPr txBox="1"/>
          <p:nvPr/>
        </p:nvSpPr>
        <p:spPr>
          <a:xfrm>
            <a:off x="914399" y="499502"/>
            <a:ext cx="9506857" cy="707886"/>
          </a:xfrm>
          <a:prstGeom prst="rect">
            <a:avLst/>
          </a:prstGeom>
          <a:noFill/>
        </p:spPr>
        <p:txBody>
          <a:bodyPr wrap="square" rtlCol="0">
            <a:spAutoFit/>
          </a:bodyPr>
          <a:lstStyle/>
          <a:p>
            <a:r>
              <a:rPr lang="en-GB" sz="4000" dirty="0">
                <a:latin typeface="+mj-lt"/>
              </a:rPr>
              <a:t>OAuth2 Resource Owner Credentials Flow</a:t>
            </a:r>
          </a:p>
        </p:txBody>
      </p:sp>
    </p:spTree>
    <p:extLst>
      <p:ext uri="{BB962C8B-B14F-4D97-AF65-F5344CB8AC3E}">
        <p14:creationId xmlns:p14="http://schemas.microsoft.com/office/powerpoint/2010/main" val="11620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86B798-06FE-4C62-A006-770A2CF04C3D}"/>
              </a:ext>
            </a:extLst>
          </p:cNvPr>
          <p:cNvSpPr txBox="1"/>
          <p:nvPr/>
        </p:nvSpPr>
        <p:spPr>
          <a:xfrm>
            <a:off x="1301667" y="628233"/>
            <a:ext cx="9588665" cy="560153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Security &amp; Applications today</a:t>
            </a:r>
          </a:p>
          <a:p>
            <a:endParaRPr lang="en-GB" sz="1000" dirty="0">
              <a:latin typeface="+mj-lt"/>
            </a:endParaRPr>
          </a:p>
          <a:p>
            <a:pPr marL="571500" indent="-571500">
              <a:buFont typeface="Arial" panose="020B0604020202020204" pitchFamily="34" charset="0"/>
              <a:buChar char="•"/>
            </a:pPr>
            <a:r>
              <a:rPr lang="en-GB" sz="4000" dirty="0">
                <a:latin typeface="+mj-lt"/>
              </a:rPr>
              <a:t>OpenID Connect, OAuth2</a:t>
            </a:r>
          </a:p>
          <a:p>
            <a:endParaRPr lang="en-GB" sz="1000" dirty="0">
              <a:latin typeface="+mj-lt"/>
            </a:endParaRPr>
          </a:p>
          <a:p>
            <a:pPr marL="571500" indent="-571500">
              <a:buFont typeface="Arial" panose="020B0604020202020204" pitchFamily="34" charset="0"/>
              <a:buChar char="•"/>
            </a:pPr>
            <a:r>
              <a:rPr lang="en-GB" sz="4000" dirty="0">
                <a:latin typeface="+mj-lt"/>
              </a:rPr>
              <a:t>Protecting APIs</a:t>
            </a:r>
          </a:p>
          <a:p>
            <a:endParaRPr lang="en-GB" sz="1000" dirty="0">
              <a:latin typeface="+mj-lt"/>
            </a:endParaRPr>
          </a:p>
          <a:p>
            <a:pPr marL="571500" indent="-571500">
              <a:buFont typeface="Arial" panose="020B0604020202020204" pitchFamily="34" charset="0"/>
              <a:buChar char="•"/>
            </a:pPr>
            <a:r>
              <a:rPr lang="en-GB" sz="4000" dirty="0">
                <a:latin typeface="+mj-lt"/>
              </a:rPr>
              <a:t>Authorization: ASP.NET Core Policies</a:t>
            </a:r>
          </a:p>
          <a:p>
            <a:endParaRPr lang="en-GB" sz="1000" dirty="0">
              <a:latin typeface="+mj-lt"/>
            </a:endParaRPr>
          </a:p>
          <a:p>
            <a:pPr marL="571500" indent="-571500">
              <a:buFont typeface="Arial" panose="020B0604020202020204" pitchFamily="34" charset="0"/>
              <a:buChar char="•"/>
            </a:pPr>
            <a:r>
              <a:rPr lang="en-GB" sz="4000" dirty="0">
                <a:latin typeface="+mj-lt"/>
              </a:rPr>
              <a:t>Web security attacks, fixes, best practises</a:t>
            </a:r>
          </a:p>
          <a:p>
            <a:endParaRPr lang="en-GB" sz="1000" dirty="0">
              <a:latin typeface="+mj-lt"/>
            </a:endParaRPr>
          </a:p>
          <a:p>
            <a:pPr marL="571500" indent="-571500">
              <a:buFont typeface="Arial" panose="020B0604020202020204" pitchFamily="34" charset="0"/>
              <a:buChar char="•"/>
            </a:pPr>
            <a:r>
              <a:rPr lang="en-GB" sz="4000" dirty="0">
                <a:latin typeface="+mj-lt"/>
              </a:rPr>
              <a:t>Test Tools</a:t>
            </a:r>
          </a:p>
          <a:p>
            <a:endParaRPr lang="en-GB" sz="1000" dirty="0">
              <a:latin typeface="+mj-lt"/>
            </a:endParaRPr>
          </a:p>
          <a:p>
            <a:pPr marL="571500" indent="-571500">
              <a:buFont typeface="Arial" panose="020B0604020202020204" pitchFamily="34" charset="0"/>
              <a:buChar char="•"/>
            </a:pPr>
            <a:r>
              <a:rPr lang="en-GB" sz="4000" dirty="0">
                <a:latin typeface="+mj-lt"/>
              </a:rPr>
              <a:t>Data Breaches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60658"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Native App PKCE Authorization Code Flow RFC 7636</a:t>
            </a:r>
            <a:endParaRPr lang="en-GB" dirty="0"/>
          </a:p>
          <a:p>
            <a:endParaRPr lang="en-GB" dirty="0">
              <a:hlinkClick r:id="rId3"/>
            </a:endParaRPr>
          </a:p>
          <a:p>
            <a:r>
              <a:rPr lang="en-GB" dirty="0">
                <a:hlinkClick r:id="rId3"/>
              </a:rPr>
              <a:t>https://tools.ietf.org/html/rfc7636</a:t>
            </a:r>
            <a:endParaRPr lang="en-GB" dirty="0"/>
          </a:p>
          <a:p>
            <a:endParaRPr lang="en-GB" dirty="0"/>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16" y="1905442"/>
            <a:ext cx="8981168" cy="4770218"/>
          </a:xfrm>
          <a:prstGeom prst="rect">
            <a:avLst/>
          </a:prstGeom>
        </p:spPr>
      </p:pic>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7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356590" y="4230866"/>
            <a:ext cx="9478818" cy="1274617"/>
          </a:xfrm>
        </p:spPr>
        <p:txBody>
          <a:bodyPr>
            <a:noAutofit/>
          </a:bodyPr>
          <a:lstStyle/>
          <a:p>
            <a:pPr algn="ctr">
              <a:lnSpc>
                <a:spcPct val="150000"/>
              </a:lnSpc>
            </a:pPr>
            <a:r>
              <a:rPr lang="en-GB" sz="2800" dirty="0">
                <a:hlinkClick r:id="rId3"/>
              </a:rPr>
              <a:t>https://github.com/damienbod/AspNetCoreWindowsAuth</a:t>
            </a:r>
            <a:br>
              <a:rPr lang="en-GB" sz="2800" dirty="0"/>
            </a:br>
            <a:r>
              <a:rPr lang="en-GB" sz="2800" dirty="0">
                <a:hlinkClick r:id="rId4"/>
              </a:rPr>
              <a:t>https://github.com/damienbod/AspNetCoreHybridFlowWithApi</a:t>
            </a:r>
            <a:endParaRPr lang="en-GB" sz="32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2299854" y="1066496"/>
            <a:ext cx="7592291" cy="923330"/>
          </a:xfrm>
          <a:prstGeom prst="rect">
            <a:avLst/>
          </a:prstGeom>
          <a:noFill/>
        </p:spPr>
        <p:txBody>
          <a:bodyPr wrap="square" rtlCol="0">
            <a:spAutoFit/>
          </a:bodyPr>
          <a:lstStyle/>
          <a:p>
            <a:r>
              <a:rPr lang="en-GB" sz="5400" dirty="0">
                <a:latin typeface="+mj-lt"/>
              </a:rPr>
              <a:t>Demo OpenID Hybrid Flow</a:t>
            </a:r>
          </a:p>
        </p:txBody>
      </p:sp>
      <p:sp>
        <p:nvSpPr>
          <p:cNvPr id="5" name="Textfeld 4">
            <a:extLst>
              <a:ext uri="{FF2B5EF4-FFF2-40B4-BE49-F238E27FC236}">
                <a16:creationId xmlns:a16="http://schemas.microsoft.com/office/drawing/2014/main" id="{37BE03A2-DF6E-407C-88E5-3C65462A3822}"/>
              </a:ext>
            </a:extLst>
          </p:cNvPr>
          <p:cNvSpPr txBox="1"/>
          <p:nvPr/>
        </p:nvSpPr>
        <p:spPr>
          <a:xfrm>
            <a:off x="3403598" y="2791691"/>
            <a:ext cx="5384802" cy="923330"/>
          </a:xfrm>
          <a:prstGeom prst="rect">
            <a:avLst/>
          </a:prstGeom>
          <a:noFill/>
        </p:spPr>
        <p:txBody>
          <a:bodyPr wrap="square" rtlCol="0">
            <a:spAutoFit/>
          </a:bodyPr>
          <a:lstStyle/>
          <a:p>
            <a:r>
              <a:rPr lang="en-GB" sz="5400" dirty="0">
                <a:latin typeface="+mj-lt"/>
              </a:rPr>
              <a:t>ASP.NET Core MVC</a:t>
            </a:r>
          </a:p>
        </p:txBody>
      </p:sp>
    </p:spTree>
    <p:extLst>
      <p:ext uri="{BB962C8B-B14F-4D97-AF65-F5344CB8AC3E}">
        <p14:creationId xmlns:p14="http://schemas.microsoft.com/office/powerpoint/2010/main" val="3139758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829791" y="0"/>
            <a:ext cx="6532418" cy="1570181"/>
          </a:xfrm>
        </p:spPr>
        <p:txBody>
          <a:bodyPr>
            <a:noAutofit/>
          </a:bodyPr>
          <a:lstStyle/>
          <a:p>
            <a:pPr>
              <a:lnSpc>
                <a:spcPct val="150000"/>
              </a:lnSpc>
            </a:pPr>
            <a:r>
              <a:rPr lang="en-GB" sz="8000" dirty="0">
                <a:solidFill>
                  <a:schemeClr val="bg1"/>
                </a:solidFill>
              </a:rPr>
              <a:t>Protecting APIs</a:t>
            </a:r>
            <a:endParaRPr lang="en-GB" sz="3200" dirty="0">
              <a:solidFill>
                <a:schemeClr val="bg1"/>
              </a:solidFill>
            </a:endParaRPr>
          </a:p>
        </p:txBody>
      </p:sp>
    </p:spTree>
    <p:extLst>
      <p:ext uri="{BB962C8B-B14F-4D97-AF65-F5344CB8AC3E}">
        <p14:creationId xmlns:p14="http://schemas.microsoft.com/office/powerpoint/2010/main" val="2136956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352964" y="1858818"/>
            <a:ext cx="6966527" cy="3140363"/>
          </a:xfrm>
        </p:spPr>
        <p:txBody>
          <a:bodyPr>
            <a:noAutofit/>
          </a:bodyPr>
          <a:lstStyle/>
          <a:p>
            <a:pPr algn="ctr">
              <a:lnSpc>
                <a:spcPct val="150000"/>
              </a:lnSpc>
            </a:pPr>
            <a:r>
              <a:rPr lang="en-GB" sz="4800" dirty="0"/>
              <a:t>JWT Bearer Authentication</a:t>
            </a:r>
            <a:br>
              <a:rPr lang="en-GB" sz="4800" dirty="0"/>
            </a:br>
            <a:r>
              <a:rPr lang="en-GB" sz="4800" dirty="0"/>
              <a:t>Introspection</a:t>
            </a:r>
            <a:br>
              <a:rPr lang="en-GB" sz="4800" dirty="0"/>
            </a:br>
            <a:r>
              <a:rPr lang="en-GB" sz="4800" dirty="0"/>
              <a:t>Cookies … not for APIs</a:t>
            </a:r>
            <a:endParaRPr lang="en-GB" sz="3200" dirty="0"/>
          </a:p>
        </p:txBody>
      </p:sp>
    </p:spTree>
    <p:extLst>
      <p:ext uri="{BB962C8B-B14F-4D97-AF65-F5344CB8AC3E}">
        <p14:creationId xmlns:p14="http://schemas.microsoft.com/office/powerpoint/2010/main" val="805219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0"/>
            <a:ext cx="10515600" cy="1690254"/>
          </a:xfrm>
        </p:spPr>
        <p:txBody>
          <a:bodyPr>
            <a:noAutofit/>
          </a:bodyPr>
          <a:lstStyle/>
          <a:p>
            <a:pPr>
              <a:lnSpc>
                <a:spcPct val="150000"/>
              </a:lnSpc>
            </a:pPr>
            <a:br>
              <a:rPr lang="en-GB" sz="3200" dirty="0"/>
            </a:br>
            <a:r>
              <a:rPr lang="en-GB" sz="5400" dirty="0">
                <a:solidFill>
                  <a:schemeClr val="bg1"/>
                </a:solidFill>
              </a:rPr>
              <a:t>Authorization: ASP.NET Core Policies</a:t>
            </a:r>
            <a:br>
              <a:rPr lang="en-GB" sz="3200" dirty="0"/>
            </a:br>
            <a:endParaRPr lang="en-GB" sz="3200" dirty="0"/>
          </a:p>
        </p:txBody>
      </p:sp>
    </p:spTree>
    <p:extLst>
      <p:ext uri="{BB962C8B-B14F-4D97-AF65-F5344CB8AC3E}">
        <p14:creationId xmlns:p14="http://schemas.microsoft.com/office/powerpoint/2010/main" val="272983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639A7B8-9123-4D3C-95E6-C6AE98F9ECEE}"/>
              </a:ext>
            </a:extLst>
          </p:cNvPr>
          <p:cNvSpPr txBox="1"/>
          <p:nvPr/>
        </p:nvSpPr>
        <p:spPr>
          <a:xfrm>
            <a:off x="1855352" y="3783076"/>
            <a:ext cx="8481291" cy="1569660"/>
          </a:xfrm>
          <a:prstGeom prst="rect">
            <a:avLst/>
          </a:prstGeom>
          <a:noFill/>
        </p:spPr>
        <p:txBody>
          <a:bodyPr wrap="square" rtlCol="0">
            <a:spAutoFit/>
          </a:bodyPr>
          <a:lstStyle/>
          <a:p>
            <a:pPr algn="ctr"/>
            <a:r>
              <a:rPr lang="en-GB" sz="4800" dirty="0">
                <a:latin typeface="+mj-lt"/>
              </a:rPr>
              <a:t>This can be implemented in an separate library.</a:t>
            </a:r>
          </a:p>
        </p:txBody>
      </p:sp>
      <p:sp>
        <p:nvSpPr>
          <p:cNvPr id="3" name="Textfeld 2">
            <a:extLst>
              <a:ext uri="{FF2B5EF4-FFF2-40B4-BE49-F238E27FC236}">
                <a16:creationId xmlns:a16="http://schemas.microsoft.com/office/drawing/2014/main" id="{72D3E70A-481E-44BE-9D2B-B169A1F6A46E}"/>
              </a:ext>
            </a:extLst>
          </p:cNvPr>
          <p:cNvSpPr txBox="1"/>
          <p:nvPr/>
        </p:nvSpPr>
        <p:spPr>
          <a:xfrm>
            <a:off x="766613" y="1191490"/>
            <a:ext cx="10658767" cy="1569660"/>
          </a:xfrm>
          <a:prstGeom prst="rect">
            <a:avLst/>
          </a:prstGeom>
          <a:noFill/>
        </p:spPr>
        <p:txBody>
          <a:bodyPr wrap="square" rtlCol="0">
            <a:spAutoFit/>
          </a:bodyPr>
          <a:lstStyle/>
          <a:p>
            <a:pPr algn="ctr"/>
            <a:r>
              <a:rPr lang="en-GB" sz="4800" dirty="0">
                <a:latin typeface="+mj-lt"/>
              </a:rPr>
              <a:t>Authorization is the responsibility of the Application / API, not the STS.</a:t>
            </a:r>
          </a:p>
        </p:txBody>
      </p:sp>
    </p:spTree>
    <p:extLst>
      <p:ext uri="{BB962C8B-B14F-4D97-AF65-F5344CB8AC3E}">
        <p14:creationId xmlns:p14="http://schemas.microsoft.com/office/powerpoint/2010/main" val="1074155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740230"/>
            <a:ext cx="10515600" cy="5312228"/>
          </a:xfrm>
        </p:spPr>
        <p:txBody>
          <a:bodyPr>
            <a:noAutofit/>
          </a:bodyPr>
          <a:lstStyle/>
          <a:p>
            <a:pPr algn="ctr">
              <a:lnSpc>
                <a:spcPct val="150000"/>
              </a:lnSpc>
            </a:pPr>
            <a:r>
              <a:rPr lang="en-GB" sz="5400" dirty="0"/>
              <a:t>Action, Identity, Claims</a:t>
            </a:r>
            <a:br>
              <a:rPr lang="en-GB" sz="5400" dirty="0"/>
            </a:br>
            <a:r>
              <a:rPr lang="en-GB" sz="5400" dirty="0"/>
              <a:t>Resource, Groups</a:t>
            </a:r>
            <a:br>
              <a:rPr lang="en-GB" dirty="0"/>
            </a:br>
            <a:endParaRPr lang="en-GB" sz="3600" dirty="0"/>
          </a:p>
        </p:txBody>
      </p:sp>
    </p:spTree>
    <p:extLst>
      <p:ext uri="{BB962C8B-B14F-4D97-AF65-F5344CB8AC3E}">
        <p14:creationId xmlns:p14="http://schemas.microsoft.com/office/powerpoint/2010/main" val="3391170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272D89A-C4AA-41B3-B6FB-B33684CF6A0C}"/>
              </a:ext>
            </a:extLst>
          </p:cNvPr>
          <p:cNvSpPr txBox="1"/>
          <p:nvPr/>
        </p:nvSpPr>
        <p:spPr>
          <a:xfrm>
            <a:off x="2447636" y="923641"/>
            <a:ext cx="7296727" cy="5262979"/>
          </a:xfrm>
          <a:prstGeom prst="rect">
            <a:avLst/>
          </a:prstGeom>
          <a:noFill/>
        </p:spPr>
        <p:txBody>
          <a:bodyPr wrap="square" rtlCol="0">
            <a:spAutoFit/>
          </a:bodyPr>
          <a:lstStyle/>
          <a:p>
            <a:pPr algn="ctr"/>
            <a:r>
              <a:rPr lang="en-GB" sz="4800" dirty="0">
                <a:latin typeface="+mj-lt"/>
              </a:rPr>
              <a:t>Standard Requirements</a:t>
            </a:r>
          </a:p>
          <a:p>
            <a:pPr algn="ctr"/>
            <a:br>
              <a:rPr lang="en-GB" sz="4800" dirty="0">
                <a:latin typeface="+mj-lt"/>
              </a:rPr>
            </a:br>
            <a:r>
              <a:rPr lang="en-GB" sz="4800" dirty="0">
                <a:latin typeface="+mj-lt"/>
              </a:rPr>
              <a:t>Complex Requirements</a:t>
            </a:r>
          </a:p>
          <a:p>
            <a:pPr algn="ctr"/>
            <a:br>
              <a:rPr lang="en-GB" sz="4800" dirty="0">
                <a:latin typeface="+mj-lt"/>
              </a:rPr>
            </a:br>
            <a:r>
              <a:rPr lang="en-GB" sz="4800" dirty="0">
                <a:latin typeface="+mj-lt"/>
              </a:rPr>
              <a:t>Policies uses Requirements</a:t>
            </a:r>
          </a:p>
          <a:p>
            <a:pPr algn="ctr"/>
            <a:br>
              <a:rPr lang="en-GB" sz="4800" dirty="0">
                <a:latin typeface="+mj-lt"/>
              </a:rPr>
            </a:br>
            <a:r>
              <a:rPr lang="en-GB" sz="4800" dirty="0">
                <a:latin typeface="+mj-lt"/>
              </a:rPr>
              <a:t>Authorization Handlers</a:t>
            </a:r>
          </a:p>
        </p:txBody>
      </p:sp>
    </p:spTree>
    <p:extLst>
      <p:ext uri="{BB962C8B-B14F-4D97-AF65-F5344CB8AC3E}">
        <p14:creationId xmlns:p14="http://schemas.microsoft.com/office/powerpoint/2010/main" val="6010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38418" y="2376055"/>
            <a:ext cx="4472709" cy="2105890"/>
          </a:xfrm>
        </p:spPr>
        <p:txBody>
          <a:bodyPr>
            <a:noAutofit/>
          </a:bodyPr>
          <a:lstStyle/>
          <a:p>
            <a:pPr algn="ctr">
              <a:lnSpc>
                <a:spcPct val="150000"/>
              </a:lnSpc>
            </a:pPr>
            <a:br>
              <a:rPr lang="en-GB" sz="3200" dirty="0"/>
            </a:br>
            <a:r>
              <a:rPr lang="en-GB" sz="5400" dirty="0"/>
              <a:t>Authorization Code Demo</a:t>
            </a:r>
            <a:br>
              <a:rPr lang="en-GB" sz="3200" dirty="0"/>
            </a:br>
            <a:endParaRPr lang="en-GB" sz="3200" dirty="0"/>
          </a:p>
        </p:txBody>
      </p:sp>
    </p:spTree>
    <p:extLst>
      <p:ext uri="{BB962C8B-B14F-4D97-AF65-F5344CB8AC3E}">
        <p14:creationId xmlns:p14="http://schemas.microsoft.com/office/powerpoint/2010/main" val="30206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051791" y="142504"/>
            <a:ext cx="10088418" cy="1080652"/>
          </a:xfrm>
        </p:spPr>
        <p:txBody>
          <a:bodyPr>
            <a:noAutofit/>
          </a:bodyPr>
          <a:lstStyle/>
          <a:p>
            <a:pPr>
              <a:lnSpc>
                <a:spcPct val="150000"/>
              </a:lnSpc>
            </a:pPr>
            <a:r>
              <a:rPr lang="en-GB" sz="6600" dirty="0">
                <a:solidFill>
                  <a:schemeClr val="bg1"/>
                </a:solidFill>
              </a:rPr>
              <a:t>Security &amp; Applications today</a:t>
            </a:r>
            <a:endParaRPr lang="en-GB" sz="3200" dirty="0">
              <a:solidFill>
                <a:schemeClr val="bg1"/>
              </a:solidFill>
            </a:endParaRPr>
          </a:p>
        </p:txBody>
      </p:sp>
    </p:spTree>
    <p:extLst>
      <p:ext uri="{BB962C8B-B14F-4D97-AF65-F5344CB8AC3E}">
        <p14:creationId xmlns:p14="http://schemas.microsoft.com/office/powerpoint/2010/main" val="12595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4B1C03-0628-4274-9C10-9F7747C5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028372" y="0"/>
            <a:ext cx="6541655" cy="2255982"/>
          </a:xfrm>
        </p:spPr>
        <p:txBody>
          <a:bodyPr>
            <a:noAutofit/>
          </a:bodyPr>
          <a:lstStyle/>
          <a:p>
            <a:pPr algn="ctr">
              <a:lnSpc>
                <a:spcPct val="150000"/>
              </a:lnSpc>
            </a:pPr>
            <a:br>
              <a:rPr lang="en-GB" sz="3200" dirty="0"/>
            </a:br>
            <a:r>
              <a:rPr lang="en-GB" sz="5400" dirty="0">
                <a:solidFill>
                  <a:schemeClr val="bg1"/>
                </a:solidFill>
              </a:rPr>
              <a:t>Web security attacks </a:t>
            </a:r>
            <a:br>
              <a:rPr lang="en-GB" sz="5400" dirty="0">
                <a:solidFill>
                  <a:schemeClr val="bg1"/>
                </a:solidFill>
              </a:rPr>
            </a:br>
            <a:r>
              <a:rPr lang="en-GB" sz="5400" dirty="0">
                <a:solidFill>
                  <a:schemeClr val="bg1"/>
                </a:solidFill>
              </a:rPr>
              <a:t>fixes, best practises</a:t>
            </a:r>
            <a:br>
              <a:rPr lang="en-GB" sz="3200" dirty="0"/>
            </a:br>
            <a:endParaRPr lang="en-GB" sz="3200" dirty="0"/>
          </a:p>
        </p:txBody>
      </p:sp>
    </p:spTree>
    <p:extLst>
      <p:ext uri="{BB962C8B-B14F-4D97-AF65-F5344CB8AC3E}">
        <p14:creationId xmlns:p14="http://schemas.microsoft.com/office/powerpoint/2010/main" val="1742220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7DBBC44-6026-4708-85C8-5B69F0572977}"/>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C6BA4B30-693F-4921-AED9-B497C63059C0}"/>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375041BA-AF3F-440A-AA93-96889638A11B}"/>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C207343-93E5-433E-89F4-B42A8053D3EA}"/>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D8668CC0-5FB8-4741-8F05-72A4E7E68236}"/>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EF993332-37A5-41B5-A8E2-BEF5F7ECB2D1}"/>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F9A6A22-5C17-4F4D-A95A-19672D95015E}"/>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BF9E1D7A-A070-417B-B0C5-5984B77DFBF2}"/>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4E47266B-63ED-403F-AB30-56B43040A0E3}"/>
              </a:ext>
            </a:extLst>
          </p:cNvPr>
          <p:cNvPicPr>
            <a:picLocks noChangeAspect="1"/>
          </p:cNvPicPr>
          <p:nvPr/>
        </p:nvPicPr>
        <p:blipFill>
          <a:blip r:embed="rId2"/>
          <a:stretch>
            <a:fillRect/>
          </a:stretch>
        </p:blipFill>
        <p:spPr>
          <a:xfrm>
            <a:off x="531053" y="3957589"/>
            <a:ext cx="10926700" cy="7716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
        <p:nvSpPr>
          <p:cNvPr id="2" name="Textfeld 1">
            <a:extLst>
              <a:ext uri="{FF2B5EF4-FFF2-40B4-BE49-F238E27FC236}">
                <a16:creationId xmlns:a16="http://schemas.microsoft.com/office/drawing/2014/main" id="{7B350659-57FB-4374-9D7A-7C2E65D0B18D}"/>
              </a:ext>
            </a:extLst>
          </p:cNvPr>
          <p:cNvSpPr txBox="1"/>
          <p:nvPr/>
        </p:nvSpPr>
        <p:spPr>
          <a:xfrm>
            <a:off x="1043707" y="2484093"/>
            <a:ext cx="10437091" cy="375487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One time tokens</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use as a </a:t>
            </a:r>
            <a:r>
              <a:rPr lang="en-GB" sz="4000" dirty="0" err="1">
                <a:latin typeface="+mj-lt"/>
              </a:rPr>
              <a:t>url</a:t>
            </a:r>
            <a:r>
              <a:rPr lang="en-GB" sz="4000" dirty="0">
                <a:latin typeface="+mj-lt"/>
              </a:rPr>
              <a:t> parameter =&gt; encrypted when using HTTPS</a:t>
            </a:r>
          </a:p>
          <a:p>
            <a:endParaRPr lang="en-GB" sz="1000" dirty="0">
              <a:latin typeface="+mj-lt"/>
            </a:endParaRPr>
          </a:p>
          <a:p>
            <a:pPr marL="285750" indent="-285750">
              <a:buFont typeface="Arial" panose="020B0604020202020204" pitchFamily="34" charset="0"/>
              <a:buChar char="•"/>
            </a:pPr>
            <a:r>
              <a:rPr lang="en-GB" sz="4000" dirty="0">
                <a:latin typeface="+mj-lt"/>
              </a:rPr>
              <a:t>Avoid the parameters as well if possible =&gt; Logs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9093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Web Sockets</a:t>
            </a:r>
            <a:endParaRPr lang="en-GB" dirty="0"/>
          </a:p>
        </p:txBody>
      </p:sp>
      <p:sp>
        <p:nvSpPr>
          <p:cNvPr id="6" name="Textfeld 5">
            <a:extLst>
              <a:ext uri="{FF2B5EF4-FFF2-40B4-BE49-F238E27FC236}">
                <a16:creationId xmlns:a16="http://schemas.microsoft.com/office/drawing/2014/main" id="{688AA539-8DD6-4133-938F-C2DCC6556D7E}"/>
              </a:ext>
            </a:extLst>
          </p:cNvPr>
          <p:cNvSpPr txBox="1"/>
          <p:nvPr/>
        </p:nvSpPr>
        <p:spPr>
          <a:xfrm>
            <a:off x="960582" y="2558472"/>
            <a:ext cx="10086109" cy="2092881"/>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Problem: cannot send the token in the header!</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in the parameters of the request.</a:t>
            </a:r>
          </a:p>
        </p:txBody>
      </p:sp>
    </p:spTree>
    <p:extLst>
      <p:ext uri="{BB962C8B-B14F-4D97-AF65-F5344CB8AC3E}">
        <p14:creationId xmlns:p14="http://schemas.microsoft.com/office/powerpoint/2010/main" val="406725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3600" dirty="0"/>
              <a:t>Access-Control-Allow-Origin: http://foo.example </a:t>
            </a:r>
            <a:br>
              <a:rPr lang="en-US" altLang="en-US" sz="3600" dirty="0"/>
            </a:br>
            <a:br>
              <a:rPr lang="en-US" altLang="en-US" sz="3600" dirty="0"/>
            </a:br>
            <a:r>
              <a:rPr lang="en-US" altLang="en-US" sz="3600" dirty="0"/>
              <a:t>Access-Control-Allow-Methods: POST, GET, OPTIONS </a:t>
            </a:r>
            <a:br>
              <a:rPr lang="en-US" altLang="en-US" sz="3600" dirty="0"/>
            </a:br>
            <a:br>
              <a:rPr lang="en-US" altLang="en-US" sz="3600" dirty="0"/>
            </a:br>
            <a:r>
              <a:rPr lang="en-US" altLang="en-US" sz="3600" dirty="0"/>
              <a:t>Access-Control-Allow-Headers: X-PINGOTHER, Content-Type</a:t>
            </a:r>
            <a:br>
              <a:rPr lang="en-US" altLang="en-US" sz="3600" dirty="0"/>
            </a:br>
            <a:br>
              <a:rPr lang="en-US" altLang="en-US" sz="3600" dirty="0"/>
            </a:br>
            <a:r>
              <a:rPr lang="en-US" altLang="en-US" sz="3600" dirty="0"/>
              <a:t>Access-Control-Max-Age: 86400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
        <p:nvSpPr>
          <p:cNvPr id="6" name="Textfeld 5">
            <a:extLst>
              <a:ext uri="{FF2B5EF4-FFF2-40B4-BE49-F238E27FC236}">
                <a16:creationId xmlns:a16="http://schemas.microsoft.com/office/drawing/2014/main" id="{BFDF8407-7DC6-4523-AABE-BB46C9E6D0AB}"/>
              </a:ext>
            </a:extLst>
          </p:cNvPr>
          <p:cNvSpPr txBox="1"/>
          <p:nvPr/>
        </p:nvSpPr>
        <p:spPr>
          <a:xfrm>
            <a:off x="1071418" y="2096655"/>
            <a:ext cx="10353964" cy="2246769"/>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Attacker gets the users identity</a:t>
            </a:r>
          </a:p>
          <a:p>
            <a:endParaRPr lang="en-GB" sz="1000" dirty="0">
              <a:latin typeface="+mj-lt"/>
            </a:endParaRPr>
          </a:p>
          <a:p>
            <a:pPr marL="285750" indent="-285750">
              <a:buFont typeface="Arial" panose="020B0604020202020204" pitchFamily="34" charset="0"/>
              <a:buChar char="•"/>
            </a:pPr>
            <a:r>
              <a:rPr lang="en-GB" sz="4000" dirty="0">
                <a:latin typeface="+mj-lt"/>
              </a:rPr>
              <a:t>A bigger problem when using cookies</a:t>
            </a:r>
          </a:p>
          <a:p>
            <a:endParaRPr lang="en-GB" sz="1000" dirty="0">
              <a:latin typeface="+mj-lt"/>
            </a:endParaRPr>
          </a:p>
          <a:p>
            <a:pPr marL="285750" indent="-285750">
              <a:buFont typeface="Arial" panose="020B0604020202020204" pitchFamily="34" charset="0"/>
              <a:buChar char="•"/>
            </a:pPr>
            <a:r>
              <a:rPr lang="en-GB" sz="4000" dirty="0">
                <a:latin typeface="+mj-lt"/>
              </a:rPr>
              <a:t>Use anti-forgery cookies to protect against this</a:t>
            </a:r>
          </a:p>
        </p:txBody>
      </p:sp>
    </p:spTree>
    <p:extLst>
      <p:ext uri="{BB962C8B-B14F-4D97-AF65-F5344CB8AC3E}">
        <p14:creationId xmlns:p14="http://schemas.microsoft.com/office/powerpoint/2010/main" val="161879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SSL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3170099"/>
          </a:xfrm>
          <a:prstGeom prst="rect">
            <a:avLst/>
          </a:prstGeom>
          <a:noFill/>
        </p:spPr>
        <p:txBody>
          <a:bodyPr wrap="square" rtlCol="0">
            <a:spAutoFit/>
          </a:bodyPr>
          <a:lstStyle/>
          <a:p>
            <a:r>
              <a:rPr lang="en-GB" sz="4000" dirty="0">
                <a:latin typeface="+mj-lt"/>
              </a:rPr>
              <a:t>Man in the middle attack</a:t>
            </a:r>
            <a:br>
              <a:rPr lang="en-GB" sz="4000" dirty="0">
                <a:latin typeface="+mj-lt"/>
              </a:rPr>
            </a:br>
            <a:r>
              <a:rPr lang="en-GB" sz="4000" dirty="0">
                <a:latin typeface="+mj-lt"/>
              </a:rPr>
              <a:t>[</a:t>
            </a:r>
            <a:r>
              <a:rPr lang="en-GB" sz="4000" dirty="0" err="1">
                <a:latin typeface="+mj-lt"/>
              </a:rPr>
              <a:t>RequireHttps</a:t>
            </a:r>
            <a:r>
              <a:rPr lang="en-GB" sz="4000" dirty="0">
                <a:latin typeface="+mj-lt"/>
              </a:rPr>
              <a:t>]</a:t>
            </a:r>
            <a:br>
              <a:rPr lang="en-GB" sz="4000" dirty="0">
                <a:latin typeface="+mj-lt"/>
              </a:rPr>
            </a:br>
            <a:br>
              <a:rPr lang="en-GB" sz="4000" dirty="0">
                <a:latin typeface="+mj-lt"/>
              </a:rPr>
            </a:br>
            <a:r>
              <a:rPr lang="en-GB" sz="4000" dirty="0" err="1">
                <a:latin typeface="+mj-lt"/>
              </a:rPr>
              <a:t>Startup</a:t>
            </a:r>
            <a:br>
              <a:rPr lang="en-GB" sz="4000" dirty="0">
                <a:latin typeface="+mj-lt"/>
              </a:rPr>
            </a:br>
            <a:r>
              <a:rPr lang="en-GB" sz="4000" dirty="0">
                <a:latin typeface="+mj-lt"/>
              </a:rPr>
              <a:t>o =&gt; </a:t>
            </a:r>
            <a:r>
              <a:rPr lang="en-GB" sz="4000" dirty="0" err="1">
                <a:latin typeface="+mj-lt"/>
              </a:rPr>
              <a:t>o.Filters.Add</a:t>
            </a:r>
            <a:r>
              <a:rPr lang="en-GB" sz="4000" dirty="0">
                <a:latin typeface="+mj-lt"/>
              </a:rPr>
              <a:t>(new </a:t>
            </a:r>
            <a:r>
              <a:rPr lang="en-GB" sz="4000" dirty="0" err="1">
                <a:latin typeface="+mj-lt"/>
              </a:rPr>
              <a:t>RequireHttpsAttribute</a:t>
            </a:r>
            <a:r>
              <a:rPr lang="en-GB" sz="4000" dirty="0">
                <a:latin typeface="+mj-lt"/>
              </a:rPr>
              <a:t>())</a:t>
            </a:r>
          </a:p>
        </p:txBody>
      </p:sp>
    </p:spTree>
    <p:extLst>
      <p:ext uri="{BB962C8B-B14F-4D97-AF65-F5344CB8AC3E}">
        <p14:creationId xmlns:p14="http://schemas.microsoft.com/office/powerpoint/2010/main" val="8234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
        <p:nvSpPr>
          <p:cNvPr id="6" name="Textfeld 5">
            <a:extLst>
              <a:ext uri="{FF2B5EF4-FFF2-40B4-BE49-F238E27FC236}">
                <a16:creationId xmlns:a16="http://schemas.microsoft.com/office/drawing/2014/main" id="{B2E87EA5-778F-4771-B13E-46295C1307E8}"/>
              </a:ext>
            </a:extLst>
          </p:cNvPr>
          <p:cNvSpPr txBox="1"/>
          <p:nvPr/>
        </p:nvSpPr>
        <p:spPr>
          <a:xfrm>
            <a:off x="979054" y="2115127"/>
            <a:ext cx="9033164" cy="3170099"/>
          </a:xfrm>
          <a:prstGeom prst="rect">
            <a:avLst/>
          </a:prstGeom>
          <a:noFill/>
        </p:spPr>
        <p:txBody>
          <a:bodyPr wrap="square" rtlCol="0">
            <a:spAutoFit/>
          </a:bodyPr>
          <a:lstStyle/>
          <a:p>
            <a:r>
              <a:rPr lang="en-GB" sz="4000" dirty="0">
                <a:latin typeface="+mj-lt"/>
              </a:rPr>
              <a:t>SPA problems with Cookies</a:t>
            </a:r>
            <a:br>
              <a:rPr lang="en-GB" sz="4000" dirty="0">
                <a:latin typeface="+mj-lt"/>
              </a:rPr>
            </a:br>
            <a:r>
              <a:rPr lang="en-GB" sz="4000" dirty="0">
                <a:latin typeface="+mj-lt"/>
              </a:rPr>
              <a:t># use tokens</a:t>
            </a:r>
          </a:p>
          <a:p>
            <a:endParaRPr lang="en-GB" sz="4000" dirty="0">
              <a:latin typeface="+mj-lt"/>
            </a:endParaRPr>
          </a:p>
          <a:p>
            <a:r>
              <a:rPr lang="en-GB" sz="4000" dirty="0">
                <a:latin typeface="+mj-lt"/>
              </a:rPr>
              <a:t>MVC</a:t>
            </a:r>
          </a:p>
          <a:p>
            <a:r>
              <a:rPr lang="en-GB" sz="4000" dirty="0">
                <a:latin typeface="+mj-lt"/>
              </a:rPr>
              <a:t># Cookies, use same site, html only</a:t>
            </a:r>
          </a:p>
        </p:txBody>
      </p:sp>
    </p:spTree>
    <p:extLst>
      <p:ext uri="{BB962C8B-B14F-4D97-AF65-F5344CB8AC3E}">
        <p14:creationId xmlns:p14="http://schemas.microsoft.com/office/powerpoint/2010/main" val="2345242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
        <p:nvSpPr>
          <p:cNvPr id="6" name="Textfeld 5">
            <a:extLst>
              <a:ext uri="{FF2B5EF4-FFF2-40B4-BE49-F238E27FC236}">
                <a16:creationId xmlns:a16="http://schemas.microsoft.com/office/drawing/2014/main" id="{F1FAE10F-D08E-48D1-B935-7514230CA2A4}"/>
              </a:ext>
            </a:extLst>
          </p:cNvPr>
          <p:cNvSpPr txBox="1"/>
          <p:nvPr/>
        </p:nvSpPr>
        <p:spPr>
          <a:xfrm>
            <a:off x="1025236" y="2068945"/>
            <a:ext cx="8728364" cy="1938992"/>
          </a:xfrm>
          <a:prstGeom prst="rect">
            <a:avLst/>
          </a:prstGeom>
          <a:noFill/>
        </p:spPr>
        <p:txBody>
          <a:bodyPr wrap="square" rtlCol="0">
            <a:spAutoFit/>
          </a:bodyPr>
          <a:lstStyle/>
          <a:p>
            <a:r>
              <a:rPr lang="en-GB" sz="4000" dirty="0" err="1">
                <a:latin typeface="+mj-lt"/>
              </a:rPr>
              <a:t>IsLocalRedirect</a:t>
            </a:r>
            <a:r>
              <a:rPr lang="en-GB" sz="4000" dirty="0">
                <a:latin typeface="+mj-lt"/>
              </a:rPr>
              <a:t>(), only allows relative </a:t>
            </a:r>
            <a:r>
              <a:rPr lang="en-GB" sz="4000" dirty="0" err="1">
                <a:latin typeface="+mj-lt"/>
              </a:rPr>
              <a:t>urls</a:t>
            </a:r>
            <a:br>
              <a:rPr lang="en-GB" sz="4000" dirty="0"/>
            </a:br>
            <a:br>
              <a:rPr lang="en-GB" sz="4000" dirty="0"/>
            </a:br>
            <a:r>
              <a:rPr lang="en-GB" sz="2000" dirty="0">
                <a:hlinkClick r:id="rId3"/>
              </a:rPr>
              <a:t>https://docs.microsoft.com/en-us/aspnet/core/security/preventing-open-redirects?view=aspnetcore-2.0</a:t>
            </a:r>
            <a:endParaRPr lang="en-GB" sz="2000" dirty="0"/>
          </a:p>
        </p:txBody>
      </p:sp>
    </p:spTree>
    <p:extLst>
      <p:ext uri="{BB962C8B-B14F-4D97-AF65-F5344CB8AC3E}">
        <p14:creationId xmlns:p14="http://schemas.microsoft.com/office/powerpoint/2010/main" val="1199821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
        <p:nvSpPr>
          <p:cNvPr id="6" name="Textfeld 5">
            <a:extLst>
              <a:ext uri="{FF2B5EF4-FFF2-40B4-BE49-F238E27FC236}">
                <a16:creationId xmlns:a16="http://schemas.microsoft.com/office/drawing/2014/main" id="{D530782C-FEDE-46AE-AAF6-C3F4582B25FC}"/>
              </a:ext>
            </a:extLst>
          </p:cNvPr>
          <p:cNvSpPr txBox="1"/>
          <p:nvPr/>
        </p:nvSpPr>
        <p:spPr>
          <a:xfrm>
            <a:off x="886691" y="2074783"/>
            <a:ext cx="10474036" cy="270843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admin, non authorization, extra properties in DTO</a:t>
            </a:r>
          </a:p>
          <a:p>
            <a:endParaRPr lang="en-GB" sz="1000" dirty="0">
              <a:latin typeface="+mj-lt"/>
            </a:endParaRPr>
          </a:p>
          <a:p>
            <a:pPr marL="285750" indent="-285750">
              <a:buFont typeface="Arial" panose="020B0604020202020204" pitchFamily="34" charset="0"/>
              <a:buChar char="•"/>
            </a:pPr>
            <a:r>
              <a:rPr lang="en-GB" sz="4000" dirty="0">
                <a:latin typeface="+mj-lt"/>
              </a:rPr>
              <a:t>good View Model design, Read Models, Update Models, Create Models</a:t>
            </a:r>
          </a:p>
        </p:txBody>
      </p:sp>
    </p:spTree>
    <p:extLst>
      <p:ext uri="{BB962C8B-B14F-4D97-AF65-F5344CB8AC3E}">
        <p14:creationId xmlns:p14="http://schemas.microsoft.com/office/powerpoint/2010/main" val="1412309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
        <p:nvSpPr>
          <p:cNvPr id="6" name="Textfeld 5">
            <a:extLst>
              <a:ext uri="{FF2B5EF4-FFF2-40B4-BE49-F238E27FC236}">
                <a16:creationId xmlns:a16="http://schemas.microsoft.com/office/drawing/2014/main" id="{217D82ED-DA9B-4C70-89F9-DADE5A52EBA9}"/>
              </a:ext>
            </a:extLst>
          </p:cNvPr>
          <p:cNvSpPr txBox="1"/>
          <p:nvPr/>
        </p:nvSpPr>
        <p:spPr>
          <a:xfrm>
            <a:off x="1043709" y="2410691"/>
            <a:ext cx="9661236" cy="1938992"/>
          </a:xfrm>
          <a:prstGeom prst="rect">
            <a:avLst/>
          </a:prstGeom>
          <a:noFill/>
        </p:spPr>
        <p:txBody>
          <a:bodyPr wrap="square" rtlCol="0">
            <a:spAutoFit/>
          </a:bodyPr>
          <a:lstStyle/>
          <a:p>
            <a:r>
              <a:rPr lang="en-GB" sz="4000" dirty="0">
                <a:latin typeface="+mj-lt"/>
              </a:rPr>
              <a:t># links should always include: </a:t>
            </a:r>
          </a:p>
          <a:p>
            <a:endParaRPr lang="en-GB" sz="4000" dirty="0">
              <a:latin typeface="+mj-lt"/>
            </a:endParaRPr>
          </a:p>
          <a:p>
            <a:r>
              <a:rPr lang="en-GB" sz="4000" dirty="0" err="1">
                <a:latin typeface="+mj-lt"/>
              </a:rPr>
              <a:t>rel</a:t>
            </a:r>
            <a:r>
              <a:rPr lang="en-GB" sz="4000" dirty="0">
                <a:latin typeface="+mj-lt"/>
              </a:rPr>
              <a:t>="</a:t>
            </a:r>
            <a:r>
              <a:rPr lang="en-GB" sz="4000" dirty="0" err="1">
                <a:latin typeface="+mj-lt"/>
              </a:rPr>
              <a:t>noopener</a:t>
            </a:r>
            <a:r>
              <a:rPr lang="en-GB" sz="4000" dirty="0">
                <a:latin typeface="+mj-lt"/>
              </a:rPr>
              <a:t> </a:t>
            </a:r>
            <a:r>
              <a:rPr lang="en-GB" sz="4000" dirty="0" err="1">
                <a:latin typeface="+mj-lt"/>
              </a:rPr>
              <a:t>noferrer</a:t>
            </a:r>
            <a:r>
              <a:rPr lang="en-GB" sz="4000" dirty="0">
                <a:latin typeface="+mj-lt"/>
              </a:rPr>
              <a:t>"</a:t>
            </a:r>
          </a:p>
        </p:txBody>
      </p:sp>
    </p:spTree>
    <p:extLst>
      <p:ext uri="{BB962C8B-B14F-4D97-AF65-F5344CB8AC3E}">
        <p14:creationId xmlns:p14="http://schemas.microsoft.com/office/powerpoint/2010/main" val="2321551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Under protected APIs</a:t>
            </a:r>
            <a:endParaRPr lang="en-GB" dirty="0"/>
          </a:p>
        </p:txBody>
      </p:sp>
      <p:sp>
        <p:nvSpPr>
          <p:cNvPr id="6" name="Textfeld 5">
            <a:extLst>
              <a:ext uri="{FF2B5EF4-FFF2-40B4-BE49-F238E27FC236}">
                <a16:creationId xmlns:a16="http://schemas.microsoft.com/office/drawing/2014/main" id="{ED1A9F27-152C-43C8-9C6A-2265272BD591}"/>
              </a:ext>
            </a:extLst>
          </p:cNvPr>
          <p:cNvSpPr txBox="1"/>
          <p:nvPr/>
        </p:nvSpPr>
        <p:spPr>
          <a:xfrm>
            <a:off x="4507346" y="3225800"/>
            <a:ext cx="2761672" cy="1200329"/>
          </a:xfrm>
          <a:prstGeom prst="rect">
            <a:avLst/>
          </a:prstGeom>
          <a:noFill/>
        </p:spPr>
        <p:txBody>
          <a:bodyPr wrap="square" rtlCol="0">
            <a:spAutoFit/>
          </a:bodyPr>
          <a:lstStyle/>
          <a:p>
            <a:r>
              <a:rPr lang="en-GB" sz="7200" dirty="0">
                <a:latin typeface="+mj-lt"/>
              </a:rPr>
              <a:t>Why ?</a:t>
            </a:r>
          </a:p>
        </p:txBody>
      </p:sp>
    </p:spTree>
    <p:extLst>
      <p:ext uri="{BB962C8B-B14F-4D97-AF65-F5344CB8AC3E}">
        <p14:creationId xmlns:p14="http://schemas.microsoft.com/office/powerpoint/2010/main" val="3974895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a:t>
            </a:r>
            <a:endParaRPr lang="en-GB" dirty="0"/>
          </a:p>
        </p:txBody>
      </p:sp>
      <p:sp>
        <p:nvSpPr>
          <p:cNvPr id="6" name="Textfeld 5">
            <a:extLst>
              <a:ext uri="{FF2B5EF4-FFF2-40B4-BE49-F238E27FC236}">
                <a16:creationId xmlns:a16="http://schemas.microsoft.com/office/drawing/2014/main" id="{A2B40A93-5EE0-47BB-BDAE-3E58A7991765}"/>
              </a:ext>
            </a:extLst>
          </p:cNvPr>
          <p:cNvSpPr txBox="1"/>
          <p:nvPr/>
        </p:nvSpPr>
        <p:spPr>
          <a:xfrm>
            <a:off x="886690" y="2133600"/>
            <a:ext cx="10538691" cy="2554545"/>
          </a:xfrm>
          <a:prstGeom prst="rect">
            <a:avLst/>
          </a:prstGeom>
          <a:noFill/>
        </p:spPr>
        <p:txBody>
          <a:bodyPr wrap="square" rtlCol="0">
            <a:spAutoFit/>
          </a:bodyPr>
          <a:lstStyle/>
          <a:p>
            <a:r>
              <a:rPr lang="en-GB" sz="4000" dirty="0">
                <a:latin typeface="+mj-lt"/>
              </a:rPr>
              <a:t># Limit by scheme</a:t>
            </a:r>
            <a:br>
              <a:rPr lang="en-GB" sz="4000" dirty="0">
                <a:latin typeface="+mj-lt"/>
              </a:rPr>
            </a:br>
            <a:r>
              <a:rPr lang="en-GB" sz="4000" dirty="0">
                <a:latin typeface="+mj-lt"/>
              </a:rPr>
              <a:t>(</a:t>
            </a:r>
            <a:r>
              <a:rPr lang="en-GB" sz="4000" dirty="0" err="1">
                <a:latin typeface="+mj-lt"/>
              </a:rPr>
              <a:t>ActiveAuthenicationSchemes</a:t>
            </a:r>
            <a:r>
              <a:rPr lang="en-GB" sz="4000" dirty="0">
                <a:latin typeface="+mj-lt"/>
              </a:rPr>
              <a:t> = "Bearer")</a:t>
            </a:r>
            <a:br>
              <a:rPr lang="en-GB" sz="4000" dirty="0">
                <a:latin typeface="+mj-lt"/>
              </a:rPr>
            </a:br>
            <a:r>
              <a:rPr lang="en-GB" sz="4000" dirty="0">
                <a:latin typeface="+mj-lt"/>
              </a:rPr>
              <a:t>ASP.NET Core has only one now per method, controller, application etc.</a:t>
            </a:r>
          </a:p>
        </p:txBody>
      </p:sp>
    </p:spTree>
    <p:extLst>
      <p:ext uri="{BB962C8B-B14F-4D97-AF65-F5344CB8AC3E}">
        <p14:creationId xmlns:p14="http://schemas.microsoft.com/office/powerpoint/2010/main" val="1791271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a:bodyPr>
          <a:lstStyle/>
          <a:p>
            <a:pPr algn="ctr"/>
            <a:r>
              <a:rPr lang="en-GB" sz="2800" dirty="0"/>
              <a:t>Use secure cookies only !</a:t>
            </a:r>
            <a:br>
              <a:rPr lang="en-GB" sz="2800" dirty="0"/>
            </a:br>
            <a:br>
              <a:rPr lang="en-GB" sz="2800" dirty="0"/>
            </a:br>
            <a:r>
              <a:rPr lang="en-GB" sz="2800" dirty="0"/>
              <a:t>Use HTTP only cookies !</a:t>
            </a:r>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031" y="675196"/>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0FDFE13-4A96-4754-80B9-B1084C9DE6B9}"/>
              </a:ext>
            </a:extLst>
          </p:cNvPr>
          <p:cNvSpPr/>
          <p:nvPr/>
        </p:nvSpPr>
        <p:spPr>
          <a:xfrm>
            <a:off x="1986537" y="2281534"/>
            <a:ext cx="8218926" cy="4339650"/>
          </a:xfrm>
          <a:prstGeom prst="rect">
            <a:avLst/>
          </a:prstGeom>
        </p:spPr>
        <p:txBody>
          <a:bodyPr wrap="square">
            <a:spAutoFit/>
          </a:bodyPr>
          <a:lstStyle/>
          <a:p>
            <a:r>
              <a:rPr lang="en-GB" sz="6000" dirty="0" err="1">
                <a:latin typeface="+mj-lt"/>
              </a:rPr>
              <a:t>NWebsec</a:t>
            </a:r>
            <a:r>
              <a:rPr lang="en-GB" sz="6000" dirty="0">
                <a:latin typeface="+mj-lt"/>
              </a:rPr>
              <a:t> </a:t>
            </a:r>
            <a:r>
              <a:rPr lang="en-GB" sz="6000" dirty="0" err="1">
                <a:latin typeface="+mj-lt"/>
              </a:rPr>
              <a:t>Nuget</a:t>
            </a:r>
            <a:r>
              <a:rPr lang="en-GB" sz="6000" dirty="0">
                <a:latin typeface="+mj-lt"/>
              </a:rPr>
              <a:t> package for HTTPS Headers</a:t>
            </a:r>
          </a:p>
          <a:p>
            <a:endParaRPr lang="en-GB" sz="6000" dirty="0">
              <a:latin typeface="+mj-lt"/>
            </a:endParaRPr>
          </a:p>
          <a:p>
            <a:r>
              <a:rPr lang="en-GB" sz="3600" dirty="0">
                <a:latin typeface="+mj-lt"/>
                <a:hlinkClick r:id="rId2"/>
              </a:rPr>
              <a:t>https://github.com/NWebsec/NWebsec</a:t>
            </a:r>
            <a:endParaRPr lang="en-GB" sz="3600" dirty="0">
              <a:latin typeface="+mj-lt"/>
            </a:endParaRPr>
          </a:p>
          <a:p>
            <a:endParaRPr lang="en-GB" sz="6000" dirty="0">
              <a:latin typeface="+mj-lt"/>
            </a:endParaRPr>
          </a:p>
        </p:txBody>
      </p:sp>
    </p:spTree>
    <p:extLst>
      <p:ext uri="{BB962C8B-B14F-4D97-AF65-F5344CB8AC3E}">
        <p14:creationId xmlns:p14="http://schemas.microsoft.com/office/powerpoint/2010/main" val="2289987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88640" y="0"/>
            <a:ext cx="4614719" cy="1385454"/>
          </a:xfrm>
        </p:spPr>
        <p:txBody>
          <a:bodyPr>
            <a:noAutofit/>
          </a:bodyPr>
          <a:lstStyle/>
          <a:p>
            <a:pPr>
              <a:lnSpc>
                <a:spcPct val="150000"/>
              </a:lnSpc>
            </a:pPr>
            <a:r>
              <a:rPr lang="en-GB" sz="8800" dirty="0">
                <a:solidFill>
                  <a:schemeClr val="bg1"/>
                </a:solidFill>
              </a:rPr>
              <a:t>Test Tools</a:t>
            </a:r>
          </a:p>
        </p:txBody>
      </p:sp>
    </p:spTree>
    <p:extLst>
      <p:ext uri="{BB962C8B-B14F-4D97-AF65-F5344CB8AC3E}">
        <p14:creationId xmlns:p14="http://schemas.microsoft.com/office/powerpoint/2010/main" val="360152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728892" y="14514"/>
            <a:ext cx="6734216" cy="1385454"/>
          </a:xfrm>
        </p:spPr>
        <p:txBody>
          <a:bodyPr>
            <a:noAutofit/>
          </a:bodyPr>
          <a:lstStyle/>
          <a:p>
            <a:pPr>
              <a:lnSpc>
                <a:spcPct val="150000"/>
              </a:lnSpc>
            </a:pPr>
            <a:r>
              <a:rPr lang="en-GB" sz="8800" dirty="0">
                <a:solidFill>
                  <a:schemeClr val="bg1"/>
                </a:solidFill>
              </a:rPr>
              <a:t>Data Breaches</a:t>
            </a:r>
          </a:p>
        </p:txBody>
      </p:sp>
    </p:spTree>
    <p:extLst>
      <p:ext uri="{BB962C8B-B14F-4D97-AF65-F5344CB8AC3E}">
        <p14:creationId xmlns:p14="http://schemas.microsoft.com/office/powerpoint/2010/main" val="3118905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AF04EEB-5976-4BB9-84BF-1921AE3CCEF8}"/>
              </a:ext>
            </a:extLst>
          </p:cNvPr>
          <p:cNvSpPr txBox="1"/>
          <p:nvPr/>
        </p:nvSpPr>
        <p:spPr>
          <a:xfrm>
            <a:off x="1262165" y="1920895"/>
            <a:ext cx="9667669" cy="286232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Prepare for Data Breaches, Defined process for this event</a:t>
            </a:r>
          </a:p>
          <a:p>
            <a:endParaRPr lang="en-GB" sz="1000" dirty="0">
              <a:latin typeface="+mj-lt"/>
            </a:endParaRPr>
          </a:p>
          <a:p>
            <a:pPr marL="285750" indent="-285750">
              <a:buFont typeface="Arial" panose="020B0604020202020204" pitchFamily="34" charset="0"/>
              <a:buChar char="•"/>
            </a:pPr>
            <a:r>
              <a:rPr lang="en-GB" sz="4000" dirty="0">
                <a:latin typeface="+mj-lt"/>
              </a:rPr>
              <a:t>Add a </a:t>
            </a:r>
            <a:r>
              <a:rPr lang="en-GB" sz="4000" b="1" dirty="0">
                <a:latin typeface="+mj-lt"/>
              </a:rPr>
              <a:t>security.txt </a:t>
            </a:r>
            <a:r>
              <a:rPr lang="en-GB" sz="4000" dirty="0">
                <a:latin typeface="+mj-lt"/>
              </a:rPr>
              <a:t>with breach contact details</a:t>
            </a:r>
          </a:p>
          <a:p>
            <a:endParaRPr lang="en-GB" sz="1000" dirty="0">
              <a:latin typeface="+mj-lt"/>
            </a:endParaRPr>
          </a:p>
          <a:p>
            <a:pPr marL="285750" indent="-285750">
              <a:buFont typeface="Arial" panose="020B0604020202020204" pitchFamily="34" charset="0"/>
              <a:buChar char="•"/>
            </a:pPr>
            <a:r>
              <a:rPr lang="en-GB" sz="4000" dirty="0">
                <a:latin typeface="+mj-lt"/>
              </a:rPr>
              <a:t>Fast build / deployments must be possible</a:t>
            </a:r>
          </a:p>
        </p:txBody>
      </p:sp>
    </p:spTree>
    <p:extLst>
      <p:ext uri="{BB962C8B-B14F-4D97-AF65-F5344CB8AC3E}">
        <p14:creationId xmlns:p14="http://schemas.microsoft.com/office/powerpoint/2010/main" val="14963450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4801314"/>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GB" dirty="0"/>
          </a:p>
        </p:txBody>
      </p:sp>
    </p:spTree>
    <p:extLst>
      <p:ext uri="{BB962C8B-B14F-4D97-AF65-F5344CB8AC3E}">
        <p14:creationId xmlns:p14="http://schemas.microsoft.com/office/powerpoint/2010/main" val="35451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1571</Words>
  <Application>Microsoft Office PowerPoint</Application>
  <PresentationFormat>Breitbild</PresentationFormat>
  <Paragraphs>377</Paragraphs>
  <Slides>67</Slides>
  <Notes>45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67</vt:i4>
      </vt:variant>
    </vt:vector>
  </HeadingPairs>
  <TitlesOfParts>
    <vt:vector size="71" baseType="lpstr">
      <vt:lpstr>Arial</vt:lpstr>
      <vt:lpstr>Calibri</vt:lpstr>
      <vt:lpstr>Calibri Light</vt:lpstr>
      <vt:lpstr>Office</vt:lpstr>
      <vt:lpstr>ASP.NET Core Security</vt:lpstr>
      <vt:lpstr>                    https://github.com/damienbod   angular-auth-oidc-client npm  ASP.NET Core, Angular</vt:lpstr>
      <vt:lpstr>PowerPoint-Präsentation</vt:lpstr>
      <vt:lpstr>Security &amp; Applications today</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vt:lpstr>
      <vt:lpstr>PowerPoint-Präsentation</vt:lpstr>
      <vt:lpstr>PowerPoint-Präsentation</vt:lpstr>
      <vt:lpstr>id token token (access token) reference token refresh token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https://github.com/damienbod/AspNetCoreWindowsAuth https://github.com/damienbod/AspNetCoreHybridFlowWithApi</vt:lpstr>
      <vt:lpstr>Protecting APIs</vt:lpstr>
      <vt:lpstr>JWT Bearer Authentication Introspection Cookies … not for APIs</vt:lpstr>
      <vt:lpstr>PowerPoint-Präsentation</vt:lpstr>
      <vt:lpstr> Authorization: ASP.NET Core Policies </vt:lpstr>
      <vt:lpstr>PowerPoint-Präsentation</vt:lpstr>
      <vt:lpstr>Action, Identity, Claims Resource, Groups </vt:lpstr>
      <vt:lpstr>PowerPoint-Präsentation</vt:lpstr>
      <vt:lpstr> Authorization Code Demo </vt:lpstr>
      <vt:lpstr> Web security attacks  fixes, best practises </vt:lpstr>
      <vt:lpstr>PowerPoint-Präsentation</vt:lpstr>
      <vt:lpstr>PowerPoint-Präsentation</vt:lpstr>
      <vt:lpstr>PowerPoint-Präsentation</vt:lpstr>
      <vt:lpstr>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PowerPoint-Präsentation</vt:lpstr>
      <vt:lpstr> # HTTPS, encryption  # HSTS (HTTP Strict Transport Security )  # Strict-Transport-Security: max-age=33333333 (browser internal redirects)  https://hstpreload.appspot.com app.UseHsts(o = o.MaxAge(days:365).Preload()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Use secure cookies only !  Use HTTP only cookies !</vt:lpstr>
      <vt:lpstr>PowerPoint-Präsentation</vt:lpstr>
      <vt:lpstr>Test Tools</vt:lpstr>
      <vt:lpstr> </vt:lpstr>
      <vt:lpstr>PowerPoint-Präsentation</vt:lpstr>
      <vt:lpstr> </vt:lpstr>
      <vt:lpstr> </vt:lpstr>
      <vt:lpstr> </vt:lpstr>
      <vt:lpstr>Data Breaches</vt:lpstr>
      <vt:lpstr>PowerPoint-Präsentation</vt:lpstr>
      <vt:lpstr>Thank you  @damienbod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Bowden Damien</cp:lastModifiedBy>
  <cp:revision>713</cp:revision>
  <dcterms:created xsi:type="dcterms:W3CDTF">2017-04-18T05:03:13Z</dcterms:created>
  <dcterms:modified xsi:type="dcterms:W3CDTF">2018-05-22T16:45:50Z</dcterms:modified>
</cp:coreProperties>
</file>