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74" r:id="rId3"/>
    <p:sldId id="264" r:id="rId4"/>
    <p:sldId id="328" r:id="rId5"/>
    <p:sldId id="318" r:id="rId6"/>
    <p:sldId id="349" r:id="rId7"/>
    <p:sldId id="350" r:id="rId8"/>
    <p:sldId id="351" r:id="rId9"/>
    <p:sldId id="348" r:id="rId10"/>
    <p:sldId id="322" r:id="rId11"/>
    <p:sldId id="323" r:id="rId12"/>
    <p:sldId id="320" r:id="rId13"/>
    <p:sldId id="341" r:id="rId14"/>
    <p:sldId id="324" r:id="rId15"/>
    <p:sldId id="276" r:id="rId16"/>
    <p:sldId id="329" r:id="rId17"/>
    <p:sldId id="362" r:id="rId18"/>
    <p:sldId id="278" r:id="rId19"/>
    <p:sldId id="347" r:id="rId20"/>
    <p:sldId id="301" r:id="rId21"/>
    <p:sldId id="364" r:id="rId22"/>
    <p:sldId id="279" r:id="rId23"/>
    <p:sldId id="302" r:id="rId24"/>
    <p:sldId id="352" r:id="rId25"/>
    <p:sldId id="304" r:id="rId26"/>
    <p:sldId id="353" r:id="rId27"/>
    <p:sldId id="303" r:id="rId28"/>
    <p:sldId id="354" r:id="rId29"/>
    <p:sldId id="327" r:id="rId30"/>
    <p:sldId id="326" r:id="rId31"/>
    <p:sldId id="368" r:id="rId32"/>
    <p:sldId id="330" r:id="rId33"/>
    <p:sldId id="331" r:id="rId34"/>
    <p:sldId id="344" r:id="rId35"/>
    <p:sldId id="355" r:id="rId36"/>
    <p:sldId id="332" r:id="rId37"/>
    <p:sldId id="345" r:id="rId38"/>
    <p:sldId id="356" r:id="rId39"/>
    <p:sldId id="357" r:id="rId40"/>
    <p:sldId id="333" r:id="rId41"/>
    <p:sldId id="300" r:id="rId42"/>
    <p:sldId id="291" r:id="rId43"/>
    <p:sldId id="346" r:id="rId44"/>
    <p:sldId id="288" r:id="rId45"/>
    <p:sldId id="289" r:id="rId46"/>
    <p:sldId id="290" r:id="rId47"/>
    <p:sldId id="316" r:id="rId48"/>
    <p:sldId id="299" r:id="rId49"/>
    <p:sldId id="292" r:id="rId50"/>
    <p:sldId id="369" r:id="rId51"/>
    <p:sldId id="293" r:id="rId52"/>
    <p:sldId id="298" r:id="rId53"/>
    <p:sldId id="297" r:id="rId54"/>
    <p:sldId id="294" r:id="rId55"/>
    <p:sldId id="295" r:id="rId56"/>
    <p:sldId id="296" r:id="rId57"/>
    <p:sldId id="306" r:id="rId58"/>
    <p:sldId id="361" r:id="rId59"/>
    <p:sldId id="334" r:id="rId60"/>
    <p:sldId id="335" r:id="rId61"/>
    <p:sldId id="342" r:id="rId62"/>
    <p:sldId id="336" r:id="rId63"/>
    <p:sldId id="367" r:id="rId64"/>
    <p:sldId id="337" r:id="rId65"/>
    <p:sldId id="366" r:id="rId66"/>
    <p:sldId id="360" r:id="rId67"/>
    <p:sldId id="273" r:id="rId68"/>
    <p:sldId id="275"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57661" autoAdjust="0"/>
  </p:normalViewPr>
  <p:slideViewPr>
    <p:cSldViewPr snapToGrid="0">
      <p:cViewPr varScale="1">
        <p:scale>
          <a:sx n="74" d="100"/>
          <a:sy n="74" d="100"/>
        </p:scale>
        <p:origin x="1224" y="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31D0-8CDF-43F4-93E5-6D9BCDB96118}" type="datetimeFigureOut">
              <a:rPr lang="de-DE" smtClean="0"/>
              <a:t>21.03.2019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B297D-EACB-4E51-9E3D-1BFE2F3F6E1E}" type="slidenum">
              <a:rPr lang="de-DE" smtClean="0"/>
              <a:t>‹#›</a:t>
            </a:fld>
            <a:endParaRPr lang="de-DE"/>
          </a:p>
        </p:txBody>
      </p:sp>
    </p:spTree>
    <p:extLst>
      <p:ext uri="{BB962C8B-B14F-4D97-AF65-F5344CB8AC3E}">
        <p14:creationId xmlns:p14="http://schemas.microsoft.com/office/powerpoint/2010/main" val="422627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a:t>
            </a:fld>
            <a:endParaRPr lang="de-DE"/>
          </a:p>
        </p:txBody>
      </p:sp>
    </p:spTree>
    <p:extLst>
      <p:ext uri="{BB962C8B-B14F-4D97-AF65-F5344CB8AC3E}">
        <p14:creationId xmlns:p14="http://schemas.microsoft.com/office/powerpoint/2010/main" val="2715237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err="1"/>
              <a:t>id_token</a:t>
            </a:r>
            <a:endParaRPr lang="en-GB" b="1" dirty="0"/>
          </a:p>
          <a:p>
            <a:pPr marL="285750" indent="-285750">
              <a:buFont typeface="Arial" panose="020B0604020202020204" pitchFamily="34" charset="0"/>
              <a:buChar char="•"/>
            </a:pPr>
            <a:r>
              <a:rPr lang="en-GB" sz="1200" kern="1200" dirty="0">
                <a:solidFill>
                  <a:schemeClr val="tx1"/>
                </a:solidFill>
                <a:latin typeface="+mn-lt"/>
                <a:ea typeface="+mn-ea"/>
                <a:cs typeface="+mn-cs"/>
              </a:rPr>
              <a:t>Identity token for the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Validated,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to be used for API access</a:t>
            </a:r>
            <a:endParaRPr lang="en-GB" dirty="0"/>
          </a:p>
          <a:p>
            <a:r>
              <a:rPr lang="en-GB" sz="1200" b="1" dirty="0"/>
              <a:t>access _token</a:t>
            </a:r>
          </a:p>
          <a:p>
            <a:pPr marL="285750" indent="-285750">
              <a:buFont typeface="Arial" panose="020B0604020202020204" pitchFamily="34" charset="0"/>
              <a:buChar char="•"/>
            </a:pPr>
            <a:r>
              <a:rPr lang="en-GB" sz="1200" kern="1200" dirty="0">
                <a:solidFill>
                  <a:schemeClr val="tx1"/>
                </a:solidFill>
                <a:latin typeface="+mn-lt"/>
                <a:ea typeface="+mn-ea"/>
                <a:cs typeface="+mn-cs"/>
              </a:rPr>
              <a:t>access token for APIs,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Implicit validation on Client using the </a:t>
            </a:r>
            <a:r>
              <a:rPr lang="en-GB" sz="1200" kern="1200" dirty="0" err="1">
                <a:solidFill>
                  <a:schemeClr val="tx1"/>
                </a:solidFill>
                <a:latin typeface="+mn-lt"/>
                <a:ea typeface="+mn-ea"/>
                <a:cs typeface="+mn-cs"/>
              </a:rPr>
              <a:t>at_hash</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To be used for API access,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Can by any format, not just a JWT</a:t>
            </a:r>
          </a:p>
          <a:p>
            <a:pPr marL="0" indent="0">
              <a:buFont typeface="Arial" panose="020B0604020202020204" pitchFamily="34" charset="0"/>
              <a:buNone/>
            </a:pPr>
            <a:r>
              <a:rPr lang="en-GB" sz="1200" b="1" dirty="0"/>
              <a:t>reference _token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references an </a:t>
            </a:r>
            <a:r>
              <a:rPr lang="en-GB" sz="1200" kern="1200" dirty="0" err="1">
                <a:solidFill>
                  <a:schemeClr val="tx1"/>
                </a:solidFill>
                <a:latin typeface="+mn-lt"/>
                <a:ea typeface="+mn-ea"/>
                <a:cs typeface="+mn-cs"/>
              </a:rPr>
              <a:t>access_token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easy to control the lifecycle</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makes it possible that </a:t>
            </a:r>
            <a:r>
              <a:rPr lang="en-GB" sz="1200" kern="1200" dirty="0" err="1">
                <a:solidFill>
                  <a:schemeClr val="tx1"/>
                </a:solidFill>
                <a:latin typeface="+mn-lt"/>
                <a:ea typeface="+mn-ea"/>
                <a:cs typeface="+mn-cs"/>
              </a:rPr>
              <a:t>access_token</a:t>
            </a:r>
            <a:r>
              <a:rPr lang="en-GB" sz="1200" kern="1200" dirty="0">
                <a:solidFill>
                  <a:schemeClr val="tx1"/>
                </a:solidFill>
                <a:latin typeface="+mn-lt"/>
                <a:ea typeface="+mn-ea"/>
                <a:cs typeface="+mn-cs"/>
              </a:rPr>
              <a:t> must never leave the safe zone</a:t>
            </a:r>
          </a:p>
          <a:p>
            <a:pPr marL="0" indent="0">
              <a:buFont typeface="Arial" panose="020B0604020202020204" pitchFamily="34" charset="0"/>
              <a:buNone/>
            </a:pPr>
            <a:r>
              <a:rPr lang="en-GB" sz="1200" b="1" dirty="0"/>
              <a:t>refresh 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Used to refresh the tokens </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Implicit Flow</a:t>
            </a:r>
          </a:p>
          <a:p>
            <a:pPr marL="0" indent="0">
              <a:buFont typeface="Arial" panose="020B0604020202020204" pitchFamily="34" charset="0"/>
              <a:buNone/>
            </a:pPr>
            <a:r>
              <a:rPr lang="en-GB" sz="1200" b="1" kern="1200" dirty="0">
                <a:solidFill>
                  <a:schemeClr val="tx1"/>
                </a:solidFill>
                <a:latin typeface="+mn-lt"/>
                <a:ea typeface="+mn-ea"/>
                <a:cs typeface="+mn-cs"/>
              </a:rPr>
              <a:t>Scope</a:t>
            </a:r>
          </a:p>
          <a:p>
            <a:pPr marL="285750" indent="-285750">
              <a:buFont typeface="Arial" panose="020B0604020202020204" pitchFamily="34" charset="0"/>
              <a:buChar char="•"/>
            </a:pPr>
            <a:r>
              <a:rPr lang="en-GB" sz="1200" kern="1200" dirty="0">
                <a:solidFill>
                  <a:schemeClr val="tx1"/>
                </a:solidFill>
                <a:latin typeface="+mn-lt"/>
                <a:ea typeface="+mn-ea"/>
                <a:cs typeface="+mn-cs"/>
              </a:rPr>
              <a:t>Identity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API or Resource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managing your claims, grouping, APIs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OpenID scopes </a:t>
            </a:r>
            <a:r>
              <a:rPr lang="en-GB" sz="1200" kern="1200" dirty="0" err="1">
                <a:solidFill>
                  <a:schemeClr val="tx1"/>
                </a:solidFill>
                <a:latin typeface="+mn-lt"/>
                <a:ea typeface="+mn-ea"/>
                <a:cs typeface="+mn-cs"/>
              </a:rPr>
              <a:t>openid</a:t>
            </a:r>
            <a:r>
              <a:rPr lang="en-GB" sz="1200" kern="1200" dirty="0">
                <a:solidFill>
                  <a:schemeClr val="tx1"/>
                </a:solidFill>
                <a:latin typeface="+mn-lt"/>
                <a:ea typeface="+mn-ea"/>
                <a:cs typeface="+mn-cs"/>
              </a:rPr>
              <a:t>, profile, email, phone</a:t>
            </a:r>
          </a:p>
          <a:p>
            <a:pPr marL="0" indent="0">
              <a:buFont typeface="Arial" panose="020B0604020202020204" pitchFamily="34" charset="0"/>
              <a:buNone/>
            </a:pPr>
            <a:endParaRPr lang="en-GB" sz="1200" kern="1200" dirty="0">
              <a:solidFill>
                <a:schemeClr val="tx1"/>
              </a:solidFill>
              <a:latin typeface="+mn-lt"/>
              <a:ea typeface="+mn-ea"/>
              <a:cs typeface="+mn-cs"/>
            </a:endParaRP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21</a:t>
            </a:fld>
            <a:endParaRPr lang="de-DE"/>
          </a:p>
        </p:txBody>
      </p:sp>
    </p:spTree>
    <p:extLst>
      <p:ext uri="{BB962C8B-B14F-4D97-AF65-F5344CB8AC3E}">
        <p14:creationId xmlns:p14="http://schemas.microsoft.com/office/powerpoint/2010/main" val="291266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22</a:t>
            </a:fld>
            <a:endParaRPr lang="de-DE"/>
          </a:p>
        </p:txBody>
      </p:sp>
    </p:spTree>
    <p:extLst>
      <p:ext uri="{BB962C8B-B14F-4D97-AF65-F5344CB8AC3E}">
        <p14:creationId xmlns:p14="http://schemas.microsoft.com/office/powerpoint/2010/main" val="1401431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23</a:t>
            </a:fld>
            <a:endParaRPr lang="de-DE"/>
          </a:p>
        </p:txBody>
      </p:sp>
    </p:spTree>
    <p:extLst>
      <p:ext uri="{BB962C8B-B14F-4D97-AF65-F5344CB8AC3E}">
        <p14:creationId xmlns:p14="http://schemas.microsoft.com/office/powerpoint/2010/main" val="186137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Implicit Flow is mainly used by Clients implemented in a browser using a scripting language. The Access Token and ID Token are returned directly to the Client, which may expose them to the End-User and applications that have access to the End-User's User Agent. The Authorization Server does not perform Client Authentication.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ID Token and, if requested, an Access Token.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24</a:t>
            </a:fld>
            <a:endParaRPr lang="de-DE"/>
          </a:p>
        </p:txBody>
      </p:sp>
    </p:spTree>
    <p:extLst>
      <p:ext uri="{BB962C8B-B14F-4D97-AF65-F5344CB8AC3E}">
        <p14:creationId xmlns:p14="http://schemas.microsoft.com/office/powerpoint/2010/main" val="414337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25</a:t>
            </a:fld>
            <a:endParaRPr lang="de-DE"/>
          </a:p>
        </p:txBody>
      </p:sp>
    </p:spTree>
    <p:extLst>
      <p:ext uri="{BB962C8B-B14F-4D97-AF65-F5344CB8AC3E}">
        <p14:creationId xmlns:p14="http://schemas.microsoft.com/office/powerpoint/2010/main" val="2104702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Authorization Code Flow returns an Authorization Code to the Client, which can then exchange it for an ID Token and an Access Token directly. This provides the benefit of not exposing any tokens to the User Agent and possibly other malicious applications with access to the User Agent. The Authorization Server can also authenticate the Client before exchanging the Authorization Code for an Access Token. The Authorization Code flow is suitable for Clients that can securely maintain a Client Secret between themselves and the Authorization Server.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26</a:t>
            </a:fld>
            <a:endParaRPr lang="de-DE"/>
          </a:p>
        </p:txBody>
      </p:sp>
    </p:spTree>
    <p:extLst>
      <p:ext uri="{BB962C8B-B14F-4D97-AF65-F5344CB8AC3E}">
        <p14:creationId xmlns:p14="http://schemas.microsoft.com/office/powerpoint/2010/main" val="2124055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27</a:t>
            </a:fld>
            <a:endParaRPr lang="de-DE"/>
          </a:p>
        </p:txBody>
      </p:sp>
    </p:spTree>
    <p:extLst>
      <p:ext uri="{BB962C8B-B14F-4D97-AF65-F5344CB8AC3E}">
        <p14:creationId xmlns:p14="http://schemas.microsoft.com/office/powerpoint/2010/main" val="336301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a:p>
            <a:r>
              <a:rPr lang="en-GB" dirty="0"/>
              <a:t>http://openid.net/specs/oauth-v2-multiple-response-types-1_0.html</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and, depending on the Response Type, one or more additional parameters.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a:p>
            <a:r>
              <a:rPr lang="en-GB" dirty="0"/>
              <a:t>code token </a:t>
            </a:r>
          </a:p>
          <a:p>
            <a:r>
              <a:rPr lang="en-GB" dirty="0"/>
              <a:t>When supplied as the value for the </a:t>
            </a:r>
            <a:r>
              <a:rPr lang="en-GB" dirty="0" err="1"/>
              <a:t>response_type</a:t>
            </a:r>
            <a:r>
              <a:rPr lang="en-GB" dirty="0"/>
              <a:t> parameter, a successful response MUST include an Access Token, an Access Token Type, and an Authorization Code.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a:t>
            </a:r>
          </a:p>
          <a:p>
            <a:r>
              <a:rPr lang="en-GB" dirty="0"/>
              <a:t>When supplied as the value for the </a:t>
            </a:r>
            <a:r>
              <a:rPr lang="en-GB" dirty="0" err="1"/>
              <a:t>response_type</a:t>
            </a:r>
            <a:r>
              <a:rPr lang="en-GB" dirty="0"/>
              <a:t> parameter, a successful response MUST include both an Authorization Code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Access Token, an Access Token Type,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Authorization Code, an </a:t>
            </a:r>
            <a:r>
              <a:rPr lang="en-GB" dirty="0" err="1"/>
              <a:t>id_token</a:t>
            </a:r>
            <a:r>
              <a:rPr lang="en-GB" dirty="0"/>
              <a:t>, an Access Token, and an Access Token Type.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28</a:t>
            </a:fld>
            <a:endParaRPr lang="de-DE"/>
          </a:p>
        </p:txBody>
      </p:sp>
    </p:spTree>
    <p:extLst>
      <p:ext uri="{BB962C8B-B14F-4D97-AF65-F5344CB8AC3E}">
        <p14:creationId xmlns:p14="http://schemas.microsoft.com/office/powerpoint/2010/main" val="1145795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29</a:t>
            </a:fld>
            <a:endParaRPr lang="de-DE"/>
          </a:p>
        </p:txBody>
      </p:sp>
    </p:spTree>
    <p:extLst>
      <p:ext uri="{BB962C8B-B14F-4D97-AF65-F5344CB8AC3E}">
        <p14:creationId xmlns:p14="http://schemas.microsoft.com/office/powerpoint/2010/main" val="1831946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30</a:t>
            </a:fld>
            <a:endParaRPr lang="de-DE"/>
          </a:p>
        </p:txBody>
      </p:sp>
    </p:spTree>
    <p:extLst>
      <p:ext uri="{BB962C8B-B14F-4D97-AF65-F5344CB8AC3E}">
        <p14:creationId xmlns:p14="http://schemas.microsoft.com/office/powerpoint/2010/main" val="158533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a:t>
            </a:fld>
            <a:endParaRPr lang="de-DE"/>
          </a:p>
        </p:txBody>
      </p:sp>
    </p:spTree>
    <p:extLst>
      <p:ext uri="{BB962C8B-B14F-4D97-AF65-F5344CB8AC3E}">
        <p14:creationId xmlns:p14="http://schemas.microsoft.com/office/powerpoint/2010/main" val="890019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31</a:t>
            </a:fld>
            <a:endParaRPr lang="de-DE"/>
          </a:p>
        </p:txBody>
      </p:sp>
    </p:spTree>
    <p:extLst>
      <p:ext uri="{BB962C8B-B14F-4D97-AF65-F5344CB8AC3E}">
        <p14:creationId xmlns:p14="http://schemas.microsoft.com/office/powerpoint/2010/main" val="1823541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32</a:t>
            </a:fld>
            <a:endParaRPr lang="de-DE"/>
          </a:p>
        </p:txBody>
      </p:sp>
    </p:spTree>
    <p:extLst>
      <p:ext uri="{BB962C8B-B14F-4D97-AF65-F5344CB8AC3E}">
        <p14:creationId xmlns:p14="http://schemas.microsoft.com/office/powerpoint/2010/main" val="3143938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33</a:t>
            </a:fld>
            <a:endParaRPr lang="de-DE"/>
          </a:p>
        </p:txBody>
      </p:sp>
    </p:spTree>
    <p:extLst>
      <p:ext uri="{BB962C8B-B14F-4D97-AF65-F5344CB8AC3E}">
        <p14:creationId xmlns:p14="http://schemas.microsoft.com/office/powerpoint/2010/main" val="2426563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34</a:t>
            </a:fld>
            <a:endParaRPr lang="de-DE"/>
          </a:p>
        </p:txBody>
      </p:sp>
    </p:spTree>
    <p:extLst>
      <p:ext uri="{BB962C8B-B14F-4D97-AF65-F5344CB8AC3E}">
        <p14:creationId xmlns:p14="http://schemas.microsoft.com/office/powerpoint/2010/main" val="3599503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35</a:t>
            </a:fld>
            <a:endParaRPr lang="de-DE"/>
          </a:p>
        </p:txBody>
      </p:sp>
    </p:spTree>
    <p:extLst>
      <p:ext uri="{BB962C8B-B14F-4D97-AF65-F5344CB8AC3E}">
        <p14:creationId xmlns:p14="http://schemas.microsoft.com/office/powerpoint/2010/main" val="664940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dirty="0"/>
              <a:t>Claims in the </a:t>
            </a:r>
            <a:r>
              <a:rPr lang="en-GB" sz="1200" dirty="0" err="1"/>
              <a:t>id_token</a:t>
            </a:r>
            <a:r>
              <a:rPr lang="en-GB" sz="1200" dirty="0"/>
              <a:t>, </a:t>
            </a:r>
            <a:r>
              <a:rPr lang="en-GB" sz="1200" dirty="0" err="1"/>
              <a:t>access_token</a:t>
            </a:r>
            <a:r>
              <a:rPr lang="en-GB" sz="1200" dirty="0"/>
              <a:t> provide the properties so that API, APP can do the Authorization</a:t>
            </a:r>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37</a:t>
            </a:fld>
            <a:endParaRPr lang="de-DE"/>
          </a:p>
        </p:txBody>
      </p:sp>
    </p:spTree>
    <p:extLst>
      <p:ext uri="{BB962C8B-B14F-4D97-AF65-F5344CB8AC3E}">
        <p14:creationId xmlns:p14="http://schemas.microsoft.com/office/powerpoint/2010/main" val="3491560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 public class </a:t>
            </a:r>
            <a:r>
              <a:rPr lang="en-GB" dirty="0" err="1"/>
              <a:t>IsAdminBobHandler</a:t>
            </a:r>
            <a:r>
              <a:rPr lang="en-GB" dirty="0"/>
              <a:t> : </a:t>
            </a:r>
            <a:r>
              <a:rPr lang="en-GB" dirty="0" err="1"/>
              <a:t>AuthorizationHandler</a:t>
            </a:r>
            <a:r>
              <a:rPr lang="en-GB" dirty="0"/>
              <a:t>&lt;</a:t>
            </a:r>
            <a:r>
              <a:rPr lang="en-GB" dirty="0" err="1"/>
              <a:t>IsAdminRequirement</a:t>
            </a:r>
            <a:r>
              <a:rPr lang="en-GB" dirty="0"/>
              <a:t>&gt;</a:t>
            </a:r>
          </a:p>
          <a:p>
            <a:r>
              <a:rPr lang="en-GB" dirty="0"/>
              <a:t>    {</a:t>
            </a:r>
          </a:p>
          <a:p>
            <a:r>
              <a:rPr lang="en-GB" dirty="0"/>
              <a:t>        private  </a:t>
            </a:r>
            <a:r>
              <a:rPr lang="en-GB" dirty="0" err="1"/>
              <a:t>readonly</a:t>
            </a:r>
            <a:r>
              <a:rPr lang="en-GB" dirty="0"/>
              <a:t> </a:t>
            </a:r>
            <a:r>
              <a:rPr lang="en-GB" dirty="0" err="1"/>
              <a:t>IAppAuthorizationService</a:t>
            </a:r>
            <a:r>
              <a:rPr lang="en-GB" dirty="0"/>
              <a:t> _</a:t>
            </a:r>
            <a:r>
              <a:rPr lang="en-GB" dirty="0" err="1"/>
              <a:t>appAuthorizationService</a:t>
            </a:r>
            <a:r>
              <a:rPr lang="en-GB" dirty="0"/>
              <a:t>;</a:t>
            </a:r>
          </a:p>
          <a:p>
            <a:endParaRPr lang="en-GB" dirty="0"/>
          </a:p>
          <a:p>
            <a:r>
              <a:rPr lang="en-GB" dirty="0"/>
              <a:t>        public </a:t>
            </a:r>
            <a:r>
              <a:rPr lang="en-GB" dirty="0" err="1"/>
              <a:t>IsAdminBobHandler</a:t>
            </a:r>
            <a:r>
              <a:rPr lang="en-GB" dirty="0"/>
              <a:t>(</a:t>
            </a:r>
            <a:r>
              <a:rPr lang="en-GB" dirty="0" err="1"/>
              <a:t>IAppAuthorizationService</a:t>
            </a:r>
            <a:r>
              <a:rPr lang="en-GB" dirty="0"/>
              <a:t> </a:t>
            </a:r>
            <a:r>
              <a:rPr lang="en-GB" dirty="0" err="1"/>
              <a:t>appAuthorizationService</a:t>
            </a:r>
            <a:r>
              <a:rPr lang="en-GB" dirty="0"/>
              <a:t>)</a:t>
            </a:r>
          </a:p>
          <a:p>
            <a:r>
              <a:rPr lang="en-GB" dirty="0"/>
              <a:t>        {</a:t>
            </a:r>
          </a:p>
          <a:p>
            <a:r>
              <a:rPr lang="en-GB" dirty="0"/>
              <a:t>            _</a:t>
            </a:r>
            <a:r>
              <a:rPr lang="en-GB" dirty="0" err="1"/>
              <a:t>appAuthorizationService</a:t>
            </a:r>
            <a:r>
              <a:rPr lang="en-GB" dirty="0"/>
              <a:t> = </a:t>
            </a:r>
            <a:r>
              <a:rPr lang="en-GB" dirty="0" err="1"/>
              <a:t>appAuthorizationService</a:t>
            </a:r>
            <a:r>
              <a:rPr lang="en-GB" dirty="0"/>
              <a:t>;</a:t>
            </a:r>
          </a:p>
          <a:p>
            <a:r>
              <a:rPr lang="en-GB" dirty="0"/>
              <a:t>        }</a:t>
            </a:r>
          </a:p>
          <a:p>
            <a:endParaRPr lang="en-GB" dirty="0"/>
          </a:p>
          <a:p>
            <a:r>
              <a:rPr lang="en-GB" dirty="0"/>
              <a:t>        protected override Task </a:t>
            </a:r>
            <a:r>
              <a:rPr lang="en-GB" dirty="0" err="1"/>
              <a:t>HandleRequirementAsync</a:t>
            </a:r>
            <a:r>
              <a:rPr lang="en-GB" dirty="0"/>
              <a:t>(</a:t>
            </a:r>
            <a:r>
              <a:rPr lang="en-GB" dirty="0" err="1"/>
              <a:t>AuthorizationHandlerContext</a:t>
            </a:r>
            <a:r>
              <a:rPr lang="en-GB" dirty="0"/>
              <a:t> context, </a:t>
            </a:r>
            <a:r>
              <a:rPr lang="en-GB" dirty="0" err="1"/>
              <a:t>IsAdminRequirement</a:t>
            </a:r>
            <a:r>
              <a:rPr lang="en-GB" dirty="0"/>
              <a:t> requirement)</a:t>
            </a:r>
          </a:p>
          <a:p>
            <a:r>
              <a:rPr lang="en-GB" dirty="0"/>
              <a:t>        {</a:t>
            </a:r>
          </a:p>
          <a:p>
            <a:r>
              <a:rPr lang="en-GB" dirty="0"/>
              <a:t>            if(_</a:t>
            </a:r>
            <a:r>
              <a:rPr lang="en-GB" dirty="0" err="1"/>
              <a:t>appAuthorizationService.IsAdminDamien</a:t>
            </a:r>
            <a:r>
              <a:rPr lang="en-GB" dirty="0"/>
              <a:t>(</a:t>
            </a:r>
            <a:r>
              <a:rPr lang="en-GB" dirty="0" err="1"/>
              <a:t>context.User.Identity.Name</a:t>
            </a:r>
            <a:r>
              <a:rPr lang="en-GB" dirty="0"/>
              <a:t>))</a:t>
            </a:r>
          </a:p>
          <a:p>
            <a:r>
              <a:rPr lang="en-GB" dirty="0"/>
              <a:t>            {</a:t>
            </a:r>
          </a:p>
          <a:p>
            <a:r>
              <a:rPr lang="en-GB" dirty="0"/>
              <a:t>                </a:t>
            </a:r>
            <a:r>
              <a:rPr lang="en-GB" dirty="0" err="1"/>
              <a:t>context.Succeed</a:t>
            </a:r>
            <a:r>
              <a:rPr lang="en-GB" dirty="0"/>
              <a:t>(requirement);</a:t>
            </a:r>
          </a:p>
          <a:p>
            <a:r>
              <a:rPr lang="en-GB" dirty="0"/>
              <a:t>            }</a:t>
            </a:r>
          </a:p>
          <a:p>
            <a:endParaRPr lang="en-GB" dirty="0"/>
          </a:p>
          <a:p>
            <a:r>
              <a:rPr lang="en-GB" dirty="0"/>
              <a:t>            return </a:t>
            </a:r>
            <a:r>
              <a:rPr lang="en-GB" dirty="0" err="1"/>
              <a:t>Task.CompletedTask</a:t>
            </a:r>
            <a:r>
              <a:rPr lang="en-GB" dirty="0"/>
              <a:t>;</a:t>
            </a:r>
          </a:p>
          <a:p>
            <a:r>
              <a:rPr lang="en-GB" dirty="0"/>
              <a:t>        }</a:t>
            </a:r>
          </a:p>
          <a:p>
            <a:r>
              <a:rPr lang="en-GB" dirty="0"/>
              <a:t>    }</a:t>
            </a:r>
          </a:p>
        </p:txBody>
      </p:sp>
      <p:sp>
        <p:nvSpPr>
          <p:cNvPr id="4" name="Foliennummernplatzhalter 3"/>
          <p:cNvSpPr>
            <a:spLocks noGrp="1"/>
          </p:cNvSpPr>
          <p:nvPr>
            <p:ph type="sldNum" sz="quarter" idx="10"/>
          </p:nvPr>
        </p:nvSpPr>
        <p:spPr/>
        <p:txBody>
          <a:bodyPr/>
          <a:lstStyle/>
          <a:p>
            <a:fld id="{7B7B297D-EACB-4E51-9E3D-1BFE2F3F6E1E}" type="slidenum">
              <a:rPr lang="de-DE" smtClean="0"/>
              <a:t>39</a:t>
            </a:fld>
            <a:endParaRPr lang="de-DE"/>
          </a:p>
        </p:txBody>
      </p:sp>
    </p:spTree>
    <p:extLst>
      <p:ext uri="{BB962C8B-B14F-4D97-AF65-F5344CB8AC3E}">
        <p14:creationId xmlns:p14="http://schemas.microsoft.com/office/powerpoint/2010/main" val="353617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42</a:t>
            </a:fld>
            <a:endParaRPr lang="de-DE"/>
          </a:p>
        </p:txBody>
      </p:sp>
    </p:spTree>
    <p:extLst>
      <p:ext uri="{BB962C8B-B14F-4D97-AF65-F5344CB8AC3E}">
        <p14:creationId xmlns:p14="http://schemas.microsoft.com/office/powerpoint/2010/main" val="2523948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43</a:t>
            </a:fld>
            <a:endParaRPr lang="de-DE"/>
          </a:p>
        </p:txBody>
      </p:sp>
    </p:spTree>
    <p:extLst>
      <p:ext uri="{BB962C8B-B14F-4D97-AF65-F5344CB8AC3E}">
        <p14:creationId xmlns:p14="http://schemas.microsoft.com/office/powerpoint/2010/main" val="2692270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44</a:t>
            </a:fld>
            <a:endParaRPr lang="de-DE"/>
          </a:p>
        </p:txBody>
      </p:sp>
    </p:spTree>
    <p:extLst>
      <p:ext uri="{BB962C8B-B14F-4D97-AF65-F5344CB8AC3E}">
        <p14:creationId xmlns:p14="http://schemas.microsoft.com/office/powerpoint/2010/main" val="89293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Explain one stop apps, reusing company AAA</a:t>
            </a:r>
          </a:p>
        </p:txBody>
      </p:sp>
      <p:sp>
        <p:nvSpPr>
          <p:cNvPr id="4" name="Foliennummernplatzhalter 3"/>
          <p:cNvSpPr>
            <a:spLocks noGrp="1"/>
          </p:cNvSpPr>
          <p:nvPr>
            <p:ph type="sldNum" sz="quarter" idx="10"/>
          </p:nvPr>
        </p:nvSpPr>
        <p:spPr/>
        <p:txBody>
          <a:bodyPr/>
          <a:lstStyle/>
          <a:p>
            <a:fld id="{7B7B297D-EACB-4E51-9E3D-1BFE2F3F6E1E}" type="slidenum">
              <a:rPr lang="de-DE" smtClean="0"/>
              <a:t>4</a:t>
            </a:fld>
            <a:endParaRPr lang="de-DE"/>
          </a:p>
        </p:txBody>
      </p:sp>
    </p:spTree>
    <p:extLst>
      <p:ext uri="{BB962C8B-B14F-4D97-AF65-F5344CB8AC3E}">
        <p14:creationId xmlns:p14="http://schemas.microsoft.com/office/powerpoint/2010/main" val="1519178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45</a:t>
            </a:fld>
            <a:endParaRPr lang="de-DE"/>
          </a:p>
        </p:txBody>
      </p:sp>
    </p:spTree>
    <p:extLst>
      <p:ext uri="{BB962C8B-B14F-4D97-AF65-F5344CB8AC3E}">
        <p14:creationId xmlns:p14="http://schemas.microsoft.com/office/powerpoint/2010/main" val="2584596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46</a:t>
            </a:fld>
            <a:endParaRPr lang="de-DE"/>
          </a:p>
        </p:txBody>
      </p:sp>
    </p:spTree>
    <p:extLst>
      <p:ext uri="{BB962C8B-B14F-4D97-AF65-F5344CB8AC3E}">
        <p14:creationId xmlns:p14="http://schemas.microsoft.com/office/powerpoint/2010/main" val="1826777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47</a:t>
            </a:fld>
            <a:endParaRPr lang="de-DE"/>
          </a:p>
        </p:txBody>
      </p:sp>
    </p:spTree>
    <p:extLst>
      <p:ext uri="{BB962C8B-B14F-4D97-AF65-F5344CB8AC3E}">
        <p14:creationId xmlns:p14="http://schemas.microsoft.com/office/powerpoint/2010/main" val="3261132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48</a:t>
            </a:fld>
            <a:endParaRPr lang="de-DE"/>
          </a:p>
        </p:txBody>
      </p:sp>
    </p:spTree>
    <p:extLst>
      <p:ext uri="{BB962C8B-B14F-4D97-AF65-F5344CB8AC3E}">
        <p14:creationId xmlns:p14="http://schemas.microsoft.com/office/powerpoint/2010/main" val="1170851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49</a:t>
            </a:fld>
            <a:endParaRPr lang="de-DE"/>
          </a:p>
        </p:txBody>
      </p:sp>
    </p:spTree>
    <p:extLst>
      <p:ext uri="{BB962C8B-B14F-4D97-AF65-F5344CB8AC3E}">
        <p14:creationId xmlns:p14="http://schemas.microsoft.com/office/powerpoint/2010/main" val="1777683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50</a:t>
            </a:fld>
            <a:endParaRPr lang="de-DE"/>
          </a:p>
        </p:txBody>
      </p:sp>
    </p:spTree>
    <p:extLst>
      <p:ext uri="{BB962C8B-B14F-4D97-AF65-F5344CB8AC3E}">
        <p14:creationId xmlns:p14="http://schemas.microsoft.com/office/powerpoint/2010/main" val="1489180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51</a:t>
            </a:fld>
            <a:endParaRPr lang="de-DE"/>
          </a:p>
        </p:txBody>
      </p:sp>
    </p:spTree>
    <p:extLst>
      <p:ext uri="{BB962C8B-B14F-4D97-AF65-F5344CB8AC3E}">
        <p14:creationId xmlns:p14="http://schemas.microsoft.com/office/powerpoint/2010/main" val="42498971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52</a:t>
            </a:fld>
            <a:endParaRPr lang="de-DE"/>
          </a:p>
        </p:txBody>
      </p:sp>
    </p:spTree>
    <p:extLst>
      <p:ext uri="{BB962C8B-B14F-4D97-AF65-F5344CB8AC3E}">
        <p14:creationId xmlns:p14="http://schemas.microsoft.com/office/powerpoint/2010/main" val="2756624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53</a:t>
            </a:fld>
            <a:endParaRPr lang="de-DE"/>
          </a:p>
        </p:txBody>
      </p:sp>
    </p:spTree>
    <p:extLst>
      <p:ext uri="{BB962C8B-B14F-4D97-AF65-F5344CB8AC3E}">
        <p14:creationId xmlns:p14="http://schemas.microsoft.com/office/powerpoint/2010/main" val="9395916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54</a:t>
            </a:fld>
            <a:endParaRPr lang="de-DE"/>
          </a:p>
        </p:txBody>
      </p:sp>
    </p:spTree>
    <p:extLst>
      <p:ext uri="{BB962C8B-B14F-4D97-AF65-F5344CB8AC3E}">
        <p14:creationId xmlns:p14="http://schemas.microsoft.com/office/powerpoint/2010/main" val="381886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App in one</a:t>
            </a:r>
          </a:p>
        </p:txBody>
      </p:sp>
      <p:sp>
        <p:nvSpPr>
          <p:cNvPr id="4" name="Foliennummernplatzhalter 3"/>
          <p:cNvSpPr>
            <a:spLocks noGrp="1"/>
          </p:cNvSpPr>
          <p:nvPr>
            <p:ph type="sldNum" sz="quarter" idx="10"/>
          </p:nvPr>
        </p:nvSpPr>
        <p:spPr/>
        <p:txBody>
          <a:bodyPr/>
          <a:lstStyle/>
          <a:p>
            <a:fld id="{7B7B297D-EACB-4E51-9E3D-1BFE2F3F6E1E}" type="slidenum">
              <a:rPr lang="de-DE" smtClean="0"/>
              <a:t>5</a:t>
            </a:fld>
            <a:endParaRPr lang="de-DE"/>
          </a:p>
        </p:txBody>
      </p:sp>
    </p:spTree>
    <p:extLst>
      <p:ext uri="{BB962C8B-B14F-4D97-AF65-F5344CB8AC3E}">
        <p14:creationId xmlns:p14="http://schemas.microsoft.com/office/powerpoint/2010/main" val="1613422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55</a:t>
            </a:fld>
            <a:endParaRPr lang="de-DE"/>
          </a:p>
        </p:txBody>
      </p:sp>
    </p:spTree>
    <p:extLst>
      <p:ext uri="{BB962C8B-B14F-4D97-AF65-F5344CB8AC3E}">
        <p14:creationId xmlns:p14="http://schemas.microsoft.com/office/powerpoint/2010/main" val="41229175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56</a:t>
            </a:fld>
            <a:endParaRPr lang="de-DE"/>
          </a:p>
        </p:txBody>
      </p:sp>
    </p:spTree>
    <p:extLst>
      <p:ext uri="{BB962C8B-B14F-4D97-AF65-F5344CB8AC3E}">
        <p14:creationId xmlns:p14="http://schemas.microsoft.com/office/powerpoint/2010/main" val="512022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57</a:t>
            </a:fld>
            <a:endParaRPr lang="de-DE"/>
          </a:p>
        </p:txBody>
      </p:sp>
    </p:spTree>
    <p:extLst>
      <p:ext uri="{BB962C8B-B14F-4D97-AF65-F5344CB8AC3E}">
        <p14:creationId xmlns:p14="http://schemas.microsoft.com/office/powerpoint/2010/main" val="2388537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61</a:t>
            </a:fld>
            <a:endParaRPr lang="de-DE"/>
          </a:p>
        </p:txBody>
      </p:sp>
    </p:spTree>
    <p:extLst>
      <p:ext uri="{BB962C8B-B14F-4D97-AF65-F5344CB8AC3E}">
        <p14:creationId xmlns:p14="http://schemas.microsoft.com/office/powerpoint/2010/main" val="406223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64</a:t>
            </a:fld>
            <a:endParaRPr lang="de-DE"/>
          </a:p>
        </p:txBody>
      </p:sp>
    </p:spTree>
    <p:extLst>
      <p:ext uri="{BB962C8B-B14F-4D97-AF65-F5344CB8AC3E}">
        <p14:creationId xmlns:p14="http://schemas.microsoft.com/office/powerpoint/2010/main" val="38314120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66</a:t>
            </a:fld>
            <a:endParaRPr lang="de-DE"/>
          </a:p>
        </p:txBody>
      </p:sp>
    </p:spTree>
    <p:extLst>
      <p:ext uri="{BB962C8B-B14F-4D97-AF65-F5344CB8AC3E}">
        <p14:creationId xmlns:p14="http://schemas.microsoft.com/office/powerpoint/2010/main" val="631849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68</a:t>
            </a:fld>
            <a:endParaRPr lang="de-DE"/>
          </a:p>
        </p:txBody>
      </p:sp>
    </p:spTree>
    <p:extLst>
      <p:ext uri="{BB962C8B-B14F-4D97-AF65-F5344CB8AC3E}">
        <p14:creationId xmlns:p14="http://schemas.microsoft.com/office/powerpoint/2010/main" val="325935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a:t>What is Authentication?</a:t>
            </a:r>
          </a:p>
          <a:p>
            <a:r>
              <a:rPr lang="en-GB" dirty="0"/>
              <a:t>Is the process of verifying an identity (who they say they are)</a:t>
            </a:r>
          </a:p>
          <a:p>
            <a:r>
              <a:rPr lang="en-GB" b="1" dirty="0"/>
              <a:t>What is Authorization?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Is the process of verifying what someone is allowed to do (permissions)</a:t>
            </a:r>
            <a:endParaRPr lang="en-GB" b="1" dirty="0"/>
          </a:p>
          <a:p>
            <a:r>
              <a:rPr lang="en-GB" b="1" dirty="0"/>
              <a:t>What is an Identity?</a:t>
            </a:r>
          </a:p>
          <a:p>
            <a:r>
              <a:rPr lang="en-GB" dirty="0"/>
              <a:t>User +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6</a:t>
            </a:fld>
            <a:endParaRPr lang="de-DE"/>
          </a:p>
        </p:txBody>
      </p:sp>
    </p:spTree>
    <p:extLst>
      <p:ext uri="{BB962C8B-B14F-4D97-AF65-F5344CB8AC3E}">
        <p14:creationId xmlns:p14="http://schemas.microsoft.com/office/powerpoint/2010/main" val="44125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8</a:t>
            </a:fld>
            <a:endParaRPr lang="de-DE"/>
          </a:p>
        </p:txBody>
      </p:sp>
    </p:spTree>
    <p:extLst>
      <p:ext uri="{BB962C8B-B14F-4D97-AF65-F5344CB8AC3E}">
        <p14:creationId xmlns:p14="http://schemas.microsoft.com/office/powerpoint/2010/main" val="373163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What do you need to do when you are architecting your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14</a:t>
            </a:fld>
            <a:endParaRPr lang="de-DE"/>
          </a:p>
        </p:txBody>
      </p:sp>
    </p:spTree>
    <p:extLst>
      <p:ext uri="{BB962C8B-B14F-4D97-AF65-F5344CB8AC3E}">
        <p14:creationId xmlns:p14="http://schemas.microsoft.com/office/powerpoint/2010/main" val="118431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User </a:t>
            </a:r>
            <a:r>
              <a:rPr lang="de-DE" dirty="0" err="1"/>
              <a:t>with</a:t>
            </a:r>
            <a:r>
              <a:rPr lang="de-DE" dirty="0"/>
              <a:t> </a:t>
            </a:r>
            <a:r>
              <a:rPr lang="de-DE" dirty="0" err="1"/>
              <a:t>client</a:t>
            </a:r>
            <a:r>
              <a:rPr lang="de-DE" dirty="0"/>
              <a:t> =&gt; Identity</a:t>
            </a:r>
          </a:p>
        </p:txBody>
      </p:sp>
      <p:sp>
        <p:nvSpPr>
          <p:cNvPr id="4" name="Foliennummernplatzhalter 3"/>
          <p:cNvSpPr>
            <a:spLocks noGrp="1"/>
          </p:cNvSpPr>
          <p:nvPr>
            <p:ph type="sldNum" sz="quarter" idx="10"/>
          </p:nvPr>
        </p:nvSpPr>
        <p:spPr/>
        <p:txBody>
          <a:bodyPr/>
          <a:lstStyle/>
          <a:p>
            <a:fld id="{7B7B297D-EACB-4E51-9E3D-1BFE2F3F6E1E}" type="slidenum">
              <a:rPr lang="de-DE" smtClean="0"/>
              <a:t>15</a:t>
            </a:fld>
            <a:endParaRPr lang="de-DE"/>
          </a:p>
        </p:txBody>
      </p:sp>
    </p:spTree>
    <p:extLst>
      <p:ext uri="{BB962C8B-B14F-4D97-AF65-F5344CB8AC3E}">
        <p14:creationId xmlns:p14="http://schemas.microsoft.com/office/powerpoint/2010/main" val="2040638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TODO, needs to be improved</a:t>
            </a:r>
          </a:p>
        </p:txBody>
      </p:sp>
      <p:sp>
        <p:nvSpPr>
          <p:cNvPr id="4" name="Foliennummernplatzhalter 3"/>
          <p:cNvSpPr>
            <a:spLocks noGrp="1"/>
          </p:cNvSpPr>
          <p:nvPr>
            <p:ph type="sldNum" sz="quarter" idx="10"/>
          </p:nvPr>
        </p:nvSpPr>
        <p:spPr/>
        <p:txBody>
          <a:bodyPr/>
          <a:lstStyle/>
          <a:p>
            <a:fld id="{7B7B297D-EACB-4E51-9E3D-1BFE2F3F6E1E}" type="slidenum">
              <a:rPr lang="de-DE" smtClean="0"/>
              <a:t>18</a:t>
            </a:fld>
            <a:endParaRPr lang="de-DE"/>
          </a:p>
        </p:txBody>
      </p:sp>
    </p:spTree>
    <p:extLst>
      <p:ext uri="{BB962C8B-B14F-4D97-AF65-F5344CB8AC3E}">
        <p14:creationId xmlns:p14="http://schemas.microsoft.com/office/powerpoint/2010/main" val="3752721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GB"/>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21/03/2019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32252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21/03/2019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14643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GB"/>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21/03/2019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70504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21/03/2019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80353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GB"/>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1B45A5F-6AA1-471D-956D-5B6631FC2132}" type="datetimeFigureOut">
              <a:rPr lang="en-GB" smtClean="0"/>
              <a:t>21/03/2019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28888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p:cNvSpPr>
            <a:spLocks noGrp="1"/>
          </p:cNvSpPr>
          <p:nvPr>
            <p:ph type="dt" sz="half" idx="10"/>
          </p:nvPr>
        </p:nvSpPr>
        <p:spPr/>
        <p:txBody>
          <a:bodyPr/>
          <a:lstStyle/>
          <a:p>
            <a:fld id="{31B45A5F-6AA1-471D-956D-5B6631FC2132}" type="datetimeFigureOut">
              <a:rPr lang="en-GB" smtClean="0"/>
              <a:t>21/03/2019</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46774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GB"/>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p:cNvSpPr>
            <a:spLocks noGrp="1"/>
          </p:cNvSpPr>
          <p:nvPr>
            <p:ph type="dt" sz="half" idx="10"/>
          </p:nvPr>
        </p:nvSpPr>
        <p:spPr/>
        <p:txBody>
          <a:bodyPr/>
          <a:lstStyle/>
          <a:p>
            <a:fld id="{31B45A5F-6AA1-471D-956D-5B6631FC2132}" type="datetimeFigureOut">
              <a:rPr lang="en-GB" smtClean="0"/>
              <a:t>21/03/2019</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1704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fld id="{31B45A5F-6AA1-471D-956D-5B6631FC2132}" type="datetimeFigureOut">
              <a:rPr lang="en-GB" smtClean="0"/>
              <a:t>21/03/2019</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04233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1B45A5F-6AA1-471D-956D-5B6631FC2132}" type="datetimeFigureOut">
              <a:rPr lang="en-GB" smtClean="0"/>
              <a:t>21/03/2019</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50696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21/03/2019</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76273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21/03/2019</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90662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GB"/>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45A5F-6AA1-471D-956D-5B6631FC2132}" type="datetimeFigureOut">
              <a:rPr lang="en-GB" smtClean="0"/>
              <a:t>21/03/2019</a:t>
            </a:fld>
            <a:endParaRPr lang="en-GB"/>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43DB9-592A-405B-8AEE-13CA9CF6C2BB}" type="slidenum">
              <a:rPr lang="en-GB" smtClean="0"/>
              <a:t>‹#›</a:t>
            </a:fld>
            <a:endParaRPr lang="en-GB"/>
          </a:p>
        </p:txBody>
      </p:sp>
    </p:spTree>
    <p:extLst>
      <p:ext uri="{BB962C8B-B14F-4D97-AF65-F5344CB8AC3E}">
        <p14:creationId xmlns:p14="http://schemas.microsoft.com/office/powerpoint/2010/main" val="400636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mienbod.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twitter.com/damien_bo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github.com/damienbod"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openid.net/specs/openid-connect-core-1_0.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tools.ietf.org/html/draft-ietf-oauth-device-flow-12" TargetMode="External"/><Relationship Id="rId5" Type="http://schemas.openxmlformats.org/officeDocument/2006/relationships/image" Target="../media/image18.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damienbod/AspNetCoreWindowsAuth"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damienbod/AspNetCoreHybridFlowWithApi"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spnet/core/security/cor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docs.microsoft.com/en-us/aspnet/core/security/preventing-open-redirects?view=aspnetcore-2.0"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NWebsec/NWebsec"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report-uri.com/"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hyperlink" Target="https://www.ssllabs.com/ssltest/"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ssllabs.com/ssltes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s://docs.microsoft.com/en-us/azure/architecture/multitenant-identity/authenticate" TargetMode="External"/><Relationship Id="rId3" Type="http://schemas.openxmlformats.org/officeDocument/2006/relationships/hyperlink" Target="https://github.com/damienbod/AspNet5IdentityServerAngularImplicitFlow" TargetMode="External"/><Relationship Id="rId7" Type="http://schemas.openxmlformats.org/officeDocument/2006/relationships/hyperlink" Target="https://auth0.com/blog/cookies-vs-tokens-definitive-guide"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openid.net/" TargetMode="External"/><Relationship Id="rId5" Type="http://schemas.openxmlformats.org/officeDocument/2006/relationships/hyperlink" Target="https://www.npmjs.com/package/angular-auth-oidc-client" TargetMode="External"/><Relationship Id="rId4" Type="http://schemas.openxmlformats.org/officeDocument/2006/relationships/hyperlink" Target="https://medium.com/@darutk/diagrams-of-all-the-openid-connect-flows-6968e3990660" TargetMode="External"/><Relationship Id="rId9" Type="http://schemas.openxmlformats.org/officeDocument/2006/relationships/hyperlink" Target="https://scotthelme.co.uk/say-hello-to-security-tx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127250" y="2103708"/>
            <a:ext cx="7937500" cy="1169415"/>
          </a:xfrm>
        </p:spPr>
        <p:txBody>
          <a:bodyPr>
            <a:normAutofit/>
          </a:bodyPr>
          <a:lstStyle/>
          <a:p>
            <a:r>
              <a:rPr lang="en-GB" b="1" dirty="0"/>
              <a:t>ASP.NET Core Security</a:t>
            </a:r>
          </a:p>
        </p:txBody>
      </p:sp>
      <p:sp>
        <p:nvSpPr>
          <p:cNvPr id="3" name="Untertitel 2"/>
          <p:cNvSpPr>
            <a:spLocks noGrp="1"/>
          </p:cNvSpPr>
          <p:nvPr>
            <p:ph type="subTitle" idx="1"/>
          </p:nvPr>
        </p:nvSpPr>
        <p:spPr>
          <a:xfrm>
            <a:off x="4488868" y="5154031"/>
            <a:ext cx="4239491" cy="1169414"/>
          </a:xfrm>
        </p:spPr>
        <p:txBody>
          <a:bodyPr>
            <a:normAutofit fontScale="92500" lnSpcReduction="10000"/>
          </a:bodyPr>
          <a:lstStyle/>
          <a:p>
            <a:r>
              <a:rPr lang="en-GB" dirty="0"/>
              <a:t>Damien Bowden </a:t>
            </a:r>
            <a:r>
              <a:rPr lang="en-GB" sz="1900" dirty="0"/>
              <a:t>Microsoft MVP</a:t>
            </a:r>
            <a:endParaRPr lang="en-GB" dirty="0"/>
          </a:p>
          <a:p>
            <a:r>
              <a:rPr lang="en-GB" dirty="0">
                <a:hlinkClick r:id="rId3"/>
              </a:rPr>
              <a:t>https://damienbod.com</a:t>
            </a:r>
            <a:r>
              <a:rPr lang="en-GB" dirty="0"/>
              <a:t> </a:t>
            </a:r>
          </a:p>
          <a:p>
            <a:r>
              <a:rPr lang="en-GB" dirty="0">
                <a:hlinkClick r:id="rId4"/>
              </a:rPr>
              <a:t>@</a:t>
            </a:r>
            <a:r>
              <a:rPr lang="en-GB" dirty="0" err="1">
                <a:hlinkClick r:id="rId4"/>
              </a:rPr>
              <a:t>damien_bod</a:t>
            </a:r>
            <a:endParaRPr lang="en-GB" dirty="0"/>
          </a:p>
          <a:p>
            <a:endParaRPr lang="en-GB" dirty="0"/>
          </a:p>
          <a:p>
            <a:endParaRPr lang="en-GB" dirty="0"/>
          </a:p>
        </p:txBody>
      </p:sp>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3220047" y="5213336"/>
            <a:ext cx="1024812" cy="1024812"/>
          </a:xfrm>
          <a:prstGeom prst="rect">
            <a:avLst/>
          </a:prstGeom>
        </p:spPr>
      </p:pic>
    </p:spTree>
    <p:extLst>
      <p:ext uri="{BB962C8B-B14F-4D97-AF65-F5344CB8AC3E}">
        <p14:creationId xmlns:p14="http://schemas.microsoft.com/office/powerpoint/2010/main" val="41223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Tree>
    <p:extLst>
      <p:ext uri="{BB962C8B-B14F-4D97-AF65-F5344CB8AC3E}">
        <p14:creationId xmlns:p14="http://schemas.microsoft.com/office/powerpoint/2010/main" val="254190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Tree>
    <p:extLst>
      <p:ext uri="{BB962C8B-B14F-4D97-AF65-F5344CB8AC3E}">
        <p14:creationId xmlns:p14="http://schemas.microsoft.com/office/powerpoint/2010/main" val="193695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561848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589083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9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09876" y="1057046"/>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681736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768915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8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D45B59A-781E-490A-81D5-064F81132ADC}"/>
              </a:ext>
            </a:extLst>
          </p:cNvPr>
          <p:cNvSpPr txBox="1"/>
          <p:nvPr/>
        </p:nvSpPr>
        <p:spPr>
          <a:xfrm>
            <a:off x="794326" y="1628644"/>
            <a:ext cx="11000509" cy="3508653"/>
          </a:xfrm>
          <a:prstGeom prst="rect">
            <a:avLst/>
          </a:prstGeom>
          <a:noFill/>
        </p:spPr>
        <p:txBody>
          <a:bodyPr wrap="square" rtlCol="0">
            <a:spAutoFit/>
          </a:bodyPr>
          <a:lstStyle/>
          <a:p>
            <a:pPr marL="571500" indent="-571500">
              <a:buFont typeface="Arial" panose="020B0604020202020204" pitchFamily="34" charset="0"/>
              <a:buChar char="•"/>
            </a:pPr>
            <a:r>
              <a:rPr lang="en-GB" sz="4000" dirty="0">
                <a:latin typeface="+mj-lt"/>
              </a:rPr>
              <a:t>Authentication, Authorization, Accounting</a:t>
            </a:r>
          </a:p>
          <a:p>
            <a:endParaRPr lang="en-GB" sz="1000" dirty="0">
              <a:latin typeface="+mj-lt"/>
            </a:endParaRPr>
          </a:p>
          <a:p>
            <a:pPr marL="571500" indent="-571500">
              <a:buFont typeface="Arial" panose="020B0604020202020204" pitchFamily="34" charset="0"/>
              <a:buChar char="•"/>
            </a:pPr>
            <a:r>
              <a:rPr lang="en-GB" sz="4000" dirty="0">
                <a:latin typeface="+mj-lt"/>
              </a:rPr>
              <a:t>Session Protection HTTPS headers, Meta Headers</a:t>
            </a:r>
          </a:p>
          <a:p>
            <a:endParaRPr lang="en-GB" sz="1000" dirty="0">
              <a:latin typeface="+mj-lt"/>
            </a:endParaRPr>
          </a:p>
          <a:p>
            <a:pPr marL="571500" indent="-571500">
              <a:buFont typeface="Arial" panose="020B0604020202020204" pitchFamily="34" charset="0"/>
              <a:buChar char="•"/>
            </a:pPr>
            <a:r>
              <a:rPr lang="en-GB" sz="4000" dirty="0">
                <a:latin typeface="+mj-lt"/>
              </a:rPr>
              <a:t>HTTPS Certs TLS 1.2</a:t>
            </a:r>
            <a:r>
              <a:rPr lang="en-CH" sz="4000">
                <a:latin typeface="+mj-lt"/>
              </a:rPr>
              <a:t>, 1.3</a:t>
            </a:r>
            <a:endParaRPr lang="en-GB" sz="4000" dirty="0">
              <a:latin typeface="+mj-lt"/>
            </a:endParaRPr>
          </a:p>
          <a:p>
            <a:endParaRPr lang="en-GB" sz="1000" dirty="0">
              <a:latin typeface="+mj-lt"/>
            </a:endParaRPr>
          </a:p>
          <a:p>
            <a:pPr marL="571500" indent="-571500">
              <a:buFont typeface="Arial" panose="020B0604020202020204" pitchFamily="34" charset="0"/>
              <a:buChar char="•"/>
            </a:pPr>
            <a:r>
              <a:rPr lang="en-GB" sz="4000" dirty="0">
                <a:latin typeface="+mj-lt"/>
              </a:rPr>
              <a:t>WAF Web Application Firewall</a:t>
            </a:r>
          </a:p>
          <a:p>
            <a:endParaRPr lang="en-GB" sz="1400" dirty="0">
              <a:latin typeface="+mj-lt"/>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31445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CDA0000-93B3-4E8E-889C-9CCEEA1DF2AB}"/>
              </a:ext>
            </a:extLst>
          </p:cNvPr>
          <p:cNvPicPr>
            <a:picLocks noChangeAspect="1"/>
          </p:cNvPicPr>
          <p:nvPr/>
        </p:nvPicPr>
        <p:blipFill>
          <a:blip r:embed="rId3"/>
          <a:stretch>
            <a:fillRect/>
          </a:stretch>
        </p:blipFill>
        <p:spPr>
          <a:xfrm>
            <a:off x="570729" y="3758818"/>
            <a:ext cx="11050542" cy="695422"/>
          </a:xfrm>
          <a:prstGeom prst="rect">
            <a:avLst/>
          </a:prstGeom>
        </p:spPr>
      </p:pic>
      <p:sp>
        <p:nvSpPr>
          <p:cNvPr id="4" name="Textfeld 3">
            <a:extLst>
              <a:ext uri="{FF2B5EF4-FFF2-40B4-BE49-F238E27FC236}">
                <a16:creationId xmlns:a16="http://schemas.microsoft.com/office/drawing/2014/main" id="{FBD5953D-D290-4BAE-9FD1-B54384D5B15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5" name="Textfeld 4">
            <a:extLst>
              <a:ext uri="{FF2B5EF4-FFF2-40B4-BE49-F238E27FC236}">
                <a16:creationId xmlns:a16="http://schemas.microsoft.com/office/drawing/2014/main" id="{A631C14A-7F54-461A-8193-717B4E3187AD}"/>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6" name="Textfeld 5">
            <a:extLst>
              <a:ext uri="{FF2B5EF4-FFF2-40B4-BE49-F238E27FC236}">
                <a16:creationId xmlns:a16="http://schemas.microsoft.com/office/drawing/2014/main" id="{72EEEB65-0F74-45DB-A060-F09DA919F4BD}"/>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7" name="Textfeld 6">
            <a:extLst>
              <a:ext uri="{FF2B5EF4-FFF2-40B4-BE49-F238E27FC236}">
                <a16:creationId xmlns:a16="http://schemas.microsoft.com/office/drawing/2014/main" id="{A2F240DF-751F-48C4-A342-8DCC68613FE5}"/>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11" name="Gerader Verbinder 10">
            <a:extLst>
              <a:ext uri="{FF2B5EF4-FFF2-40B4-BE49-F238E27FC236}">
                <a16:creationId xmlns:a16="http://schemas.microsoft.com/office/drawing/2014/main" id="{70013895-07D1-4C41-9BF8-55A9A5200EF2}"/>
              </a:ext>
            </a:extLst>
          </p:cNvPr>
          <p:cNvCxnSpPr>
            <a:cxnSpLocks/>
            <a:stCxn id="5"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9448D7E2-A6DF-4F9D-92F9-D0A66228880A}"/>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435137B2-AFED-44C0-884E-92C615017544}"/>
              </a:ext>
            </a:extLst>
          </p:cNvPr>
          <p:cNvCxnSpPr>
            <a:cxnSpLocks/>
            <a:endCxn id="5"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D3D905C-2DCF-48F8-B6C8-E4659D5CA015}"/>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3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6E0AE155-6200-442F-94CA-973F13A87E64}"/>
              </a:ext>
            </a:extLst>
          </p:cNvPr>
          <p:cNvPicPr>
            <a:picLocks noChangeAspect="1"/>
          </p:cNvPicPr>
          <p:nvPr/>
        </p:nvPicPr>
        <p:blipFill>
          <a:blip r:embed="rId2"/>
          <a:stretch>
            <a:fillRect/>
          </a:stretch>
        </p:blipFill>
        <p:spPr>
          <a:xfrm>
            <a:off x="4859447" y="3429000"/>
            <a:ext cx="2944057" cy="2959078"/>
          </a:xfrm>
          <a:prstGeom prst="rect">
            <a:avLst/>
          </a:prstGeom>
        </p:spPr>
      </p:pic>
      <p:pic>
        <p:nvPicPr>
          <p:cNvPr id="9" name="Picture 2" descr="Back Home">
            <a:extLst>
              <a:ext uri="{FF2B5EF4-FFF2-40B4-BE49-F238E27FC236}">
                <a16:creationId xmlns:a16="http://schemas.microsoft.com/office/drawing/2014/main" id="{93083772-3490-4DCB-84CD-CF50BB6A7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907" y="469922"/>
            <a:ext cx="6659461" cy="266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14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45B1A8D-ED1D-428A-9E90-33454A90F61E}"/>
              </a:ext>
            </a:extLst>
          </p:cNvPr>
          <p:cNvSpPr/>
          <p:nvPr/>
        </p:nvSpPr>
        <p:spPr>
          <a:xfrm>
            <a:off x="2092960" y="2854960"/>
            <a:ext cx="4267200" cy="241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OAuth2</a:t>
            </a:r>
          </a:p>
        </p:txBody>
      </p:sp>
      <p:sp>
        <p:nvSpPr>
          <p:cNvPr id="7" name="Rechteck 6">
            <a:extLst>
              <a:ext uri="{FF2B5EF4-FFF2-40B4-BE49-F238E27FC236}">
                <a16:creationId xmlns:a16="http://schemas.microsoft.com/office/drawing/2014/main" id="{6B1EE37E-35C1-4374-8EB8-20DD409DCB1D}"/>
              </a:ext>
            </a:extLst>
          </p:cNvPr>
          <p:cNvSpPr/>
          <p:nvPr/>
        </p:nvSpPr>
        <p:spPr>
          <a:xfrm>
            <a:off x="2092960" y="1991360"/>
            <a:ext cx="4267200" cy="863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OpenID Connect</a:t>
            </a:r>
          </a:p>
        </p:txBody>
      </p:sp>
      <p:sp>
        <p:nvSpPr>
          <p:cNvPr id="8" name="Textfeld 7">
            <a:extLst>
              <a:ext uri="{FF2B5EF4-FFF2-40B4-BE49-F238E27FC236}">
                <a16:creationId xmlns:a16="http://schemas.microsoft.com/office/drawing/2014/main" id="{B485A4F8-5164-4C25-907D-AB199F601036}"/>
              </a:ext>
            </a:extLst>
          </p:cNvPr>
          <p:cNvSpPr txBox="1"/>
          <p:nvPr/>
        </p:nvSpPr>
        <p:spPr>
          <a:xfrm>
            <a:off x="7132320" y="2174240"/>
            <a:ext cx="3515360" cy="707886"/>
          </a:xfrm>
          <a:prstGeom prst="rect">
            <a:avLst/>
          </a:prstGeom>
          <a:noFill/>
        </p:spPr>
        <p:txBody>
          <a:bodyPr wrap="square" rtlCol="0">
            <a:spAutoFit/>
          </a:bodyPr>
          <a:lstStyle/>
          <a:p>
            <a:r>
              <a:rPr lang="en-GB" sz="4000" dirty="0"/>
              <a:t>Authentication</a:t>
            </a:r>
          </a:p>
        </p:txBody>
      </p:sp>
      <p:sp>
        <p:nvSpPr>
          <p:cNvPr id="9" name="Textfeld 8">
            <a:extLst>
              <a:ext uri="{FF2B5EF4-FFF2-40B4-BE49-F238E27FC236}">
                <a16:creationId xmlns:a16="http://schemas.microsoft.com/office/drawing/2014/main" id="{15939A08-ABCB-4F2E-95B8-97B38E358AAE}"/>
              </a:ext>
            </a:extLst>
          </p:cNvPr>
          <p:cNvSpPr txBox="1"/>
          <p:nvPr/>
        </p:nvSpPr>
        <p:spPr>
          <a:xfrm>
            <a:off x="7132320" y="3801497"/>
            <a:ext cx="3515360" cy="707886"/>
          </a:xfrm>
          <a:prstGeom prst="rect">
            <a:avLst/>
          </a:prstGeom>
          <a:noFill/>
        </p:spPr>
        <p:txBody>
          <a:bodyPr wrap="square" rtlCol="0">
            <a:spAutoFit/>
          </a:bodyPr>
          <a:lstStyle/>
          <a:p>
            <a:r>
              <a:rPr lang="en-GB" sz="4000" dirty="0"/>
              <a:t>Authorization</a:t>
            </a:r>
          </a:p>
        </p:txBody>
      </p:sp>
    </p:spTree>
    <p:extLst>
      <p:ext uri="{BB962C8B-B14F-4D97-AF65-F5344CB8AC3E}">
        <p14:creationId xmlns:p14="http://schemas.microsoft.com/office/powerpoint/2010/main" val="374427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5"/>
            <a:ext cx="10515600" cy="1713058"/>
          </a:xfrm>
        </p:spPr>
        <p:txBody>
          <a:bodyPr>
            <a:normAutofit fontScale="90000"/>
          </a:bodyPr>
          <a:lstStyle/>
          <a:p>
            <a:br>
              <a:rPr lang="en-GB" dirty="0"/>
            </a:br>
            <a:br>
              <a:rPr lang="en-GB" dirty="0"/>
            </a:br>
            <a:endParaRPr lang="en-GB" dirty="0"/>
          </a:p>
        </p:txBody>
      </p:sp>
      <p:sp>
        <p:nvSpPr>
          <p:cNvPr id="5" name="Titel 1">
            <a:extLst>
              <a:ext uri="{FF2B5EF4-FFF2-40B4-BE49-F238E27FC236}">
                <a16:creationId xmlns:a16="http://schemas.microsoft.com/office/drawing/2014/main" id="{0217F8F0-E2BB-4A2F-90E5-915B09626654}"/>
              </a:ext>
            </a:extLst>
          </p:cNvPr>
          <p:cNvSpPr txBox="1">
            <a:spLocks/>
          </p:cNvSpPr>
          <p:nvPr/>
        </p:nvSpPr>
        <p:spPr>
          <a:xfrm>
            <a:off x="912090" y="853427"/>
            <a:ext cx="5135418" cy="135406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t>OpenID Connect</a:t>
            </a:r>
          </a:p>
          <a:p>
            <a:endParaRPr lang="en-GB" sz="2400" dirty="0"/>
          </a:p>
          <a:p>
            <a:r>
              <a:rPr lang="en-GB" sz="3500" dirty="0">
                <a:hlinkClick r:id="rId3"/>
              </a:rPr>
              <a:t>http://openid.net/connect/</a:t>
            </a:r>
            <a:endParaRPr lang="en-GB" sz="3500" dirty="0"/>
          </a:p>
          <a:p>
            <a:endParaRPr lang="en-GB" dirty="0"/>
          </a:p>
        </p:txBody>
      </p:sp>
      <p:pic>
        <p:nvPicPr>
          <p:cNvPr id="2050" name="Picture 2" descr="Back Home">
            <a:extLst>
              <a:ext uri="{FF2B5EF4-FFF2-40B4-BE49-F238E27FC236}">
                <a16:creationId xmlns:a16="http://schemas.microsoft.com/office/drawing/2014/main" id="{FFEE9F0D-3979-48CE-A3C9-502C9CDBF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6642" y="335376"/>
            <a:ext cx="4383243" cy="1753298"/>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14DDD6F3-2EFB-4B02-B79B-391AB93DAF55}"/>
              </a:ext>
            </a:extLst>
          </p:cNvPr>
          <p:cNvSpPr txBox="1"/>
          <p:nvPr/>
        </p:nvSpPr>
        <p:spPr>
          <a:xfrm>
            <a:off x="912090" y="2262640"/>
            <a:ext cx="10515600" cy="393954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Standard, Specification</a:t>
            </a:r>
          </a:p>
          <a:p>
            <a:endParaRPr lang="en-GB" sz="1000" dirty="0">
              <a:latin typeface="+mj-lt"/>
            </a:endParaRPr>
          </a:p>
          <a:p>
            <a:pPr marL="285750" indent="-285750">
              <a:buFont typeface="Arial" panose="020B0604020202020204" pitchFamily="34" charset="0"/>
              <a:buChar char="•"/>
            </a:pPr>
            <a:r>
              <a:rPr lang="en-GB" sz="4000" dirty="0">
                <a:latin typeface="+mj-lt"/>
              </a:rPr>
              <a:t>Authentication and Authorization</a:t>
            </a:r>
          </a:p>
          <a:p>
            <a:endParaRPr lang="en-GB" sz="1000" dirty="0">
              <a:latin typeface="+mj-lt"/>
            </a:endParaRPr>
          </a:p>
          <a:p>
            <a:pPr marL="285750" indent="-285750">
              <a:buFont typeface="Arial" panose="020B0604020202020204" pitchFamily="34" charset="0"/>
              <a:buChar char="•"/>
            </a:pPr>
            <a:r>
              <a:rPr lang="en-GB" sz="4000" dirty="0">
                <a:latin typeface="+mj-lt"/>
              </a:rPr>
              <a:t>built on top of OAuth2 (access control)</a:t>
            </a:r>
          </a:p>
          <a:p>
            <a:endParaRPr lang="en-GB" sz="1000" dirty="0">
              <a:latin typeface="+mj-lt"/>
            </a:endParaRPr>
          </a:p>
          <a:p>
            <a:pPr marL="285750" indent="-285750">
              <a:buFont typeface="Arial" panose="020B0604020202020204" pitchFamily="34" charset="0"/>
              <a:buChar char="•"/>
            </a:pPr>
            <a:r>
              <a:rPr lang="en-GB" sz="4000" dirty="0">
                <a:latin typeface="+mj-lt"/>
              </a:rPr>
              <a:t>Identity (Person can have n Identities)</a:t>
            </a:r>
          </a:p>
          <a:p>
            <a:endParaRPr lang="en-GB" sz="1000" dirty="0">
              <a:latin typeface="+mj-lt"/>
            </a:endParaRPr>
          </a:p>
          <a:p>
            <a:pPr marL="285750" indent="-285750">
              <a:buFont typeface="Arial" panose="020B0604020202020204" pitchFamily="34" charset="0"/>
              <a:buChar char="•"/>
            </a:pPr>
            <a:r>
              <a:rPr lang="en-GB" sz="4000" dirty="0" err="1">
                <a:latin typeface="+mj-lt"/>
              </a:rPr>
              <a:t>UserInfo</a:t>
            </a:r>
            <a:r>
              <a:rPr lang="en-GB" sz="4000" dirty="0">
                <a:latin typeface="+mj-lt"/>
              </a:rPr>
              <a:t> Endpoint</a:t>
            </a:r>
          </a:p>
          <a:p>
            <a:endParaRPr lang="en-GB" sz="1000" dirty="0">
              <a:latin typeface="+mj-lt"/>
            </a:endParaRPr>
          </a:p>
        </p:txBody>
      </p:sp>
    </p:spTree>
    <p:extLst>
      <p:ext uri="{BB962C8B-B14F-4D97-AF65-F5344CB8AC3E}">
        <p14:creationId xmlns:p14="http://schemas.microsoft.com/office/powerpoint/2010/main" val="254918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B0F2401-99A5-4941-B13C-FE740A0994F3}"/>
              </a:ext>
            </a:extLst>
          </p:cNvPr>
          <p:cNvSpPr txBox="1"/>
          <p:nvPr/>
        </p:nvSpPr>
        <p:spPr>
          <a:xfrm>
            <a:off x="979055" y="1062182"/>
            <a:ext cx="9337963" cy="1754326"/>
          </a:xfrm>
          <a:prstGeom prst="rect">
            <a:avLst/>
          </a:prstGeom>
          <a:noFill/>
        </p:spPr>
        <p:txBody>
          <a:bodyPr wrap="square" rtlCol="0">
            <a:spAutoFit/>
          </a:bodyPr>
          <a:lstStyle/>
          <a:p>
            <a:r>
              <a:rPr lang="en-GB" sz="5400" dirty="0">
                <a:latin typeface="+mj-lt"/>
              </a:rPr>
              <a:t>Open ID Connect (OIDC) is supported by almost all systems</a:t>
            </a:r>
            <a:r>
              <a:rPr lang="en-GB" dirty="0">
                <a:latin typeface="+mj-lt"/>
              </a:rPr>
              <a:t>.</a:t>
            </a:r>
          </a:p>
        </p:txBody>
      </p:sp>
      <p:sp>
        <p:nvSpPr>
          <p:cNvPr id="6" name="Textfeld 5">
            <a:extLst>
              <a:ext uri="{FF2B5EF4-FFF2-40B4-BE49-F238E27FC236}">
                <a16:creationId xmlns:a16="http://schemas.microsoft.com/office/drawing/2014/main" id="{2FBC3109-60FB-4457-A6E4-33C58BAE0E4E}"/>
              </a:ext>
            </a:extLst>
          </p:cNvPr>
          <p:cNvSpPr txBox="1"/>
          <p:nvPr/>
        </p:nvSpPr>
        <p:spPr>
          <a:xfrm>
            <a:off x="979055" y="3823855"/>
            <a:ext cx="10086109" cy="1077218"/>
          </a:xfrm>
          <a:prstGeom prst="rect">
            <a:avLst/>
          </a:prstGeom>
          <a:noFill/>
        </p:spPr>
        <p:txBody>
          <a:bodyPr wrap="square" rtlCol="0">
            <a:spAutoFit/>
          </a:bodyPr>
          <a:lstStyle/>
          <a:p>
            <a:r>
              <a:rPr lang="en-GB" sz="3200" dirty="0">
                <a:latin typeface="+mj-lt"/>
              </a:rPr>
              <a:t>Azure AD, Azure B2C, OKTA, IdentityServer4, google accounts, </a:t>
            </a:r>
            <a:r>
              <a:rPr lang="en-GB" sz="3200" dirty="0" err="1">
                <a:latin typeface="+mj-lt"/>
              </a:rPr>
              <a:t>Openiddict</a:t>
            </a:r>
            <a:r>
              <a:rPr lang="en-GB" sz="3200" dirty="0">
                <a:latin typeface="+mj-lt"/>
              </a:rPr>
              <a:t>, node-</a:t>
            </a:r>
            <a:r>
              <a:rPr lang="en-GB" sz="3200" dirty="0" err="1">
                <a:latin typeface="+mj-lt"/>
              </a:rPr>
              <a:t>oidc</a:t>
            </a:r>
            <a:r>
              <a:rPr lang="en-GB" sz="3200" dirty="0">
                <a:latin typeface="+mj-lt"/>
              </a:rPr>
              <a:t>-provider</a:t>
            </a:r>
          </a:p>
        </p:txBody>
      </p:sp>
    </p:spTree>
    <p:extLst>
      <p:ext uri="{BB962C8B-B14F-4D97-AF65-F5344CB8AC3E}">
        <p14:creationId xmlns:p14="http://schemas.microsoft.com/office/powerpoint/2010/main" val="179510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59115" y="411162"/>
            <a:ext cx="9945914" cy="6035675"/>
          </a:xfrm>
        </p:spPr>
        <p:txBody>
          <a:bodyPr/>
          <a:lstStyle/>
          <a:p>
            <a:pPr>
              <a:lnSpc>
                <a:spcPct val="150000"/>
              </a:lnSpc>
            </a:pPr>
            <a:br>
              <a:rPr lang="en-GB" sz="3200" dirty="0"/>
            </a:br>
            <a:br>
              <a:rPr lang="en-GB" sz="3200" dirty="0"/>
            </a:br>
            <a:r>
              <a:rPr lang="en-GB" sz="3200" dirty="0"/>
              <a:t>		</a:t>
            </a:r>
            <a:br>
              <a:rPr lang="en-GB" sz="3200" dirty="0"/>
            </a:br>
            <a:r>
              <a:rPr lang="en-GB" sz="3200" dirty="0"/>
              <a:t>               </a:t>
            </a:r>
            <a:r>
              <a:rPr lang="en-GB" sz="3200" dirty="0">
                <a:hlinkClick r:id="rId2"/>
              </a:rPr>
              <a:t>https://github.com/damienbod</a:t>
            </a:r>
            <a:br>
              <a:rPr lang="en-GB" sz="3200" dirty="0"/>
            </a:br>
            <a:br>
              <a:rPr lang="en-GB" sz="3200" dirty="0"/>
            </a:br>
            <a:r>
              <a:rPr lang="en-GB" sz="3200" dirty="0"/>
              <a:t> angular-auth-</a:t>
            </a:r>
            <a:r>
              <a:rPr lang="en-GB" sz="3200" dirty="0" err="1"/>
              <a:t>oidc</a:t>
            </a:r>
            <a:r>
              <a:rPr lang="en-GB" sz="3200" dirty="0"/>
              <a:t>-client npm</a:t>
            </a:r>
            <a:br>
              <a:rPr lang="en-GB" sz="3200" dirty="0"/>
            </a:br>
            <a:r>
              <a:rPr lang="en-GB" sz="3200" dirty="0"/>
              <a:t> ASP.NET Core, Angular</a:t>
            </a:r>
          </a:p>
        </p:txBody>
      </p:sp>
      <p:pic>
        <p:nvPicPr>
          <p:cNvPr id="1026" name="Picture 2" descr="http://fabian-gosebrink.com/img/MVP_Logo_Horizontal_Preferred_Cyan300_CMYK_72ppi.png">
            <a:extLst>
              <a:ext uri="{FF2B5EF4-FFF2-40B4-BE49-F238E27FC236}">
                <a16:creationId xmlns:a16="http://schemas.microsoft.com/office/drawing/2014/main" id="{DD45089F-00B0-4B0E-A40E-1649E66AF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330" y="826671"/>
            <a:ext cx="2518104" cy="1029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gebnis für github logo">
            <a:extLst>
              <a:ext uri="{FF2B5EF4-FFF2-40B4-BE49-F238E27FC236}">
                <a16:creationId xmlns:a16="http://schemas.microsoft.com/office/drawing/2014/main" id="{E22A3B5C-2C25-456C-A72F-1ACC1E3C7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115" y="2885262"/>
            <a:ext cx="1393411" cy="13934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roups.google.com/group/webapicontrib/attach/945da2e05c4fcd5f/image001.png?part=0.1">
            <a:extLst>
              <a:ext uri="{FF2B5EF4-FFF2-40B4-BE49-F238E27FC236}">
                <a16:creationId xmlns:a16="http://schemas.microsoft.com/office/drawing/2014/main" id="{8F27CB6E-B929-40F3-97DB-4C8DB9184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8217" y="411162"/>
            <a:ext cx="1968332" cy="19486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ack Home">
            <a:extLst>
              <a:ext uri="{FF2B5EF4-FFF2-40B4-BE49-F238E27FC236}">
                <a16:creationId xmlns:a16="http://schemas.microsoft.com/office/drawing/2014/main" id="{F46A000E-911D-4D3F-A240-961253E183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4416" y="4746171"/>
            <a:ext cx="3214499" cy="1285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FEE4B0F-495F-4B60-83CF-44638C60B58B}"/>
              </a:ext>
            </a:extLst>
          </p:cNvPr>
          <p:cNvPicPr>
            <a:picLocks noChangeAspect="1"/>
          </p:cNvPicPr>
          <p:nvPr/>
        </p:nvPicPr>
        <p:blipFill>
          <a:blip r:embed="rId7"/>
          <a:stretch>
            <a:fillRect/>
          </a:stretch>
        </p:blipFill>
        <p:spPr>
          <a:xfrm>
            <a:off x="9236113" y="1008823"/>
            <a:ext cx="2066940" cy="1876439"/>
          </a:xfrm>
          <a:prstGeom prst="rect">
            <a:avLst/>
          </a:prstGeom>
        </p:spPr>
      </p:pic>
    </p:spTree>
    <p:extLst>
      <p:ext uri="{BB962C8B-B14F-4D97-AF65-F5344CB8AC3E}">
        <p14:creationId xmlns:p14="http://schemas.microsoft.com/office/powerpoint/2010/main" val="299363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4BF6763-A911-4B8B-9041-34A87ECDC37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4E448CED-6AAE-4C85-A31F-DC0A064D65A8}"/>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8597F5A9-0022-40FD-88C9-0E59B01C5697}"/>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5D6180B-2741-451D-902B-FE8BF47D11E4}"/>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110AC3BD-5037-4B54-9E98-17ABF94BF84D}"/>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AEA5662-4E07-41AE-A530-FC0BF577536D}"/>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F7A682D4-588F-44AA-9858-E9316562408F}"/>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DDE2074-8F38-4AA5-B790-661C0CACD820}"/>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D8174526-0CC9-4366-862B-8DC1608BCF66}"/>
              </a:ext>
            </a:extLst>
          </p:cNvPr>
          <p:cNvPicPr>
            <a:picLocks noChangeAspect="1"/>
          </p:cNvPicPr>
          <p:nvPr/>
        </p:nvPicPr>
        <p:blipFill>
          <a:blip r:embed="rId2"/>
          <a:stretch>
            <a:fillRect/>
          </a:stretch>
        </p:blipFill>
        <p:spPr>
          <a:xfrm>
            <a:off x="455714" y="3873438"/>
            <a:ext cx="11021963" cy="638264"/>
          </a:xfrm>
          <a:prstGeom prst="rect">
            <a:avLst/>
          </a:prstGeom>
        </p:spPr>
      </p:pic>
    </p:spTree>
    <p:extLst>
      <p:ext uri="{BB962C8B-B14F-4D97-AF65-F5344CB8AC3E}">
        <p14:creationId xmlns:p14="http://schemas.microsoft.com/office/powerpoint/2010/main" val="1865077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0" y="333828"/>
            <a:ext cx="6429829" cy="4423954"/>
          </a:xfrm>
        </p:spPr>
        <p:txBody>
          <a:bodyPr>
            <a:noAutofit/>
          </a:bodyPr>
          <a:lstStyle/>
          <a:p>
            <a:pPr algn="ctr">
              <a:lnSpc>
                <a:spcPct val="150000"/>
              </a:lnSpc>
            </a:pPr>
            <a:r>
              <a:rPr lang="en-GB" sz="4800" dirty="0"/>
              <a:t>id token</a:t>
            </a:r>
            <a:br>
              <a:rPr lang="en-GB" sz="4800" dirty="0"/>
            </a:br>
            <a:r>
              <a:rPr lang="en-GB" sz="4800" dirty="0"/>
              <a:t>token (access token)</a:t>
            </a:r>
            <a:br>
              <a:rPr lang="en-GB" sz="4800" dirty="0"/>
            </a:br>
            <a:r>
              <a:rPr lang="en-GB" sz="4800" dirty="0"/>
              <a:t>reference token</a:t>
            </a:r>
            <a:br>
              <a:rPr lang="en-GB" sz="4800" dirty="0"/>
            </a:br>
            <a:r>
              <a:rPr lang="en-GB" sz="4800" dirty="0"/>
              <a:t>refresh token</a:t>
            </a:r>
            <a:endParaRPr lang="en-GB" sz="3200" dirty="0"/>
          </a:p>
        </p:txBody>
      </p:sp>
      <p:sp>
        <p:nvSpPr>
          <p:cNvPr id="5" name="Titel 3">
            <a:extLst>
              <a:ext uri="{FF2B5EF4-FFF2-40B4-BE49-F238E27FC236}">
                <a16:creationId xmlns:a16="http://schemas.microsoft.com/office/drawing/2014/main" id="{C67111A6-D534-4060-953B-878665986617}"/>
              </a:ext>
            </a:extLst>
          </p:cNvPr>
          <p:cNvSpPr txBox="1">
            <a:spLocks/>
          </p:cNvSpPr>
          <p:nvPr/>
        </p:nvSpPr>
        <p:spPr>
          <a:xfrm>
            <a:off x="6589486" y="1364342"/>
            <a:ext cx="5602514" cy="44268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GB" sz="4800" dirty="0"/>
              <a:t>scope</a:t>
            </a:r>
            <a:br>
              <a:rPr lang="en-GB" sz="4800" dirty="0"/>
            </a:br>
            <a:r>
              <a:rPr lang="en-GB" sz="4800" dirty="0"/>
              <a:t>Back-Channel</a:t>
            </a:r>
            <a:br>
              <a:rPr lang="en-GB" sz="4800" dirty="0"/>
            </a:br>
            <a:r>
              <a:rPr lang="en-GB" sz="4800" dirty="0"/>
              <a:t>Front-Channel</a:t>
            </a:r>
            <a:br>
              <a:rPr lang="en-GB" sz="4800" dirty="0"/>
            </a:br>
            <a:r>
              <a:rPr lang="en-GB" sz="4800" dirty="0"/>
              <a:t>User Agent</a:t>
            </a:r>
            <a:endParaRPr lang="en-GB" sz="3200" dirty="0"/>
          </a:p>
        </p:txBody>
      </p:sp>
    </p:spTree>
    <p:extLst>
      <p:ext uri="{BB962C8B-B14F-4D97-AF65-F5344CB8AC3E}">
        <p14:creationId xmlns:p14="http://schemas.microsoft.com/office/powerpoint/2010/main" val="1848936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199" y="409141"/>
            <a:ext cx="10661073" cy="1671494"/>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9300" dirty="0"/>
              <a:t>OpenID Connect Flows/OAuth2 Security Flows </a:t>
            </a:r>
          </a:p>
          <a:p>
            <a:endParaRPr lang="en-GB" dirty="0"/>
          </a:p>
          <a:p>
            <a:r>
              <a:rPr lang="en-GB" dirty="0">
                <a:hlinkClick r:id="rId3"/>
              </a:rPr>
              <a:t>http://openid.net/specs/openid-connect-core-1_0.html</a:t>
            </a:r>
            <a:endParaRPr lang="en-GB" dirty="0"/>
          </a:p>
          <a:p>
            <a:endParaRPr lang="en-GB" dirty="0"/>
          </a:p>
        </p:txBody>
      </p:sp>
      <p:sp>
        <p:nvSpPr>
          <p:cNvPr id="2" name="Textfeld 1">
            <a:extLst>
              <a:ext uri="{FF2B5EF4-FFF2-40B4-BE49-F238E27FC236}">
                <a16:creationId xmlns:a16="http://schemas.microsoft.com/office/drawing/2014/main" id="{4F508E0A-5BA4-420B-A80B-986E025173F1}"/>
              </a:ext>
            </a:extLst>
          </p:cNvPr>
          <p:cNvSpPr txBox="1"/>
          <p:nvPr/>
        </p:nvSpPr>
        <p:spPr>
          <a:xfrm>
            <a:off x="914400" y="1967346"/>
            <a:ext cx="11083636" cy="4555093"/>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OIDC Implicit flow</a:t>
            </a:r>
          </a:p>
          <a:p>
            <a:endParaRPr lang="en-GB" sz="1000" dirty="0">
              <a:latin typeface="+mj-lt"/>
            </a:endParaRPr>
          </a:p>
          <a:p>
            <a:pPr marL="285750" indent="-285750">
              <a:buFont typeface="Arial" panose="020B0604020202020204" pitchFamily="34" charset="0"/>
              <a:buChar char="•"/>
            </a:pPr>
            <a:r>
              <a:rPr lang="en-GB" sz="4000" dirty="0">
                <a:latin typeface="+mj-lt"/>
              </a:rPr>
              <a:t>OIDC Hybrid flow</a:t>
            </a:r>
          </a:p>
          <a:p>
            <a:endParaRPr lang="en-GB" sz="1000" dirty="0">
              <a:latin typeface="+mj-lt"/>
            </a:endParaRPr>
          </a:p>
          <a:p>
            <a:pPr marL="285750" indent="-285750">
              <a:buFont typeface="Arial" panose="020B0604020202020204" pitchFamily="34" charset="0"/>
              <a:buChar char="•"/>
            </a:pPr>
            <a:r>
              <a:rPr lang="en-GB" sz="4000" dirty="0">
                <a:latin typeface="+mj-lt"/>
              </a:rPr>
              <a:t>OIDC Code flow</a:t>
            </a:r>
          </a:p>
          <a:p>
            <a:endParaRPr lang="en-GB" sz="1000" dirty="0">
              <a:latin typeface="+mj-lt"/>
            </a:endParaRPr>
          </a:p>
          <a:p>
            <a:pPr marL="285750" indent="-285750">
              <a:buFont typeface="Arial" panose="020B0604020202020204" pitchFamily="34" charset="0"/>
              <a:buChar char="•"/>
            </a:pPr>
            <a:r>
              <a:rPr lang="en-GB" sz="4000" dirty="0">
                <a:latin typeface="+mj-lt"/>
              </a:rPr>
              <a:t>OAuth2 Resource Owner Credentials Flow</a:t>
            </a:r>
          </a:p>
          <a:p>
            <a:endParaRPr lang="en-GB" sz="1000" dirty="0">
              <a:latin typeface="+mj-lt"/>
            </a:endParaRPr>
          </a:p>
          <a:p>
            <a:pPr marL="285750" indent="-285750">
              <a:buFont typeface="Arial" panose="020B0604020202020204" pitchFamily="34" charset="0"/>
              <a:buChar char="•"/>
            </a:pPr>
            <a:r>
              <a:rPr lang="en-GB" sz="4000" dirty="0">
                <a:latin typeface="+mj-lt"/>
              </a:rPr>
              <a:t>Native App PKCE Authorization Code Flow RFC 7636</a:t>
            </a:r>
            <a:endParaRPr lang="en-CH" sz="4000" dirty="0">
              <a:latin typeface="+mj-lt"/>
            </a:endParaRPr>
          </a:p>
          <a:p>
            <a:endParaRPr lang="en-CH" sz="1000" dirty="0">
              <a:latin typeface="+mj-lt"/>
            </a:endParaRPr>
          </a:p>
          <a:p>
            <a:pPr marL="285750" indent="-285750">
              <a:buFont typeface="Arial" panose="020B0604020202020204" pitchFamily="34" charset="0"/>
              <a:buChar char="•"/>
            </a:pPr>
            <a:r>
              <a:rPr lang="en-CH" sz="4000" dirty="0">
                <a:latin typeface="+mj-lt"/>
              </a:rPr>
              <a:t>Device Flow</a:t>
            </a:r>
            <a:endParaRPr lang="en-GB" sz="4000" dirty="0">
              <a:latin typeface="+mj-lt"/>
            </a:endParaRPr>
          </a:p>
        </p:txBody>
      </p:sp>
    </p:spTree>
    <p:extLst>
      <p:ext uri="{BB962C8B-B14F-4D97-AF65-F5344CB8AC3E}">
        <p14:creationId xmlns:p14="http://schemas.microsoft.com/office/powerpoint/2010/main" val="1273326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77455" y="497710"/>
            <a:ext cx="8120986" cy="121765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Implicit flow</a:t>
            </a:r>
          </a:p>
        </p:txBody>
      </p:sp>
      <p:sp>
        <p:nvSpPr>
          <p:cNvPr id="6" name="Textfeld 5">
            <a:extLst>
              <a:ext uri="{FF2B5EF4-FFF2-40B4-BE49-F238E27FC236}">
                <a16:creationId xmlns:a16="http://schemas.microsoft.com/office/drawing/2014/main" id="{0CE00204-14AC-4CD7-9EA2-5C5B92D75A67}"/>
              </a:ext>
            </a:extLst>
          </p:cNvPr>
          <p:cNvSpPr txBox="1"/>
          <p:nvPr/>
        </p:nvSpPr>
        <p:spPr>
          <a:xfrm>
            <a:off x="877455" y="2508333"/>
            <a:ext cx="1043709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For browser applications, SPAs</a:t>
            </a:r>
          </a:p>
          <a:p>
            <a:endParaRPr lang="en-GB" sz="1000" dirty="0">
              <a:latin typeface="+mj-lt"/>
            </a:endParaRPr>
          </a:p>
          <a:p>
            <a:pPr marL="285750" indent="-285750">
              <a:buFont typeface="Arial" panose="020B0604020202020204" pitchFamily="34" charset="0"/>
              <a:buChar char="•"/>
            </a:pPr>
            <a:r>
              <a:rPr lang="en-GB" sz="4000" dirty="0">
                <a:latin typeface="+mj-lt"/>
              </a:rPr>
              <a:t>Client is not authenticated, or trusted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GB" sz="4000" dirty="0" err="1">
                <a:latin typeface="+mj-lt"/>
              </a:rPr>
              <a:t>id_token</a:t>
            </a:r>
            <a:r>
              <a:rPr lang="en-GB" sz="4000" dirty="0">
                <a:latin typeface="+mj-lt"/>
              </a:rPr>
              <a:t> token</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GB" sz="4000" dirty="0" err="1">
                <a:latin typeface="+mj-lt"/>
              </a:rPr>
              <a:t>id_token</a:t>
            </a:r>
            <a:endParaRPr lang="en-GB" sz="4000" dirty="0">
              <a:latin typeface="+mj-lt"/>
            </a:endParaRPr>
          </a:p>
        </p:txBody>
      </p:sp>
      <p:pic>
        <p:nvPicPr>
          <p:cNvPr id="4" name="Picture 2" descr="Back Home">
            <a:extLst>
              <a:ext uri="{FF2B5EF4-FFF2-40B4-BE49-F238E27FC236}">
                <a16:creationId xmlns:a16="http://schemas.microsoft.com/office/drawing/2014/main" id="{ADC65542-2FC2-4134-8881-EF06393DF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4386" y="39611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2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B23C5E89-0996-4FE1-991A-9D714F5A2675}"/>
              </a:ext>
            </a:extLst>
          </p:cNvPr>
          <p:cNvSpPr txBox="1">
            <a:spLocks/>
          </p:cNvSpPr>
          <p:nvPr/>
        </p:nvSpPr>
        <p:spPr>
          <a:xfrm>
            <a:off x="838200" y="157848"/>
            <a:ext cx="8120986" cy="121765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Implicit flow</a:t>
            </a:r>
          </a:p>
        </p:txBody>
      </p:sp>
      <p:pic>
        <p:nvPicPr>
          <p:cNvPr id="9" name="Picture 2" descr="Back Home">
            <a:extLst>
              <a:ext uri="{FF2B5EF4-FFF2-40B4-BE49-F238E27FC236}">
                <a16:creationId xmlns:a16="http://schemas.microsoft.com/office/drawing/2014/main" id="{BE8B249F-1CEB-4387-AF9F-CE9073B70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500" y="157848"/>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F1697A8A-8F14-4448-A1A3-205B85D22102}"/>
              </a:ext>
            </a:extLst>
          </p:cNvPr>
          <p:cNvPicPr>
            <a:picLocks noChangeAspect="1"/>
          </p:cNvPicPr>
          <p:nvPr/>
        </p:nvPicPr>
        <p:blipFill>
          <a:blip r:embed="rId4"/>
          <a:stretch>
            <a:fillRect/>
          </a:stretch>
        </p:blipFill>
        <p:spPr>
          <a:xfrm>
            <a:off x="918121" y="1699113"/>
            <a:ext cx="10355758" cy="3989400"/>
          </a:xfrm>
          <a:prstGeom prst="rect">
            <a:avLst/>
          </a:prstGeom>
        </p:spPr>
      </p:pic>
    </p:spTree>
    <p:extLst>
      <p:ext uri="{BB962C8B-B14F-4D97-AF65-F5344CB8AC3E}">
        <p14:creationId xmlns:p14="http://schemas.microsoft.com/office/powerpoint/2010/main" val="1167151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838200" y="2472540"/>
            <a:ext cx="1036551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Server to server applications with User</a:t>
            </a:r>
          </a:p>
          <a:p>
            <a:endParaRPr lang="en-GB" sz="1000" dirty="0">
              <a:latin typeface="+mj-lt"/>
            </a:endParaRPr>
          </a:p>
          <a:p>
            <a:pPr marL="285750" indent="-285750">
              <a:buFont typeface="Arial" panose="020B0604020202020204" pitchFamily="34" charset="0"/>
              <a:buChar char="•"/>
            </a:pPr>
            <a:r>
              <a:rPr lang="en-GB" sz="4000" dirty="0">
                <a:latin typeface="+mj-lt"/>
              </a:rPr>
              <a:t>Can keep secrets, is trusted</a:t>
            </a:r>
          </a:p>
          <a:p>
            <a:endParaRPr lang="en-GB" sz="1000" dirty="0">
              <a:latin typeface="+mj-lt"/>
            </a:endParaRPr>
          </a:p>
          <a:p>
            <a:pPr marL="285750" indent="-285750">
              <a:buFont typeface="Arial" panose="020B0604020202020204" pitchFamily="34" charset="0"/>
              <a:buChar char="•"/>
            </a:pPr>
            <a:r>
              <a:rPr lang="en-GB" sz="4000" dirty="0">
                <a:latin typeface="+mj-lt"/>
              </a:rPr>
              <a:t>Client is authenticated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code</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51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8BF86C40-D13A-44BE-93AB-C77E437CCFA9}"/>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pic>
        <p:nvPicPr>
          <p:cNvPr id="8" name="Picture 2" descr="Back Home">
            <a:extLst>
              <a:ext uri="{FF2B5EF4-FFF2-40B4-BE49-F238E27FC236}">
                <a16:creationId xmlns:a16="http://schemas.microsoft.com/office/drawing/2014/main" id="{C57F88B1-4863-4743-A9EC-991DA6D12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D04C057E-00DE-461B-BD58-093AD89D03B1}"/>
              </a:ext>
            </a:extLst>
          </p:cNvPr>
          <p:cNvPicPr>
            <a:picLocks noChangeAspect="1"/>
          </p:cNvPicPr>
          <p:nvPr/>
        </p:nvPicPr>
        <p:blipFill>
          <a:blip r:embed="rId4"/>
          <a:stretch>
            <a:fillRect/>
          </a:stretch>
        </p:blipFill>
        <p:spPr>
          <a:xfrm>
            <a:off x="1166585" y="1422222"/>
            <a:ext cx="9858829" cy="5062284"/>
          </a:xfrm>
          <a:prstGeom prst="rect">
            <a:avLst/>
          </a:prstGeom>
        </p:spPr>
      </p:pic>
    </p:spTree>
    <p:extLst>
      <p:ext uri="{BB962C8B-B14F-4D97-AF65-F5344CB8AC3E}">
        <p14:creationId xmlns:p14="http://schemas.microsoft.com/office/powerpoint/2010/main" val="3648880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sp>
        <p:nvSpPr>
          <p:cNvPr id="2" name="Textfeld 1">
            <a:extLst>
              <a:ext uri="{FF2B5EF4-FFF2-40B4-BE49-F238E27FC236}">
                <a16:creationId xmlns:a16="http://schemas.microsoft.com/office/drawing/2014/main" id="{3F994849-18C0-4537-A086-119B47AB09F8}"/>
              </a:ext>
            </a:extLst>
          </p:cNvPr>
          <p:cNvSpPr txBox="1"/>
          <p:nvPr/>
        </p:nvSpPr>
        <p:spPr>
          <a:xfrm>
            <a:off x="838199" y="2080635"/>
            <a:ext cx="10261600" cy="4093428"/>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Mix of the Code and Implicit Flow</a:t>
            </a:r>
          </a:p>
          <a:p>
            <a:endParaRPr lang="en-GB" sz="1000" dirty="0">
              <a:latin typeface="+mj-lt"/>
            </a:endParaRPr>
          </a:p>
          <a:p>
            <a:pPr marL="285750" indent="-285750">
              <a:buFont typeface="Arial" panose="020B0604020202020204" pitchFamily="34" charset="0"/>
              <a:buChar char="•"/>
            </a:pPr>
            <a:r>
              <a:rPr lang="en-GB" sz="4000" dirty="0">
                <a:latin typeface="+mj-lt"/>
              </a:rPr>
              <a:t>Can be used for Web applications with server side rendering.</a:t>
            </a:r>
          </a:p>
          <a:p>
            <a:endParaRPr lang="en-GB" sz="1000" dirty="0">
              <a:latin typeface="+mj-lt"/>
            </a:endParaRP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code </a:t>
            </a:r>
            <a:r>
              <a:rPr lang="en-US" altLang="en-US" sz="4000" dirty="0" err="1">
                <a:latin typeface="+mj-lt"/>
              </a:rPr>
              <a:t>id_token</a:t>
            </a:r>
            <a:endParaRPr lang="en-US" altLang="en-US" sz="4000" dirty="0">
              <a:latin typeface="+mj-lt"/>
            </a:endParaRP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a:t>
            </a:r>
            <a:r>
              <a:rPr lang="en-GB" sz="4000" dirty="0">
                <a:latin typeface="+mj-lt"/>
              </a:rPr>
              <a:t>code </a:t>
            </a:r>
            <a:r>
              <a:rPr lang="en-GB" sz="4000" dirty="0" err="1">
                <a:latin typeface="+mj-lt"/>
              </a:rPr>
              <a:t>id_token</a:t>
            </a:r>
            <a:r>
              <a:rPr lang="en-GB" sz="4000" dirty="0">
                <a:latin typeface="+mj-lt"/>
              </a:rPr>
              <a:t> token </a:t>
            </a: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a:t>
            </a:r>
            <a:r>
              <a:rPr lang="en-GB" sz="4000" dirty="0">
                <a:latin typeface="+mj-lt"/>
              </a:rPr>
              <a:t>code token </a:t>
            </a:r>
          </a:p>
        </p:txBody>
      </p:sp>
      <p:pic>
        <p:nvPicPr>
          <p:cNvPr id="4" name="Picture 2" descr="Back Home">
            <a:extLst>
              <a:ext uri="{FF2B5EF4-FFF2-40B4-BE49-F238E27FC236}">
                <a16:creationId xmlns:a16="http://schemas.microsoft.com/office/drawing/2014/main" id="{FC64904E-5066-4AB7-B21A-27CE0D1BD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48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FFC131CF-A91A-45BF-831D-43A5360AAF69}"/>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pic>
        <p:nvPicPr>
          <p:cNvPr id="8" name="Picture 2" descr="Back Home">
            <a:extLst>
              <a:ext uri="{FF2B5EF4-FFF2-40B4-BE49-F238E27FC236}">
                <a16:creationId xmlns:a16="http://schemas.microsoft.com/office/drawing/2014/main" id="{B6229B2C-C009-4392-82B8-C672FBC4C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BD0CBA1B-D311-49DE-84D8-FE77A7D09690}"/>
              </a:ext>
            </a:extLst>
          </p:cNvPr>
          <p:cNvPicPr>
            <a:picLocks noChangeAspect="1"/>
          </p:cNvPicPr>
          <p:nvPr/>
        </p:nvPicPr>
        <p:blipFill>
          <a:blip r:embed="rId4"/>
          <a:stretch>
            <a:fillRect/>
          </a:stretch>
        </p:blipFill>
        <p:spPr>
          <a:xfrm>
            <a:off x="1169508" y="1470505"/>
            <a:ext cx="9852983" cy="5040438"/>
          </a:xfrm>
          <a:prstGeom prst="rect">
            <a:avLst/>
          </a:prstGeom>
        </p:spPr>
      </p:pic>
    </p:spTree>
    <p:extLst>
      <p:ext uri="{BB962C8B-B14F-4D97-AF65-F5344CB8AC3E}">
        <p14:creationId xmlns:p14="http://schemas.microsoft.com/office/powerpoint/2010/main" val="3568274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71D9F284-7040-4FF8-987E-2AEAF2284DEF}"/>
              </a:ext>
            </a:extLst>
          </p:cNvPr>
          <p:cNvSpPr txBox="1"/>
          <p:nvPr/>
        </p:nvSpPr>
        <p:spPr>
          <a:xfrm>
            <a:off x="914400" y="2004291"/>
            <a:ext cx="10280073" cy="3631763"/>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MC to MC applications</a:t>
            </a:r>
          </a:p>
          <a:p>
            <a:endParaRPr lang="en-GB" sz="1000" dirty="0">
              <a:latin typeface="+mj-lt"/>
            </a:endParaRPr>
          </a:p>
          <a:p>
            <a:pPr marL="285750" indent="-285750">
              <a:buFont typeface="Arial" panose="020B0604020202020204" pitchFamily="34" charset="0"/>
              <a:buChar char="•"/>
            </a:pPr>
            <a:r>
              <a:rPr lang="en-GB" sz="4000" dirty="0">
                <a:latin typeface="+mj-lt"/>
              </a:rPr>
              <a:t>trusted client</a:t>
            </a:r>
          </a:p>
          <a:p>
            <a:endParaRPr lang="en-GB" sz="1000" dirty="0">
              <a:latin typeface="+mj-lt"/>
            </a:endParaRPr>
          </a:p>
          <a:p>
            <a:pPr marL="285750" indent="-285750">
              <a:buFont typeface="Arial" panose="020B0604020202020204" pitchFamily="34" charset="0"/>
              <a:buChar char="•"/>
            </a:pPr>
            <a:r>
              <a:rPr lang="en-GB" sz="4000" dirty="0" err="1">
                <a:latin typeface="+mj-lt"/>
              </a:rPr>
              <a:t>grant_type</a:t>
            </a:r>
            <a:r>
              <a:rPr lang="en-GB" sz="4000" dirty="0">
                <a:latin typeface="+mj-lt"/>
              </a:rPr>
              <a:t>=</a:t>
            </a:r>
            <a:r>
              <a:rPr lang="en-GB" sz="4000" dirty="0" err="1">
                <a:latin typeface="+mj-lt"/>
              </a:rPr>
              <a:t>client_credential&amp;client_id</a:t>
            </a:r>
            <a:r>
              <a:rPr lang="en-GB" sz="4000" dirty="0">
                <a:latin typeface="+mj-lt"/>
              </a:rPr>
              <a:t>=</a:t>
            </a:r>
            <a:r>
              <a:rPr lang="en-GB" sz="4000" dirty="0" err="1">
                <a:latin typeface="+mj-lt"/>
              </a:rPr>
              <a:t>xxxxxxxxxx&amp;client_secret</a:t>
            </a:r>
            <a:r>
              <a:rPr lang="en-GB" sz="4000" dirty="0">
                <a:latin typeface="+mj-lt"/>
              </a:rPr>
              <a:t>=</a:t>
            </a:r>
            <a:r>
              <a:rPr lang="en-GB" sz="4000" dirty="0" err="1">
                <a:latin typeface="+mj-lt"/>
              </a:rPr>
              <a:t>xxxxxxxxxx</a:t>
            </a:r>
            <a:endParaRPr lang="en-GB" sz="4000" dirty="0">
              <a:latin typeface="+mj-lt"/>
            </a:endParaRPr>
          </a:p>
          <a:p>
            <a:endParaRPr lang="en-GB" sz="1000" dirty="0">
              <a:latin typeface="+mj-lt"/>
            </a:endParaRPr>
          </a:p>
          <a:p>
            <a:pPr marL="285750" indent="-285750">
              <a:buFont typeface="Arial" panose="020B0604020202020204" pitchFamily="34" charset="0"/>
              <a:buChar char="•"/>
            </a:pPr>
            <a:r>
              <a:rPr lang="en-GB" sz="4000" dirty="0">
                <a:latin typeface="+mj-lt"/>
              </a:rPr>
              <a:t>Limited user cases</a:t>
            </a:r>
          </a:p>
        </p:txBody>
      </p:sp>
      <p:pic>
        <p:nvPicPr>
          <p:cNvPr id="4" name="Grafik 3">
            <a:extLst>
              <a:ext uri="{FF2B5EF4-FFF2-40B4-BE49-F238E27FC236}">
                <a16:creationId xmlns:a16="http://schemas.microsoft.com/office/drawing/2014/main" id="{104AE858-C4E6-4510-B881-80E4CA62EC8F}"/>
              </a:ext>
            </a:extLst>
          </p:cNvPr>
          <p:cNvPicPr>
            <a:picLocks noChangeAspect="1"/>
          </p:cNvPicPr>
          <p:nvPr/>
        </p:nvPicPr>
        <p:blipFill>
          <a:blip r:embed="rId3"/>
          <a:stretch>
            <a:fillRect/>
          </a:stretch>
        </p:blipFill>
        <p:spPr>
          <a:xfrm>
            <a:off x="10244248" y="176337"/>
            <a:ext cx="1602536" cy="1610712"/>
          </a:xfrm>
          <a:prstGeom prst="rect">
            <a:avLst/>
          </a:prstGeom>
        </p:spPr>
      </p:pic>
      <p:sp>
        <p:nvSpPr>
          <p:cNvPr id="2" name="Textfeld 1">
            <a:extLst>
              <a:ext uri="{FF2B5EF4-FFF2-40B4-BE49-F238E27FC236}">
                <a16:creationId xmlns:a16="http://schemas.microsoft.com/office/drawing/2014/main" id="{6EDB35B4-7633-47C8-B7B9-65442B9C71DE}"/>
              </a:ext>
            </a:extLst>
          </p:cNvPr>
          <p:cNvSpPr txBox="1"/>
          <p:nvPr/>
        </p:nvSpPr>
        <p:spPr>
          <a:xfrm>
            <a:off x="914399" y="499502"/>
            <a:ext cx="9506857" cy="707886"/>
          </a:xfrm>
          <a:prstGeom prst="rect">
            <a:avLst/>
          </a:prstGeom>
          <a:noFill/>
        </p:spPr>
        <p:txBody>
          <a:bodyPr wrap="square" rtlCol="0">
            <a:spAutoFit/>
          </a:bodyPr>
          <a:lstStyle/>
          <a:p>
            <a:r>
              <a:rPr lang="en-GB" sz="4000" dirty="0">
                <a:latin typeface="+mj-lt"/>
              </a:rPr>
              <a:t>OAuth2 Resource Owner Credentials Flow</a:t>
            </a:r>
          </a:p>
        </p:txBody>
      </p:sp>
    </p:spTree>
    <p:extLst>
      <p:ext uri="{BB962C8B-B14F-4D97-AF65-F5344CB8AC3E}">
        <p14:creationId xmlns:p14="http://schemas.microsoft.com/office/powerpoint/2010/main" val="116206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486B798-06FE-4C62-A006-770A2CF04C3D}"/>
              </a:ext>
            </a:extLst>
          </p:cNvPr>
          <p:cNvSpPr txBox="1"/>
          <p:nvPr/>
        </p:nvSpPr>
        <p:spPr>
          <a:xfrm>
            <a:off x="1301667" y="628233"/>
            <a:ext cx="9588665" cy="5601533"/>
          </a:xfrm>
          <a:prstGeom prst="rect">
            <a:avLst/>
          </a:prstGeom>
          <a:noFill/>
        </p:spPr>
        <p:txBody>
          <a:bodyPr wrap="square" rtlCol="0">
            <a:spAutoFit/>
          </a:bodyPr>
          <a:lstStyle/>
          <a:p>
            <a:pPr marL="571500" indent="-571500">
              <a:buFont typeface="Arial" panose="020B0604020202020204" pitchFamily="34" charset="0"/>
              <a:buChar char="•"/>
            </a:pPr>
            <a:r>
              <a:rPr lang="en-GB" sz="4000" dirty="0">
                <a:latin typeface="+mj-lt"/>
              </a:rPr>
              <a:t>Security &amp; Applications today</a:t>
            </a:r>
          </a:p>
          <a:p>
            <a:endParaRPr lang="en-GB" sz="1000" dirty="0">
              <a:latin typeface="+mj-lt"/>
            </a:endParaRPr>
          </a:p>
          <a:p>
            <a:pPr marL="571500" indent="-571500">
              <a:buFont typeface="Arial" panose="020B0604020202020204" pitchFamily="34" charset="0"/>
              <a:buChar char="•"/>
            </a:pPr>
            <a:r>
              <a:rPr lang="en-GB" sz="4000" dirty="0">
                <a:latin typeface="+mj-lt"/>
              </a:rPr>
              <a:t>OpenID Connect, OAuth2</a:t>
            </a:r>
          </a:p>
          <a:p>
            <a:endParaRPr lang="en-GB" sz="1000" dirty="0">
              <a:latin typeface="+mj-lt"/>
            </a:endParaRPr>
          </a:p>
          <a:p>
            <a:pPr marL="571500" indent="-571500">
              <a:buFont typeface="Arial" panose="020B0604020202020204" pitchFamily="34" charset="0"/>
              <a:buChar char="•"/>
            </a:pPr>
            <a:r>
              <a:rPr lang="en-GB" sz="4000" dirty="0">
                <a:latin typeface="+mj-lt"/>
              </a:rPr>
              <a:t>Protecting APIs</a:t>
            </a:r>
          </a:p>
          <a:p>
            <a:endParaRPr lang="en-GB" sz="1000" dirty="0">
              <a:latin typeface="+mj-lt"/>
            </a:endParaRPr>
          </a:p>
          <a:p>
            <a:pPr marL="571500" indent="-571500">
              <a:buFont typeface="Arial" panose="020B0604020202020204" pitchFamily="34" charset="0"/>
              <a:buChar char="•"/>
            </a:pPr>
            <a:r>
              <a:rPr lang="en-GB" sz="4000" dirty="0">
                <a:latin typeface="+mj-lt"/>
              </a:rPr>
              <a:t>Authorization: ASP.NET Core Policies</a:t>
            </a:r>
          </a:p>
          <a:p>
            <a:endParaRPr lang="en-GB" sz="1000" dirty="0">
              <a:latin typeface="+mj-lt"/>
            </a:endParaRPr>
          </a:p>
          <a:p>
            <a:pPr marL="571500" indent="-571500">
              <a:buFont typeface="Arial" panose="020B0604020202020204" pitchFamily="34" charset="0"/>
              <a:buChar char="•"/>
            </a:pPr>
            <a:r>
              <a:rPr lang="en-GB" sz="4000" dirty="0">
                <a:latin typeface="+mj-lt"/>
              </a:rPr>
              <a:t>Web security attacks, fixes, best practises</a:t>
            </a:r>
          </a:p>
          <a:p>
            <a:endParaRPr lang="en-GB" sz="1000" dirty="0">
              <a:latin typeface="+mj-lt"/>
            </a:endParaRPr>
          </a:p>
          <a:p>
            <a:pPr marL="571500" indent="-571500">
              <a:buFont typeface="Arial" panose="020B0604020202020204" pitchFamily="34" charset="0"/>
              <a:buChar char="•"/>
            </a:pPr>
            <a:r>
              <a:rPr lang="en-GB" sz="4000" dirty="0">
                <a:latin typeface="+mj-lt"/>
              </a:rPr>
              <a:t>Test Tools</a:t>
            </a:r>
          </a:p>
          <a:p>
            <a:endParaRPr lang="en-GB" sz="1000" dirty="0">
              <a:latin typeface="+mj-lt"/>
            </a:endParaRPr>
          </a:p>
          <a:p>
            <a:pPr marL="571500" indent="-571500">
              <a:buFont typeface="Arial" panose="020B0604020202020204" pitchFamily="34" charset="0"/>
              <a:buChar char="•"/>
            </a:pPr>
            <a:r>
              <a:rPr lang="en-GB" sz="4000" dirty="0">
                <a:latin typeface="+mj-lt"/>
              </a:rPr>
              <a:t>Data Breaches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70079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409141"/>
            <a:ext cx="8160658" cy="1671494"/>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Native App PKCE Authorization Code Flow RFC 7636</a:t>
            </a:r>
            <a:endParaRPr lang="en-GB" dirty="0"/>
          </a:p>
          <a:p>
            <a:endParaRPr lang="en-GB" dirty="0">
              <a:hlinkClick r:id="rId3"/>
            </a:endParaRPr>
          </a:p>
          <a:p>
            <a:r>
              <a:rPr lang="en-GB" dirty="0">
                <a:hlinkClick r:id="rId3"/>
              </a:rPr>
              <a:t>https://tools.ietf.org/html/rfc7636</a:t>
            </a:r>
            <a:endParaRPr lang="en-GB" dirty="0"/>
          </a:p>
          <a:p>
            <a:endParaRPr lang="en-GB" dirty="0"/>
          </a:p>
        </p:txBody>
      </p:sp>
      <p:pic>
        <p:nvPicPr>
          <p:cNvPr id="3" name="Grafik 2">
            <a:extLst>
              <a:ext uri="{FF2B5EF4-FFF2-40B4-BE49-F238E27FC236}">
                <a16:creationId xmlns:a16="http://schemas.microsoft.com/office/drawing/2014/main" id="{D2216887-FB26-45FC-80CF-6B14C2B301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5416" y="1905442"/>
            <a:ext cx="8981168" cy="4770218"/>
          </a:xfrm>
          <a:prstGeom prst="rect">
            <a:avLst/>
          </a:prstGeom>
        </p:spPr>
      </p:pic>
      <p:pic>
        <p:nvPicPr>
          <p:cNvPr id="4" name="Picture 2" descr="Back Home">
            <a:extLst>
              <a:ext uri="{FF2B5EF4-FFF2-40B4-BE49-F238E27FC236}">
                <a16:creationId xmlns:a16="http://schemas.microsoft.com/office/drawing/2014/main" id="{28AA734F-5132-4385-91AA-DCF084D059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4519" y="18234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673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199" y="409141"/>
            <a:ext cx="4687390" cy="89714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H" sz="8800" dirty="0"/>
              <a:t>D</a:t>
            </a:r>
            <a:r>
              <a:rPr lang="de-CH" sz="8800" dirty="0"/>
              <a:t>e</a:t>
            </a:r>
            <a:r>
              <a:rPr lang="en-CH" sz="8800" dirty="0"/>
              <a:t>v</a:t>
            </a:r>
            <a:r>
              <a:rPr lang="de-CH" sz="8800" dirty="0"/>
              <a:t>i</a:t>
            </a:r>
            <a:r>
              <a:rPr lang="en-CH" sz="8800" dirty="0"/>
              <a:t>c</a:t>
            </a:r>
            <a:r>
              <a:rPr lang="de-CH" sz="8800" dirty="0"/>
              <a:t>e</a:t>
            </a:r>
            <a:r>
              <a:rPr lang="en-CH" sz="8800" dirty="0"/>
              <a:t> </a:t>
            </a:r>
            <a:r>
              <a:rPr lang="de-CH" sz="8800" dirty="0"/>
              <a:t>F</a:t>
            </a:r>
            <a:r>
              <a:rPr lang="en-CH" sz="8800" dirty="0"/>
              <a:t>l</a:t>
            </a:r>
            <a:r>
              <a:rPr lang="de-CH" sz="8800" dirty="0"/>
              <a:t>o</a:t>
            </a:r>
            <a:r>
              <a:rPr lang="en-CH" sz="8800" dirty="0"/>
              <a:t>w</a:t>
            </a:r>
            <a:endParaRPr lang="en-GB" dirty="0">
              <a:hlinkClick r:id="rId3"/>
            </a:endParaRPr>
          </a:p>
          <a:p>
            <a:endParaRPr lang="en-GB" dirty="0"/>
          </a:p>
        </p:txBody>
      </p:sp>
      <p:pic>
        <p:nvPicPr>
          <p:cNvPr id="4" name="Picture 2" descr="Back Home">
            <a:extLst>
              <a:ext uri="{FF2B5EF4-FFF2-40B4-BE49-F238E27FC236}">
                <a16:creationId xmlns:a16="http://schemas.microsoft.com/office/drawing/2014/main" id="{28AA734F-5132-4385-91AA-DCF084D05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519" y="18234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17F7E48-3C74-4B29-B5A9-53AC2C5AC682}"/>
              </a:ext>
            </a:extLst>
          </p:cNvPr>
          <p:cNvPicPr>
            <a:picLocks noChangeAspect="1"/>
          </p:cNvPicPr>
          <p:nvPr/>
        </p:nvPicPr>
        <p:blipFill>
          <a:blip r:embed="rId5"/>
          <a:stretch>
            <a:fillRect/>
          </a:stretch>
        </p:blipFill>
        <p:spPr>
          <a:xfrm>
            <a:off x="1658984" y="1068083"/>
            <a:ext cx="6714307" cy="5576045"/>
          </a:xfrm>
          <a:prstGeom prst="rect">
            <a:avLst/>
          </a:prstGeom>
        </p:spPr>
      </p:pic>
      <p:sp>
        <p:nvSpPr>
          <p:cNvPr id="3" name="Rectangle 2">
            <a:extLst>
              <a:ext uri="{FF2B5EF4-FFF2-40B4-BE49-F238E27FC236}">
                <a16:creationId xmlns:a16="http://schemas.microsoft.com/office/drawing/2014/main" id="{35299176-FD5E-4305-B8D8-B805A7DC78ED}"/>
              </a:ext>
            </a:extLst>
          </p:cNvPr>
          <p:cNvSpPr/>
          <p:nvPr/>
        </p:nvSpPr>
        <p:spPr>
          <a:xfrm>
            <a:off x="6666413" y="80716"/>
            <a:ext cx="2488475" cy="923330"/>
          </a:xfrm>
          <a:prstGeom prst="rect">
            <a:avLst/>
          </a:prstGeom>
        </p:spPr>
        <p:txBody>
          <a:bodyPr wrap="square">
            <a:spAutoFit/>
          </a:bodyPr>
          <a:lstStyle/>
          <a:p>
            <a:r>
              <a:rPr lang="en-GB" dirty="0">
                <a:hlinkClick r:id="rId6"/>
              </a:rPr>
              <a:t>https://tools.ietf.org/html/draft-ietf-oauth-device-flow-12</a:t>
            </a:r>
            <a:endParaRPr lang="en-CH" dirty="0"/>
          </a:p>
        </p:txBody>
      </p:sp>
    </p:spTree>
    <p:extLst>
      <p:ext uri="{BB962C8B-B14F-4D97-AF65-F5344CB8AC3E}">
        <p14:creationId xmlns:p14="http://schemas.microsoft.com/office/powerpoint/2010/main" val="507465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356590" y="4230866"/>
            <a:ext cx="9478818" cy="1274617"/>
          </a:xfrm>
        </p:spPr>
        <p:txBody>
          <a:bodyPr>
            <a:noAutofit/>
          </a:bodyPr>
          <a:lstStyle/>
          <a:p>
            <a:pPr algn="ctr">
              <a:lnSpc>
                <a:spcPct val="150000"/>
              </a:lnSpc>
            </a:pPr>
            <a:r>
              <a:rPr lang="en-GB" sz="2800" dirty="0">
                <a:hlinkClick r:id="rId3"/>
              </a:rPr>
              <a:t>https://github.com/damienbod/AspNetCoreWindowsAuth</a:t>
            </a:r>
            <a:br>
              <a:rPr lang="en-GB" sz="2800" dirty="0"/>
            </a:br>
            <a:r>
              <a:rPr lang="en-GB" sz="2800" dirty="0">
                <a:hlinkClick r:id="rId4"/>
              </a:rPr>
              <a:t>https://github.com/damienbod/AspNetCoreHybridFlowWithApi</a:t>
            </a:r>
            <a:endParaRPr lang="en-GB" sz="3200" dirty="0"/>
          </a:p>
        </p:txBody>
      </p:sp>
      <p:sp>
        <p:nvSpPr>
          <p:cNvPr id="2" name="Textfeld 1">
            <a:extLst>
              <a:ext uri="{FF2B5EF4-FFF2-40B4-BE49-F238E27FC236}">
                <a16:creationId xmlns:a16="http://schemas.microsoft.com/office/drawing/2014/main" id="{19A9744A-3266-40C5-9BCC-BA94E8E857AF}"/>
              </a:ext>
            </a:extLst>
          </p:cNvPr>
          <p:cNvSpPr txBox="1"/>
          <p:nvPr/>
        </p:nvSpPr>
        <p:spPr>
          <a:xfrm>
            <a:off x="2299854" y="1066496"/>
            <a:ext cx="7592291" cy="923330"/>
          </a:xfrm>
          <a:prstGeom prst="rect">
            <a:avLst/>
          </a:prstGeom>
          <a:noFill/>
        </p:spPr>
        <p:txBody>
          <a:bodyPr wrap="square" rtlCol="0">
            <a:spAutoFit/>
          </a:bodyPr>
          <a:lstStyle/>
          <a:p>
            <a:r>
              <a:rPr lang="en-GB" sz="5400" dirty="0">
                <a:latin typeface="+mj-lt"/>
              </a:rPr>
              <a:t>Demo OpenID Hybrid Flow</a:t>
            </a:r>
          </a:p>
        </p:txBody>
      </p:sp>
      <p:sp>
        <p:nvSpPr>
          <p:cNvPr id="5" name="Textfeld 4">
            <a:extLst>
              <a:ext uri="{FF2B5EF4-FFF2-40B4-BE49-F238E27FC236}">
                <a16:creationId xmlns:a16="http://schemas.microsoft.com/office/drawing/2014/main" id="{37BE03A2-DF6E-407C-88E5-3C65462A3822}"/>
              </a:ext>
            </a:extLst>
          </p:cNvPr>
          <p:cNvSpPr txBox="1"/>
          <p:nvPr/>
        </p:nvSpPr>
        <p:spPr>
          <a:xfrm>
            <a:off x="3403598" y="2791691"/>
            <a:ext cx="5384802" cy="923330"/>
          </a:xfrm>
          <a:prstGeom prst="rect">
            <a:avLst/>
          </a:prstGeom>
          <a:noFill/>
        </p:spPr>
        <p:txBody>
          <a:bodyPr wrap="square" rtlCol="0">
            <a:spAutoFit/>
          </a:bodyPr>
          <a:lstStyle/>
          <a:p>
            <a:r>
              <a:rPr lang="en-GB" sz="5400" dirty="0">
                <a:latin typeface="+mj-lt"/>
              </a:rPr>
              <a:t>ASP.NET Core MVC</a:t>
            </a:r>
          </a:p>
        </p:txBody>
      </p:sp>
    </p:spTree>
    <p:extLst>
      <p:ext uri="{BB962C8B-B14F-4D97-AF65-F5344CB8AC3E}">
        <p14:creationId xmlns:p14="http://schemas.microsoft.com/office/powerpoint/2010/main" val="3139758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CE7218DA-5BD3-42BE-8A3C-ADC4B11F4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829791" y="0"/>
            <a:ext cx="6532418" cy="1570181"/>
          </a:xfrm>
        </p:spPr>
        <p:txBody>
          <a:bodyPr>
            <a:noAutofit/>
          </a:bodyPr>
          <a:lstStyle/>
          <a:p>
            <a:pPr>
              <a:lnSpc>
                <a:spcPct val="150000"/>
              </a:lnSpc>
            </a:pPr>
            <a:r>
              <a:rPr lang="en-GB" sz="8000" dirty="0">
                <a:solidFill>
                  <a:schemeClr val="bg1"/>
                </a:solidFill>
              </a:rPr>
              <a:t>Protecting APIs</a:t>
            </a:r>
            <a:endParaRPr lang="en-GB" sz="3200" dirty="0">
              <a:solidFill>
                <a:schemeClr val="bg1"/>
              </a:solidFill>
            </a:endParaRPr>
          </a:p>
        </p:txBody>
      </p:sp>
    </p:spTree>
    <p:extLst>
      <p:ext uri="{BB962C8B-B14F-4D97-AF65-F5344CB8AC3E}">
        <p14:creationId xmlns:p14="http://schemas.microsoft.com/office/powerpoint/2010/main" val="2136956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352964" y="1858818"/>
            <a:ext cx="6966527" cy="3140363"/>
          </a:xfrm>
        </p:spPr>
        <p:txBody>
          <a:bodyPr>
            <a:noAutofit/>
          </a:bodyPr>
          <a:lstStyle/>
          <a:p>
            <a:pPr algn="ctr">
              <a:lnSpc>
                <a:spcPct val="150000"/>
              </a:lnSpc>
            </a:pPr>
            <a:r>
              <a:rPr lang="en-GB" sz="4800" dirty="0"/>
              <a:t>JWT Bearer Authentication</a:t>
            </a:r>
            <a:br>
              <a:rPr lang="en-GB" sz="4800" dirty="0"/>
            </a:br>
            <a:r>
              <a:rPr lang="en-GB" sz="4800" dirty="0"/>
              <a:t>Introspection</a:t>
            </a:r>
            <a:br>
              <a:rPr lang="en-GB" sz="4800" dirty="0"/>
            </a:br>
            <a:r>
              <a:rPr lang="en-GB" sz="4800" dirty="0"/>
              <a:t>Cookies … not for APIs</a:t>
            </a:r>
            <a:endParaRPr lang="en-GB" sz="3200" dirty="0"/>
          </a:p>
        </p:txBody>
      </p:sp>
    </p:spTree>
    <p:extLst>
      <p:ext uri="{BB962C8B-B14F-4D97-AF65-F5344CB8AC3E}">
        <p14:creationId xmlns:p14="http://schemas.microsoft.com/office/powerpoint/2010/main" val="805219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8B2E08F8-0392-410E-96C6-192B307079CE}"/>
              </a:ext>
            </a:extLst>
          </p:cNvPr>
          <p:cNvSpPr txBox="1"/>
          <p:nvPr/>
        </p:nvSpPr>
        <p:spPr>
          <a:xfrm>
            <a:off x="1163782" y="1579417"/>
            <a:ext cx="10427854" cy="3447098"/>
          </a:xfrm>
          <a:prstGeom prst="rect">
            <a:avLst/>
          </a:prstGeom>
          <a:noFill/>
        </p:spPr>
        <p:txBody>
          <a:bodyPr wrap="square" rtlCol="0">
            <a:spAutoFit/>
          </a:bodyPr>
          <a:lstStyle/>
          <a:p>
            <a:r>
              <a:rPr lang="en-GB" sz="5400" dirty="0">
                <a:latin typeface="+mj-lt"/>
              </a:rPr>
              <a:t>Public APIs</a:t>
            </a:r>
            <a:br>
              <a:rPr lang="en-GB" dirty="0">
                <a:latin typeface="+mj-lt"/>
              </a:rPr>
            </a:br>
            <a:r>
              <a:rPr lang="en-GB" sz="2800" dirty="0">
                <a:latin typeface="+mj-lt"/>
              </a:rPr>
              <a:t>use same </a:t>
            </a:r>
            <a:r>
              <a:rPr lang="en-GB" sz="2800" dirty="0" err="1">
                <a:latin typeface="+mj-lt"/>
              </a:rPr>
              <a:t>access_token</a:t>
            </a:r>
            <a:br>
              <a:rPr lang="en-GB" dirty="0">
                <a:latin typeface="+mj-lt"/>
              </a:rPr>
            </a:br>
            <a:br>
              <a:rPr lang="en-GB" sz="5400" dirty="0">
                <a:latin typeface="+mj-lt"/>
              </a:rPr>
            </a:br>
            <a:r>
              <a:rPr lang="en-GB" sz="5400" dirty="0">
                <a:latin typeface="+mj-lt"/>
              </a:rPr>
              <a:t>Private APIs, APIs in protected Zones</a:t>
            </a:r>
            <a:br>
              <a:rPr lang="en-GB" sz="4800" dirty="0">
                <a:latin typeface="+mj-lt"/>
              </a:rPr>
            </a:br>
            <a:r>
              <a:rPr lang="en-GB" sz="2800" dirty="0">
                <a:latin typeface="+mj-lt"/>
              </a:rPr>
              <a:t>use a new </a:t>
            </a:r>
            <a:r>
              <a:rPr lang="en-GB" sz="2800" dirty="0" err="1">
                <a:latin typeface="+mj-lt"/>
              </a:rPr>
              <a:t>access_token</a:t>
            </a:r>
            <a:r>
              <a:rPr lang="en-GB" sz="2800" dirty="0">
                <a:latin typeface="+mj-lt"/>
              </a:rPr>
              <a:t>, not the public </a:t>
            </a:r>
            <a:r>
              <a:rPr lang="en-GB" sz="2800" dirty="0" err="1">
                <a:latin typeface="+mj-lt"/>
              </a:rPr>
              <a:t>access_token</a:t>
            </a:r>
            <a:endParaRPr lang="en-GB" sz="2800" dirty="0">
              <a:latin typeface="+mj-lt"/>
            </a:endParaRPr>
          </a:p>
        </p:txBody>
      </p:sp>
    </p:spTree>
    <p:extLst>
      <p:ext uri="{BB962C8B-B14F-4D97-AF65-F5344CB8AC3E}">
        <p14:creationId xmlns:p14="http://schemas.microsoft.com/office/powerpoint/2010/main" val="3341253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293D215-3997-4001-A5B3-E670BB3E7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0"/>
            <a:ext cx="10515600" cy="1690254"/>
          </a:xfrm>
        </p:spPr>
        <p:txBody>
          <a:bodyPr>
            <a:noAutofit/>
          </a:bodyPr>
          <a:lstStyle/>
          <a:p>
            <a:pPr>
              <a:lnSpc>
                <a:spcPct val="150000"/>
              </a:lnSpc>
            </a:pPr>
            <a:br>
              <a:rPr lang="en-GB" sz="3200" dirty="0"/>
            </a:br>
            <a:r>
              <a:rPr lang="en-GB" sz="5400" dirty="0">
                <a:solidFill>
                  <a:schemeClr val="bg1"/>
                </a:solidFill>
              </a:rPr>
              <a:t>Authorization: ASP.NET Core Policies</a:t>
            </a:r>
            <a:br>
              <a:rPr lang="en-GB" sz="3200" dirty="0"/>
            </a:br>
            <a:endParaRPr lang="en-GB" sz="3200" dirty="0"/>
          </a:p>
        </p:txBody>
      </p:sp>
    </p:spTree>
    <p:extLst>
      <p:ext uri="{BB962C8B-B14F-4D97-AF65-F5344CB8AC3E}">
        <p14:creationId xmlns:p14="http://schemas.microsoft.com/office/powerpoint/2010/main" val="2729834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639A7B8-9123-4D3C-95E6-C6AE98F9ECEE}"/>
              </a:ext>
            </a:extLst>
          </p:cNvPr>
          <p:cNvSpPr txBox="1"/>
          <p:nvPr/>
        </p:nvSpPr>
        <p:spPr>
          <a:xfrm>
            <a:off x="1855352" y="3783076"/>
            <a:ext cx="8481291" cy="1569660"/>
          </a:xfrm>
          <a:prstGeom prst="rect">
            <a:avLst/>
          </a:prstGeom>
          <a:noFill/>
        </p:spPr>
        <p:txBody>
          <a:bodyPr wrap="square" rtlCol="0">
            <a:spAutoFit/>
          </a:bodyPr>
          <a:lstStyle/>
          <a:p>
            <a:pPr algn="ctr"/>
            <a:r>
              <a:rPr lang="en-GB" sz="4800" dirty="0">
                <a:latin typeface="+mj-lt"/>
              </a:rPr>
              <a:t>This can be implemented in an separate library.</a:t>
            </a:r>
          </a:p>
        </p:txBody>
      </p:sp>
      <p:sp>
        <p:nvSpPr>
          <p:cNvPr id="3" name="Textfeld 2">
            <a:extLst>
              <a:ext uri="{FF2B5EF4-FFF2-40B4-BE49-F238E27FC236}">
                <a16:creationId xmlns:a16="http://schemas.microsoft.com/office/drawing/2014/main" id="{72D3E70A-481E-44BE-9D2B-B169A1F6A46E}"/>
              </a:ext>
            </a:extLst>
          </p:cNvPr>
          <p:cNvSpPr txBox="1"/>
          <p:nvPr/>
        </p:nvSpPr>
        <p:spPr>
          <a:xfrm>
            <a:off x="766613" y="1191490"/>
            <a:ext cx="10658767" cy="1569660"/>
          </a:xfrm>
          <a:prstGeom prst="rect">
            <a:avLst/>
          </a:prstGeom>
          <a:noFill/>
        </p:spPr>
        <p:txBody>
          <a:bodyPr wrap="square" rtlCol="0">
            <a:spAutoFit/>
          </a:bodyPr>
          <a:lstStyle/>
          <a:p>
            <a:pPr algn="ctr"/>
            <a:r>
              <a:rPr lang="en-GB" sz="4800" dirty="0">
                <a:latin typeface="+mj-lt"/>
              </a:rPr>
              <a:t>Authorization is the responsibility of the Application / API, not the STS.</a:t>
            </a:r>
          </a:p>
        </p:txBody>
      </p:sp>
    </p:spTree>
    <p:extLst>
      <p:ext uri="{BB962C8B-B14F-4D97-AF65-F5344CB8AC3E}">
        <p14:creationId xmlns:p14="http://schemas.microsoft.com/office/powerpoint/2010/main" val="1074155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3272D89A-C4AA-41B3-B6FB-B33684CF6A0C}"/>
              </a:ext>
            </a:extLst>
          </p:cNvPr>
          <p:cNvSpPr txBox="1"/>
          <p:nvPr/>
        </p:nvSpPr>
        <p:spPr>
          <a:xfrm>
            <a:off x="2447636" y="923641"/>
            <a:ext cx="7296727" cy="5262979"/>
          </a:xfrm>
          <a:prstGeom prst="rect">
            <a:avLst/>
          </a:prstGeom>
          <a:noFill/>
        </p:spPr>
        <p:txBody>
          <a:bodyPr wrap="square" rtlCol="0">
            <a:spAutoFit/>
          </a:bodyPr>
          <a:lstStyle/>
          <a:p>
            <a:pPr algn="ctr"/>
            <a:r>
              <a:rPr lang="en-GB" sz="4800" dirty="0">
                <a:latin typeface="+mj-lt"/>
              </a:rPr>
              <a:t>Standard Requirements</a:t>
            </a:r>
          </a:p>
          <a:p>
            <a:pPr algn="ctr"/>
            <a:br>
              <a:rPr lang="en-GB" sz="4800" dirty="0">
                <a:latin typeface="+mj-lt"/>
              </a:rPr>
            </a:br>
            <a:r>
              <a:rPr lang="en-GB" sz="4800" dirty="0">
                <a:latin typeface="+mj-lt"/>
              </a:rPr>
              <a:t>Complex Requirements</a:t>
            </a:r>
          </a:p>
          <a:p>
            <a:pPr algn="ctr"/>
            <a:br>
              <a:rPr lang="en-GB" sz="4800" dirty="0">
                <a:latin typeface="+mj-lt"/>
              </a:rPr>
            </a:br>
            <a:r>
              <a:rPr lang="en-GB" sz="4800" dirty="0">
                <a:latin typeface="+mj-lt"/>
              </a:rPr>
              <a:t>Policies uses Requirements</a:t>
            </a:r>
          </a:p>
          <a:p>
            <a:pPr algn="ctr"/>
            <a:br>
              <a:rPr lang="en-GB" sz="4800" dirty="0">
                <a:latin typeface="+mj-lt"/>
              </a:rPr>
            </a:br>
            <a:r>
              <a:rPr lang="en-GB" sz="4800" dirty="0">
                <a:latin typeface="+mj-lt"/>
              </a:rPr>
              <a:t>Authorization Handlers</a:t>
            </a:r>
          </a:p>
        </p:txBody>
      </p:sp>
    </p:spTree>
    <p:extLst>
      <p:ext uri="{BB962C8B-B14F-4D97-AF65-F5344CB8AC3E}">
        <p14:creationId xmlns:p14="http://schemas.microsoft.com/office/powerpoint/2010/main" val="601038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738418" y="2376055"/>
            <a:ext cx="4472709" cy="2105890"/>
          </a:xfrm>
        </p:spPr>
        <p:txBody>
          <a:bodyPr>
            <a:noAutofit/>
          </a:bodyPr>
          <a:lstStyle/>
          <a:p>
            <a:pPr algn="ctr">
              <a:lnSpc>
                <a:spcPct val="150000"/>
              </a:lnSpc>
            </a:pPr>
            <a:br>
              <a:rPr lang="en-GB" sz="3200" dirty="0"/>
            </a:br>
            <a:r>
              <a:rPr lang="en-GB" sz="5400" dirty="0"/>
              <a:t>Authorization Code Demo</a:t>
            </a:r>
            <a:br>
              <a:rPr lang="en-GB" sz="3200" dirty="0"/>
            </a:br>
            <a:endParaRPr lang="en-GB" sz="3200" dirty="0"/>
          </a:p>
        </p:txBody>
      </p:sp>
    </p:spTree>
    <p:extLst>
      <p:ext uri="{BB962C8B-B14F-4D97-AF65-F5344CB8AC3E}">
        <p14:creationId xmlns:p14="http://schemas.microsoft.com/office/powerpoint/2010/main" val="302060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241404E-F95C-4FAF-A59D-0D3C3DE0F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051791" y="142504"/>
            <a:ext cx="10088418" cy="1080652"/>
          </a:xfrm>
        </p:spPr>
        <p:txBody>
          <a:bodyPr>
            <a:noAutofit/>
          </a:bodyPr>
          <a:lstStyle/>
          <a:p>
            <a:pPr>
              <a:lnSpc>
                <a:spcPct val="150000"/>
              </a:lnSpc>
            </a:pPr>
            <a:r>
              <a:rPr lang="en-GB" sz="6600" dirty="0">
                <a:solidFill>
                  <a:schemeClr val="bg1"/>
                </a:solidFill>
              </a:rPr>
              <a:t>Security &amp; Applications today</a:t>
            </a:r>
            <a:endParaRPr lang="en-GB" sz="3200" dirty="0">
              <a:solidFill>
                <a:schemeClr val="bg1"/>
              </a:solidFill>
            </a:endParaRPr>
          </a:p>
        </p:txBody>
      </p:sp>
    </p:spTree>
    <p:extLst>
      <p:ext uri="{BB962C8B-B14F-4D97-AF65-F5344CB8AC3E}">
        <p14:creationId xmlns:p14="http://schemas.microsoft.com/office/powerpoint/2010/main" val="1259517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544B1C03-0628-4274-9C10-9F7747C54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028372" y="0"/>
            <a:ext cx="6541655" cy="2255982"/>
          </a:xfrm>
        </p:spPr>
        <p:txBody>
          <a:bodyPr>
            <a:noAutofit/>
          </a:bodyPr>
          <a:lstStyle/>
          <a:p>
            <a:pPr algn="ctr">
              <a:lnSpc>
                <a:spcPct val="150000"/>
              </a:lnSpc>
            </a:pPr>
            <a:br>
              <a:rPr lang="en-GB" sz="3200" dirty="0"/>
            </a:br>
            <a:r>
              <a:rPr lang="en-GB" sz="5400" dirty="0">
                <a:solidFill>
                  <a:schemeClr val="bg1"/>
                </a:solidFill>
              </a:rPr>
              <a:t>Web security attacks </a:t>
            </a:r>
            <a:br>
              <a:rPr lang="en-GB" sz="5400" dirty="0">
                <a:solidFill>
                  <a:schemeClr val="bg1"/>
                </a:solidFill>
              </a:rPr>
            </a:br>
            <a:r>
              <a:rPr lang="en-GB" sz="5400" dirty="0">
                <a:solidFill>
                  <a:schemeClr val="bg1"/>
                </a:solidFill>
              </a:rPr>
              <a:t>fixes, best practises</a:t>
            </a:r>
            <a:br>
              <a:rPr lang="en-GB" sz="3200" dirty="0"/>
            </a:br>
            <a:endParaRPr lang="en-GB" sz="3200" dirty="0"/>
          </a:p>
        </p:txBody>
      </p:sp>
    </p:spTree>
    <p:extLst>
      <p:ext uri="{BB962C8B-B14F-4D97-AF65-F5344CB8AC3E}">
        <p14:creationId xmlns:p14="http://schemas.microsoft.com/office/powerpoint/2010/main" val="1742220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7DBBC44-6026-4708-85C8-5B69F0572977}"/>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C6BA4B30-693F-4921-AED9-B497C63059C0}"/>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375041BA-AF3F-440A-AA93-96889638A11B}"/>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C207343-93E5-433E-89F4-B42A8053D3EA}"/>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D8668CC0-5FB8-4741-8F05-72A4E7E68236}"/>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EF993332-37A5-41B5-A8E2-BEF5F7ECB2D1}"/>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9F9A6A22-5C17-4F4D-A95A-19672D95015E}"/>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BF9E1D7A-A070-417B-B0C5-5984B77DFBF2}"/>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4E47266B-63ED-403F-AB30-56B43040A0E3}"/>
              </a:ext>
            </a:extLst>
          </p:cNvPr>
          <p:cNvPicPr>
            <a:picLocks noChangeAspect="1"/>
          </p:cNvPicPr>
          <p:nvPr/>
        </p:nvPicPr>
        <p:blipFill>
          <a:blip r:embed="rId2"/>
          <a:stretch>
            <a:fillRect/>
          </a:stretch>
        </p:blipFill>
        <p:spPr>
          <a:xfrm>
            <a:off x="531053" y="3957589"/>
            <a:ext cx="10926700" cy="771633"/>
          </a:xfrm>
          <a:prstGeom prst="rect">
            <a:avLst/>
          </a:prstGeom>
        </p:spPr>
      </p:pic>
    </p:spTree>
    <p:extLst>
      <p:ext uri="{BB962C8B-B14F-4D97-AF65-F5344CB8AC3E}">
        <p14:creationId xmlns:p14="http://schemas.microsoft.com/office/powerpoint/2010/main" val="2533713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Downloading secure files</a:t>
            </a:r>
            <a:endParaRPr lang="en-GB" dirty="0"/>
          </a:p>
        </p:txBody>
      </p:sp>
      <p:sp>
        <p:nvSpPr>
          <p:cNvPr id="2" name="Textfeld 1">
            <a:extLst>
              <a:ext uri="{FF2B5EF4-FFF2-40B4-BE49-F238E27FC236}">
                <a16:creationId xmlns:a16="http://schemas.microsoft.com/office/drawing/2014/main" id="{7B350659-57FB-4374-9D7A-7C2E65D0B18D}"/>
              </a:ext>
            </a:extLst>
          </p:cNvPr>
          <p:cNvSpPr txBox="1"/>
          <p:nvPr/>
        </p:nvSpPr>
        <p:spPr>
          <a:xfrm>
            <a:off x="1043707" y="2484093"/>
            <a:ext cx="10437091" cy="3754874"/>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One time tokens</a:t>
            </a:r>
          </a:p>
          <a:p>
            <a:endParaRPr lang="en-GB" sz="1000" dirty="0">
              <a:latin typeface="+mj-lt"/>
            </a:endParaRPr>
          </a:p>
          <a:p>
            <a:pPr marL="285750" indent="-285750">
              <a:buFont typeface="Arial" panose="020B0604020202020204" pitchFamily="34" charset="0"/>
              <a:buChar char="•"/>
            </a:pPr>
            <a:r>
              <a:rPr lang="en-GB" sz="4000" dirty="0">
                <a:latin typeface="+mj-lt"/>
              </a:rPr>
              <a:t>Never allow the “</a:t>
            </a:r>
            <a:r>
              <a:rPr lang="en-GB" sz="4000" dirty="0" err="1">
                <a:latin typeface="+mj-lt"/>
              </a:rPr>
              <a:t>access_token</a:t>
            </a:r>
            <a:r>
              <a:rPr lang="en-GB" sz="4000" dirty="0">
                <a:latin typeface="+mj-lt"/>
              </a:rPr>
              <a:t>” in the path of the URL, only use as a </a:t>
            </a:r>
            <a:r>
              <a:rPr lang="en-GB" sz="4000" dirty="0" err="1">
                <a:latin typeface="+mj-lt"/>
              </a:rPr>
              <a:t>url</a:t>
            </a:r>
            <a:r>
              <a:rPr lang="en-GB" sz="4000" dirty="0">
                <a:latin typeface="+mj-lt"/>
              </a:rPr>
              <a:t> parameter =&gt; encrypted when using HTTPS</a:t>
            </a:r>
          </a:p>
          <a:p>
            <a:endParaRPr lang="en-GB" sz="1000" dirty="0">
              <a:latin typeface="+mj-lt"/>
            </a:endParaRPr>
          </a:p>
          <a:p>
            <a:pPr marL="285750" indent="-285750">
              <a:buFont typeface="Arial" panose="020B0604020202020204" pitchFamily="34" charset="0"/>
              <a:buChar char="•"/>
            </a:pPr>
            <a:r>
              <a:rPr lang="en-GB" sz="4000" dirty="0">
                <a:latin typeface="+mj-lt"/>
              </a:rPr>
              <a:t>Avoid the parameters as well if possible =&gt; Logs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90938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Web Sockets</a:t>
            </a:r>
            <a:endParaRPr lang="en-GB" dirty="0"/>
          </a:p>
        </p:txBody>
      </p:sp>
      <p:sp>
        <p:nvSpPr>
          <p:cNvPr id="6" name="Textfeld 5">
            <a:extLst>
              <a:ext uri="{FF2B5EF4-FFF2-40B4-BE49-F238E27FC236}">
                <a16:creationId xmlns:a16="http://schemas.microsoft.com/office/drawing/2014/main" id="{688AA539-8DD6-4133-938F-C2DCC6556D7E}"/>
              </a:ext>
            </a:extLst>
          </p:cNvPr>
          <p:cNvSpPr txBox="1"/>
          <p:nvPr/>
        </p:nvSpPr>
        <p:spPr>
          <a:xfrm>
            <a:off x="960582" y="2558472"/>
            <a:ext cx="10086109" cy="2092881"/>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Problem: cannot send the token in the header!</a:t>
            </a:r>
          </a:p>
          <a:p>
            <a:endParaRPr lang="en-GB" sz="1000" dirty="0">
              <a:latin typeface="+mj-lt"/>
            </a:endParaRPr>
          </a:p>
          <a:p>
            <a:pPr marL="285750" indent="-285750">
              <a:buFont typeface="Arial" panose="020B0604020202020204" pitchFamily="34" charset="0"/>
              <a:buChar char="•"/>
            </a:pPr>
            <a:r>
              <a:rPr lang="en-GB" sz="4000" dirty="0">
                <a:latin typeface="+mj-lt"/>
              </a:rPr>
              <a:t>Never allow the “</a:t>
            </a:r>
            <a:r>
              <a:rPr lang="en-GB" sz="4000" dirty="0" err="1">
                <a:latin typeface="+mj-lt"/>
              </a:rPr>
              <a:t>access_token</a:t>
            </a:r>
            <a:r>
              <a:rPr lang="en-GB" sz="4000" dirty="0">
                <a:latin typeface="+mj-lt"/>
              </a:rPr>
              <a:t>” in the path of the URL, only in the parameters of the request.</a:t>
            </a:r>
          </a:p>
        </p:txBody>
      </p:sp>
    </p:spTree>
    <p:extLst>
      <p:ext uri="{BB962C8B-B14F-4D97-AF65-F5344CB8AC3E}">
        <p14:creationId xmlns:p14="http://schemas.microsoft.com/office/powerpoint/2010/main" val="4067254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fontScale="90000"/>
          </a:bodyPr>
          <a:lstStyle/>
          <a:p>
            <a:r>
              <a:rPr lang="de-CH" sz="2800" b="1" dirty="0"/>
              <a:t>C</a:t>
            </a:r>
            <a:r>
              <a:rPr lang="en-CH" sz="2800" b="1" dirty="0"/>
              <a:t>l</a:t>
            </a:r>
            <a:r>
              <a:rPr lang="de-CH" sz="2800" b="1" dirty="0"/>
              <a:t>i</a:t>
            </a:r>
            <a:r>
              <a:rPr lang="en-CH" sz="2800" b="1" dirty="0"/>
              <a:t>e</a:t>
            </a:r>
            <a:r>
              <a:rPr lang="de-CH" sz="2800" b="1" dirty="0"/>
              <a:t>n</a:t>
            </a:r>
            <a:r>
              <a:rPr lang="en-CH" sz="2800" b="1" dirty="0"/>
              <a:t>t </a:t>
            </a:r>
            <a:r>
              <a:rPr lang="de-CH" sz="2800" b="1" dirty="0"/>
              <a:t>s</a:t>
            </a:r>
            <a:r>
              <a:rPr lang="en-CH" sz="2800" b="1" dirty="0" err="1"/>
              <a:t>i</a:t>
            </a:r>
            <a:r>
              <a:rPr lang="de-CH" sz="2800" b="1" dirty="0"/>
              <a:t>d</a:t>
            </a:r>
            <a:r>
              <a:rPr lang="en-CH" sz="2800" b="1" dirty="0"/>
              <a:t>e </a:t>
            </a:r>
            <a:r>
              <a:rPr lang="de-CH" sz="2800" b="1" dirty="0"/>
              <a:t>c</a:t>
            </a:r>
            <a:r>
              <a:rPr lang="en-CH" sz="2800" b="1" dirty="0"/>
              <a:t>o</a:t>
            </a:r>
            <a:r>
              <a:rPr lang="de-CH" sz="2800" b="1" dirty="0"/>
              <a:t>d</a:t>
            </a:r>
            <a:r>
              <a:rPr lang="en-CH" sz="2800" b="1" dirty="0"/>
              <a:t>e </a:t>
            </a:r>
            <a:r>
              <a:rPr lang="de-CH" sz="2800" b="1" dirty="0"/>
              <a:t>i</a:t>
            </a:r>
            <a:r>
              <a:rPr lang="en-CH" sz="2800" b="1" dirty="0"/>
              <a:t>n</a:t>
            </a:r>
            <a:r>
              <a:rPr lang="de-CH" sz="2800" b="1" dirty="0"/>
              <a:t>j</a:t>
            </a:r>
            <a:r>
              <a:rPr lang="en-CH" sz="2800" b="1" dirty="0"/>
              <a:t>e</a:t>
            </a:r>
            <a:r>
              <a:rPr lang="de-CH" sz="2800" b="1" dirty="0"/>
              <a:t>c</a:t>
            </a:r>
            <a:r>
              <a:rPr lang="en-CH" sz="2800" b="1" dirty="0"/>
              <a:t>t</a:t>
            </a:r>
            <a:r>
              <a:rPr lang="de-CH" sz="2800" b="1" dirty="0"/>
              <a:t>i</a:t>
            </a:r>
            <a:r>
              <a:rPr lang="en-CH" sz="2800" b="1" dirty="0"/>
              <a:t>o</a:t>
            </a:r>
            <a:r>
              <a:rPr lang="de-CH" sz="2800" b="1" dirty="0"/>
              <a:t>n</a:t>
            </a:r>
            <a:br>
              <a:rPr lang="en-CH" sz="2800" b="1"/>
            </a:br>
            <a:br>
              <a:rPr lang="en-CH" sz="2800" b="1"/>
            </a:br>
            <a:r>
              <a:rPr lang="en-GB" sz="2800" b="1" dirty="0"/>
              <a:t>Persistent XSS</a:t>
            </a:r>
            <a:r>
              <a:rPr lang="en-GB" sz="2800" dirty="0"/>
              <a:t>, where the malicious string originates from the website's database.</a:t>
            </a:r>
            <a:br>
              <a:rPr lang="en-GB" sz="2800" dirty="0"/>
            </a:br>
            <a:r>
              <a:rPr lang="en-GB" sz="2800" b="1" dirty="0"/>
              <a:t>Reflected XSS</a:t>
            </a:r>
            <a:r>
              <a:rPr lang="en-GB" sz="2800" dirty="0"/>
              <a:t>, where the malicious string originates from the victim's request.</a:t>
            </a:r>
            <a:br>
              <a:rPr lang="en-GB" sz="2800" dirty="0"/>
            </a:br>
            <a:r>
              <a:rPr lang="en-GB" sz="2800" b="1" dirty="0"/>
              <a:t>DOM-based XSS</a:t>
            </a:r>
            <a:r>
              <a:rPr lang="en-GB" sz="2800" dirty="0"/>
              <a:t>, where the vulnerability is in the client-side code rather than the server-side code.</a:t>
            </a:r>
            <a:br>
              <a:rPr lang="en-GB" sz="2800" dirty="0"/>
            </a:br>
            <a:br>
              <a:rPr lang="en-GB" sz="2800" dirty="0"/>
            </a:br>
            <a:r>
              <a:rPr lang="en-GB" sz="2400" i="1" dirty="0" err="1"/>
              <a:t>src</a:t>
            </a:r>
            <a:r>
              <a:rPr lang="en-GB" sz="2400" i="1" dirty="0"/>
              <a:t>: https://excess-xss.com/</a:t>
            </a:r>
            <a:br>
              <a:rPr lang="en-GB" sz="2800" dirty="0"/>
            </a:br>
            <a:br>
              <a:rPr lang="en-GB" sz="2800" dirty="0"/>
            </a:br>
            <a:r>
              <a:rPr lang="en-GB" sz="2800" dirty="0"/>
              <a:t># Same Origin Policy (active per default), set CORS for your website</a:t>
            </a:r>
            <a:br>
              <a:rPr lang="en-GB" sz="2800" dirty="0"/>
            </a:br>
            <a:r>
              <a:rPr lang="en-GB" sz="2800" dirty="0"/>
              <a:t># X-XSS-Protection (Http Header)</a:t>
            </a:r>
            <a:br>
              <a:rPr lang="en-GB" sz="2800" dirty="0"/>
            </a:br>
            <a:r>
              <a:rPr lang="en-GB" sz="2800" dirty="0"/>
              <a:t># Use Content Security Policy (prevents inline code)</a:t>
            </a:r>
            <a:br>
              <a:rPr lang="en-GB" sz="2800" dirty="0"/>
            </a:br>
            <a:r>
              <a:rPr lang="en-GB" sz="2800" dirty="0"/>
              <a:t># HTML output avoid if possible, or HTML encode</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Cross Site Scripting XSS</a:t>
            </a:r>
            <a:endParaRPr lang="en-GB" dirty="0"/>
          </a:p>
        </p:txBody>
      </p:sp>
    </p:spTree>
    <p:extLst>
      <p:ext uri="{BB962C8B-B14F-4D97-AF65-F5344CB8AC3E}">
        <p14:creationId xmlns:p14="http://schemas.microsoft.com/office/powerpoint/2010/main" val="949299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564553"/>
            <a:ext cx="10515600" cy="2147454"/>
          </a:xfrm>
        </p:spPr>
        <p:txBody>
          <a:bodyPr>
            <a:normAutofit/>
          </a:bodyPr>
          <a:lstStyle/>
          <a:p>
            <a:pPr fontAlgn="t"/>
            <a:r>
              <a:rPr lang="en-GB" sz="2800" dirty="0"/>
              <a:t>content-security-policy: </a:t>
            </a:r>
            <a:r>
              <a:rPr lang="en-US" altLang="en-US" sz="2800" dirty="0"/>
              <a:t>default-</a:t>
            </a:r>
            <a:r>
              <a:rPr lang="en-US" altLang="en-US" sz="2800" dirty="0" err="1"/>
              <a:t>src</a:t>
            </a:r>
            <a:r>
              <a:rPr lang="en-US" altLang="en-US" sz="2800" dirty="0"/>
              <a:t> 'self’ </a:t>
            </a:r>
            <a:br>
              <a:rPr lang="en-US" altLang="en-US" sz="2800" dirty="0"/>
            </a:br>
            <a:br>
              <a:rPr lang="en-US" altLang="en-US" sz="2800" dirty="0"/>
            </a:br>
            <a:r>
              <a:rPr lang="en-GB" sz="2800" dirty="0"/>
              <a:t>content-security-policy:</a:t>
            </a:r>
            <a:br>
              <a:rPr lang="en-GB" sz="2800" dirty="0"/>
            </a:br>
            <a:r>
              <a:rPr lang="en-GB" sz="2800" dirty="0"/>
              <a:t>script-</a:t>
            </a:r>
            <a:r>
              <a:rPr lang="en-GB" sz="2800" dirty="0" err="1"/>
              <a:t>src</a:t>
            </a:r>
            <a:r>
              <a:rPr lang="en-GB" sz="2800" dirty="0"/>
              <a:t> 'self' '</a:t>
            </a:r>
            <a:r>
              <a:rPr lang="en-GB" sz="2800" dirty="0" err="1"/>
              <a:t>unsa</a:t>
            </a:r>
            <a:r>
              <a:rPr lang="en-GB" sz="2800" dirty="0"/>
              <a:t>fe-eval';style-src 'unsafe-inline';block-all-mixed-content</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261215"/>
            <a:ext cx="10972800" cy="1255858"/>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3100" dirty="0"/>
              <a:t>CSP </a:t>
            </a:r>
            <a:r>
              <a:rPr lang="en-US" altLang="en-US" sz="13100" dirty="0"/>
              <a:t>Content Security Policy</a:t>
            </a:r>
          </a:p>
          <a:p>
            <a:r>
              <a:rPr lang="en-GB" sz="8800" dirty="0"/>
              <a:t> </a:t>
            </a:r>
            <a:endParaRPr lang="en-GB" dirty="0"/>
          </a:p>
        </p:txBody>
      </p:sp>
      <p:pic>
        <p:nvPicPr>
          <p:cNvPr id="6" name="Grafik 5">
            <a:extLst>
              <a:ext uri="{FF2B5EF4-FFF2-40B4-BE49-F238E27FC236}">
                <a16:creationId xmlns:a16="http://schemas.microsoft.com/office/drawing/2014/main" id="{61962E5E-60B3-456B-A87D-1FE459517C7E}"/>
              </a:ext>
            </a:extLst>
          </p:cNvPr>
          <p:cNvPicPr>
            <a:picLocks noChangeAspect="1"/>
          </p:cNvPicPr>
          <p:nvPr/>
        </p:nvPicPr>
        <p:blipFill>
          <a:blip r:embed="rId3"/>
          <a:stretch>
            <a:fillRect/>
          </a:stretch>
        </p:blipFill>
        <p:spPr>
          <a:xfrm>
            <a:off x="755073" y="4397385"/>
            <a:ext cx="10443644" cy="1952260"/>
          </a:xfrm>
          <a:prstGeom prst="rect">
            <a:avLst/>
          </a:prstGeom>
        </p:spPr>
      </p:pic>
    </p:spTree>
    <p:extLst>
      <p:ext uri="{BB962C8B-B14F-4D97-AF65-F5344CB8AC3E}">
        <p14:creationId xmlns:p14="http://schemas.microsoft.com/office/powerpoint/2010/main" val="3233080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fontScale="90000"/>
          </a:bodyPr>
          <a:lstStyle/>
          <a:p>
            <a:r>
              <a:rPr lang="en-US" altLang="en-US" sz="3600" dirty="0"/>
              <a:t>Access-Control-Allow-Origin: http://foo.example </a:t>
            </a:r>
            <a:br>
              <a:rPr lang="en-US" altLang="en-US" sz="3600" dirty="0"/>
            </a:br>
            <a:br>
              <a:rPr lang="en-US" altLang="en-US" sz="3600" dirty="0"/>
            </a:br>
            <a:r>
              <a:rPr lang="en-US" altLang="en-US" sz="3600" dirty="0"/>
              <a:t>Access-Control-Allow-Methods: POST, GET, OPTIONS </a:t>
            </a:r>
            <a:br>
              <a:rPr lang="en-US" altLang="en-US" sz="3600" dirty="0"/>
            </a:br>
            <a:br>
              <a:rPr lang="en-US" altLang="en-US" sz="3600" dirty="0"/>
            </a:br>
            <a:r>
              <a:rPr lang="en-US" altLang="en-US" sz="3600" dirty="0"/>
              <a:t>Access-Control-Allow-Headers: X-PINGOTHER, Content-Type</a:t>
            </a:r>
            <a:br>
              <a:rPr lang="en-US" altLang="en-US" sz="3600" dirty="0"/>
            </a:br>
            <a:br>
              <a:rPr lang="en-US" altLang="en-US" sz="3600" dirty="0"/>
            </a:br>
            <a:r>
              <a:rPr lang="en-US" altLang="en-US" sz="3600" dirty="0"/>
              <a:t>Access-Control-Max-Age: 86400 </a:t>
            </a:r>
            <a:br>
              <a:rPr lang="en-US" altLang="en-US" sz="2000" dirty="0"/>
            </a:br>
            <a:br>
              <a:rPr lang="en-US" altLang="en-US" sz="2000" dirty="0"/>
            </a:br>
            <a:br>
              <a:rPr lang="en-US" altLang="en-US" sz="2000" dirty="0"/>
            </a:br>
            <a:br>
              <a:rPr lang="en-US" altLang="en-US" sz="2000" dirty="0"/>
            </a:br>
            <a:r>
              <a:rPr lang="en-US" altLang="en-US" sz="3600" dirty="0">
                <a:hlinkClick r:id="rId3"/>
              </a:rPr>
              <a:t>https://docs.microsoft.com/en-us/aspnet/core/security/cors</a:t>
            </a:r>
            <a:br>
              <a:rPr lang="en-US" altLang="en-US" sz="5400" dirty="0">
                <a:latin typeface="Arial" panose="020B0604020202020204" pitchFamily="34" charset="0"/>
              </a:rPr>
            </a:br>
            <a:endParaRPr lang="en-GB" sz="2800"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CORS </a:t>
            </a:r>
            <a:r>
              <a:rPr lang="en-GB" i="1" dirty="0"/>
              <a:t>Cross-Origin Resource Sharing</a:t>
            </a:r>
            <a:r>
              <a:rPr lang="en-GB" dirty="0"/>
              <a:t> </a:t>
            </a:r>
          </a:p>
        </p:txBody>
      </p:sp>
    </p:spTree>
    <p:extLst>
      <p:ext uri="{BB962C8B-B14F-4D97-AF65-F5344CB8AC3E}">
        <p14:creationId xmlns:p14="http://schemas.microsoft.com/office/powerpoint/2010/main" val="1501377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Cross-Site Request Forgery (CSRF) </a:t>
            </a:r>
            <a:endParaRPr lang="en-GB" dirty="0"/>
          </a:p>
        </p:txBody>
      </p:sp>
      <p:sp>
        <p:nvSpPr>
          <p:cNvPr id="6" name="Textfeld 5">
            <a:extLst>
              <a:ext uri="{FF2B5EF4-FFF2-40B4-BE49-F238E27FC236}">
                <a16:creationId xmlns:a16="http://schemas.microsoft.com/office/drawing/2014/main" id="{BFDF8407-7DC6-4523-AABE-BB46C9E6D0AB}"/>
              </a:ext>
            </a:extLst>
          </p:cNvPr>
          <p:cNvSpPr txBox="1"/>
          <p:nvPr/>
        </p:nvSpPr>
        <p:spPr>
          <a:xfrm>
            <a:off x="1071418" y="2096655"/>
            <a:ext cx="10353964" cy="2246769"/>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Attacker gets the users identity</a:t>
            </a:r>
          </a:p>
          <a:p>
            <a:endParaRPr lang="en-GB" sz="1000" dirty="0">
              <a:latin typeface="+mj-lt"/>
            </a:endParaRPr>
          </a:p>
          <a:p>
            <a:pPr marL="285750" indent="-285750">
              <a:buFont typeface="Arial" panose="020B0604020202020204" pitchFamily="34" charset="0"/>
              <a:buChar char="•"/>
            </a:pPr>
            <a:r>
              <a:rPr lang="en-GB" sz="4000" dirty="0">
                <a:latin typeface="+mj-lt"/>
              </a:rPr>
              <a:t>A bigger problem when using cookies</a:t>
            </a:r>
          </a:p>
          <a:p>
            <a:endParaRPr lang="en-GB" sz="1000" dirty="0">
              <a:latin typeface="+mj-lt"/>
            </a:endParaRPr>
          </a:p>
          <a:p>
            <a:pPr marL="285750" indent="-285750">
              <a:buFont typeface="Arial" panose="020B0604020202020204" pitchFamily="34" charset="0"/>
              <a:buChar char="•"/>
            </a:pPr>
            <a:r>
              <a:rPr lang="en-GB" sz="4000" dirty="0">
                <a:latin typeface="+mj-lt"/>
              </a:rPr>
              <a:t>Use anti-forgery cookies to protect against this</a:t>
            </a:r>
          </a:p>
        </p:txBody>
      </p:sp>
    </p:spTree>
    <p:extLst>
      <p:ext uri="{BB962C8B-B14F-4D97-AF65-F5344CB8AC3E}">
        <p14:creationId xmlns:p14="http://schemas.microsoft.com/office/powerpoint/2010/main" val="1618794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br>
              <a:rPr lang="en-GB" sz="2800" dirty="0"/>
            </a:br>
            <a:r>
              <a:rPr lang="en-GB" sz="2800" dirty="0"/>
              <a:t># HTTPS, encryption </a:t>
            </a:r>
            <a:br>
              <a:rPr lang="en-GB" sz="2800" dirty="0"/>
            </a:br>
            <a:r>
              <a:rPr lang="en-GB" sz="2800" dirty="0"/>
              <a:t># HSTS (HTTP Strict Transport Security )</a:t>
            </a:r>
            <a:br>
              <a:rPr lang="en-GB" sz="2800" dirty="0"/>
            </a:br>
            <a:br>
              <a:rPr lang="en-GB" sz="2800" dirty="0"/>
            </a:br>
            <a:r>
              <a:rPr lang="en-GB" sz="2800" dirty="0"/>
              <a:t># Strict-Transport-Security: max-age=33333333 (browser internal redirects)</a:t>
            </a:r>
            <a:br>
              <a:rPr lang="en-GB" sz="2800" dirty="0"/>
            </a:br>
            <a:br>
              <a:rPr lang="en-GB" sz="2800" dirty="0"/>
            </a:br>
            <a:r>
              <a:rPr lang="en-GB" sz="2800" dirty="0"/>
              <a:t>https://hstpreload.appspot.com</a:t>
            </a:r>
            <a:br>
              <a:rPr lang="en-GB" sz="2800" dirty="0"/>
            </a:br>
            <a:r>
              <a:rPr lang="en-GB" sz="2800" dirty="0" err="1"/>
              <a:t>app.UseHsts</a:t>
            </a:r>
            <a:r>
              <a:rPr lang="en-GB" sz="2800" dirty="0"/>
              <a:t>(o = </a:t>
            </a:r>
            <a:r>
              <a:rPr lang="en-GB" sz="2800" dirty="0" err="1"/>
              <a:t>o.MaxAge</a:t>
            </a:r>
            <a:r>
              <a:rPr lang="en-GB" sz="2800" dirty="0"/>
              <a:t>(days:365).Preload()</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Sensitive Data Exposure</a:t>
            </a:r>
            <a:endParaRPr lang="en-GB" dirty="0"/>
          </a:p>
        </p:txBody>
      </p:sp>
    </p:spTree>
    <p:extLst>
      <p:ext uri="{BB962C8B-B14F-4D97-AF65-F5344CB8AC3E}">
        <p14:creationId xmlns:p14="http://schemas.microsoft.com/office/powerpoint/2010/main" val="674303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Force </a:t>
            </a:r>
            <a:r>
              <a:rPr lang="en-CH" sz="8800" dirty="0"/>
              <a:t>HTTPS</a:t>
            </a:r>
            <a:r>
              <a:rPr lang="en-GB" sz="8800" dirty="0"/>
              <a:t> </a:t>
            </a:r>
            <a:endParaRPr lang="en-GB" dirty="0"/>
          </a:p>
        </p:txBody>
      </p:sp>
      <p:sp>
        <p:nvSpPr>
          <p:cNvPr id="2" name="Textfeld 1">
            <a:extLst>
              <a:ext uri="{FF2B5EF4-FFF2-40B4-BE49-F238E27FC236}">
                <a16:creationId xmlns:a16="http://schemas.microsoft.com/office/drawing/2014/main" id="{E8EFA14F-60C9-4464-BD89-D9376479DFAF}"/>
              </a:ext>
            </a:extLst>
          </p:cNvPr>
          <p:cNvSpPr txBox="1"/>
          <p:nvPr/>
        </p:nvSpPr>
        <p:spPr>
          <a:xfrm>
            <a:off x="960582" y="2216727"/>
            <a:ext cx="9910618" cy="3170099"/>
          </a:xfrm>
          <a:prstGeom prst="rect">
            <a:avLst/>
          </a:prstGeom>
          <a:noFill/>
        </p:spPr>
        <p:txBody>
          <a:bodyPr wrap="square" rtlCol="0">
            <a:spAutoFit/>
          </a:bodyPr>
          <a:lstStyle/>
          <a:p>
            <a:r>
              <a:rPr lang="en-GB" sz="4000" dirty="0">
                <a:latin typeface="+mj-lt"/>
              </a:rPr>
              <a:t>Man in the middle attack</a:t>
            </a:r>
            <a:br>
              <a:rPr lang="en-GB" sz="4000" dirty="0">
                <a:latin typeface="+mj-lt"/>
              </a:rPr>
            </a:br>
            <a:r>
              <a:rPr lang="en-GB" sz="4000" dirty="0">
                <a:latin typeface="+mj-lt"/>
              </a:rPr>
              <a:t>[</a:t>
            </a:r>
            <a:r>
              <a:rPr lang="en-GB" sz="4000" dirty="0" err="1">
                <a:latin typeface="+mj-lt"/>
              </a:rPr>
              <a:t>RequireHttps</a:t>
            </a:r>
            <a:r>
              <a:rPr lang="en-GB" sz="4000" dirty="0">
                <a:latin typeface="+mj-lt"/>
              </a:rPr>
              <a:t>]</a:t>
            </a:r>
            <a:br>
              <a:rPr lang="en-GB" sz="4000" dirty="0">
                <a:latin typeface="+mj-lt"/>
              </a:rPr>
            </a:br>
            <a:br>
              <a:rPr lang="en-GB" sz="4000" dirty="0">
                <a:latin typeface="+mj-lt"/>
              </a:rPr>
            </a:br>
            <a:r>
              <a:rPr lang="en-GB" sz="4000" dirty="0" err="1">
                <a:latin typeface="+mj-lt"/>
              </a:rPr>
              <a:t>Startup</a:t>
            </a:r>
            <a:br>
              <a:rPr lang="en-GB" sz="4000" dirty="0">
                <a:latin typeface="+mj-lt"/>
              </a:rPr>
            </a:br>
            <a:r>
              <a:rPr lang="en-GB" sz="4000" dirty="0">
                <a:latin typeface="+mj-lt"/>
              </a:rPr>
              <a:t>o =&gt; </a:t>
            </a:r>
            <a:r>
              <a:rPr lang="en-GB" sz="4000" dirty="0" err="1">
                <a:latin typeface="+mj-lt"/>
              </a:rPr>
              <a:t>o.Filters.Add</a:t>
            </a:r>
            <a:r>
              <a:rPr lang="en-GB" sz="4000" dirty="0">
                <a:latin typeface="+mj-lt"/>
              </a:rPr>
              <a:t>(new </a:t>
            </a:r>
            <a:r>
              <a:rPr lang="en-GB" sz="4000" dirty="0" err="1">
                <a:latin typeface="+mj-lt"/>
              </a:rPr>
              <a:t>RequireHttpsAttribute</a:t>
            </a:r>
            <a:r>
              <a:rPr lang="en-GB" sz="4000" dirty="0">
                <a:latin typeface="+mj-lt"/>
              </a:rPr>
              <a:t>())</a:t>
            </a:r>
          </a:p>
        </p:txBody>
      </p:sp>
    </p:spTree>
    <p:extLst>
      <p:ext uri="{BB962C8B-B14F-4D97-AF65-F5344CB8AC3E}">
        <p14:creationId xmlns:p14="http://schemas.microsoft.com/office/powerpoint/2010/main" val="82341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Tree>
    <p:extLst>
      <p:ext uri="{BB962C8B-B14F-4D97-AF65-F5344CB8AC3E}">
        <p14:creationId xmlns:p14="http://schemas.microsoft.com/office/powerpoint/2010/main" val="2872993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P</a:t>
            </a:r>
            <a:r>
              <a:rPr lang="en-CH" sz="8800" dirty="0"/>
              <a:t>r</a:t>
            </a:r>
            <a:r>
              <a:rPr lang="de-CH" sz="8800" dirty="0"/>
              <a:t>o</a:t>
            </a:r>
            <a:r>
              <a:rPr lang="en-CH" sz="8800" dirty="0"/>
              <a:t>t</a:t>
            </a:r>
            <a:r>
              <a:rPr lang="de-CH" sz="8800" dirty="0"/>
              <a:t>e</a:t>
            </a:r>
            <a:r>
              <a:rPr lang="en-CH" sz="8800" dirty="0"/>
              <a:t>c</a:t>
            </a:r>
            <a:r>
              <a:rPr lang="de-CH" sz="8800" dirty="0"/>
              <a:t>t</a:t>
            </a:r>
            <a:r>
              <a:rPr lang="en-CH" sz="8800" dirty="0"/>
              <a:t> </a:t>
            </a:r>
            <a:r>
              <a:rPr lang="de-CH" sz="8800" dirty="0"/>
              <a:t>t</a:t>
            </a:r>
            <a:r>
              <a:rPr lang="en-CH" sz="8800" dirty="0"/>
              <a:t>h</a:t>
            </a:r>
            <a:r>
              <a:rPr lang="de-CH" sz="8800" dirty="0"/>
              <a:t>e</a:t>
            </a:r>
            <a:r>
              <a:rPr lang="en-CH" sz="8800" dirty="0"/>
              <a:t> </a:t>
            </a:r>
            <a:r>
              <a:rPr lang="de-CH" sz="8800" dirty="0"/>
              <a:t>C</a:t>
            </a:r>
            <a:r>
              <a:rPr lang="en-CH" sz="8800" dirty="0"/>
              <a:t>D</a:t>
            </a:r>
            <a:r>
              <a:rPr lang="de-CH" sz="8800" dirty="0"/>
              <a:t>N</a:t>
            </a:r>
            <a:r>
              <a:rPr lang="en-CH" sz="8800" dirty="0"/>
              <a:t>s </a:t>
            </a:r>
            <a:endParaRPr lang="en-GB" dirty="0"/>
          </a:p>
        </p:txBody>
      </p:sp>
      <p:sp>
        <p:nvSpPr>
          <p:cNvPr id="2" name="Textfeld 1">
            <a:extLst>
              <a:ext uri="{FF2B5EF4-FFF2-40B4-BE49-F238E27FC236}">
                <a16:creationId xmlns:a16="http://schemas.microsoft.com/office/drawing/2014/main" id="{E8EFA14F-60C9-4464-BD89-D9376479DFAF}"/>
              </a:ext>
            </a:extLst>
          </p:cNvPr>
          <p:cNvSpPr txBox="1"/>
          <p:nvPr/>
        </p:nvSpPr>
        <p:spPr>
          <a:xfrm>
            <a:off x="960582" y="2216727"/>
            <a:ext cx="9910618" cy="1938992"/>
          </a:xfrm>
          <a:prstGeom prst="rect">
            <a:avLst/>
          </a:prstGeom>
          <a:noFill/>
        </p:spPr>
        <p:txBody>
          <a:bodyPr wrap="square" rtlCol="0">
            <a:spAutoFit/>
          </a:bodyPr>
          <a:lstStyle/>
          <a:p>
            <a:r>
              <a:rPr lang="de-CH" sz="4000" dirty="0">
                <a:latin typeface="+mj-lt"/>
              </a:rPr>
              <a:t>F</a:t>
            </a:r>
            <a:r>
              <a:rPr lang="en-CH" sz="4000" dirty="0">
                <a:latin typeface="+mj-lt"/>
              </a:rPr>
              <a:t>or s</a:t>
            </a:r>
            <a:r>
              <a:rPr lang="de-CH" sz="4000" dirty="0">
                <a:latin typeface="+mj-lt"/>
              </a:rPr>
              <a:t>c</a:t>
            </a:r>
            <a:r>
              <a:rPr lang="en-CH" sz="4000" dirty="0">
                <a:latin typeface="+mj-lt"/>
              </a:rPr>
              <a:t>r</a:t>
            </a:r>
            <a:r>
              <a:rPr lang="de-CH" sz="4000" dirty="0">
                <a:latin typeface="+mj-lt"/>
              </a:rPr>
              <a:t>i</a:t>
            </a:r>
            <a:r>
              <a:rPr lang="en-CH" sz="4000" dirty="0">
                <a:latin typeface="+mj-lt"/>
              </a:rPr>
              <a:t>p</a:t>
            </a:r>
            <a:r>
              <a:rPr lang="de-CH" sz="4000" dirty="0">
                <a:latin typeface="+mj-lt"/>
              </a:rPr>
              <a:t>t</a:t>
            </a:r>
            <a:r>
              <a:rPr lang="en-CH" sz="4000" dirty="0">
                <a:latin typeface="+mj-lt"/>
              </a:rPr>
              <a:t>s </a:t>
            </a:r>
            <a:r>
              <a:rPr lang="de-CH" sz="4000" dirty="0">
                <a:latin typeface="+mj-lt"/>
              </a:rPr>
              <a:t>a</a:t>
            </a:r>
            <a:r>
              <a:rPr lang="en-CH" sz="4000" dirty="0">
                <a:latin typeface="+mj-lt"/>
              </a:rPr>
              <a:t>n</a:t>
            </a:r>
            <a:r>
              <a:rPr lang="de-CH" sz="4000" dirty="0">
                <a:latin typeface="+mj-lt"/>
              </a:rPr>
              <a:t>d</a:t>
            </a:r>
            <a:r>
              <a:rPr lang="en-CH" sz="4000" dirty="0">
                <a:latin typeface="+mj-lt"/>
              </a:rPr>
              <a:t> </a:t>
            </a:r>
            <a:r>
              <a:rPr lang="de-CH" sz="4000" dirty="0">
                <a:latin typeface="+mj-lt"/>
              </a:rPr>
              <a:t>c</a:t>
            </a:r>
            <a:r>
              <a:rPr lang="en-CH" sz="4000" dirty="0">
                <a:latin typeface="+mj-lt"/>
              </a:rPr>
              <a:t>s</a:t>
            </a:r>
            <a:r>
              <a:rPr lang="de-CH" sz="4000" dirty="0">
                <a:latin typeface="+mj-lt"/>
              </a:rPr>
              <a:t>s</a:t>
            </a:r>
            <a:r>
              <a:rPr lang="en-CH" sz="4000" dirty="0">
                <a:latin typeface="+mj-lt"/>
              </a:rPr>
              <a:t>, </a:t>
            </a:r>
            <a:r>
              <a:rPr lang="de-CH" sz="4000" dirty="0">
                <a:latin typeface="+mj-lt"/>
              </a:rPr>
              <a:t>a</a:t>
            </a:r>
            <a:r>
              <a:rPr lang="en-CH" sz="4000" dirty="0">
                <a:latin typeface="+mj-lt"/>
              </a:rPr>
              <a:t> </a:t>
            </a:r>
            <a:r>
              <a:rPr lang="de-CH" sz="4000" dirty="0">
                <a:latin typeface="+mj-lt"/>
              </a:rPr>
              <a:t>S</a:t>
            </a:r>
            <a:r>
              <a:rPr lang="en-CH" sz="4000" dirty="0">
                <a:latin typeface="+mj-lt"/>
              </a:rPr>
              <a:t>R</a:t>
            </a:r>
            <a:r>
              <a:rPr lang="de-CH" sz="4000" dirty="0">
                <a:latin typeface="+mj-lt"/>
              </a:rPr>
              <a:t>I</a:t>
            </a:r>
            <a:r>
              <a:rPr lang="en-CH" sz="4000" dirty="0">
                <a:latin typeface="+mj-lt"/>
              </a:rPr>
              <a:t> </a:t>
            </a:r>
            <a:r>
              <a:rPr lang="de-CH" sz="4000" dirty="0">
                <a:latin typeface="+mj-lt"/>
              </a:rPr>
              <a:t>s</a:t>
            </a:r>
            <a:r>
              <a:rPr lang="en-CH" sz="4000" dirty="0">
                <a:latin typeface="+mj-lt"/>
              </a:rPr>
              <a:t>h</a:t>
            </a:r>
            <a:r>
              <a:rPr lang="de-CH" sz="4000" dirty="0">
                <a:latin typeface="+mj-lt"/>
              </a:rPr>
              <a:t>o</a:t>
            </a:r>
            <a:r>
              <a:rPr lang="en-CH" sz="4000" dirty="0">
                <a:latin typeface="+mj-lt"/>
              </a:rPr>
              <a:t>u</a:t>
            </a:r>
            <a:r>
              <a:rPr lang="de-CH" sz="4000" dirty="0">
                <a:latin typeface="+mj-lt"/>
              </a:rPr>
              <a:t>l</a:t>
            </a:r>
            <a:r>
              <a:rPr lang="en-CH" sz="4000">
                <a:latin typeface="+mj-lt"/>
              </a:rPr>
              <a:t>d </a:t>
            </a:r>
            <a:r>
              <a:rPr lang="de-CH" sz="4000">
                <a:latin typeface="+mj-lt"/>
              </a:rPr>
              <a:t>u</a:t>
            </a:r>
            <a:r>
              <a:rPr lang="en-CH" sz="4000" dirty="0">
                <a:latin typeface="+mj-lt"/>
              </a:rPr>
              <a:t>s</a:t>
            </a:r>
            <a:r>
              <a:rPr lang="de-CH" sz="4000" dirty="0">
                <a:latin typeface="+mj-lt"/>
              </a:rPr>
              <a:t>e</a:t>
            </a:r>
            <a:r>
              <a:rPr lang="en-CH" sz="4000" dirty="0">
                <a:latin typeface="+mj-lt"/>
              </a:rPr>
              <a:t>d.</a:t>
            </a:r>
          </a:p>
          <a:p>
            <a:endParaRPr lang="en-CH" sz="4000" dirty="0">
              <a:latin typeface="+mj-lt"/>
            </a:endParaRPr>
          </a:p>
          <a:p>
            <a:r>
              <a:rPr lang="de-CH" sz="4000" dirty="0">
                <a:latin typeface="+mj-lt"/>
              </a:rPr>
              <a:t>S</a:t>
            </a:r>
            <a:r>
              <a:rPr lang="en-CH" sz="4000" dirty="0">
                <a:latin typeface="+mj-lt"/>
              </a:rPr>
              <a:t>R</a:t>
            </a:r>
            <a:r>
              <a:rPr lang="de-CH" sz="4000" dirty="0">
                <a:latin typeface="+mj-lt"/>
              </a:rPr>
              <a:t>I</a:t>
            </a:r>
            <a:r>
              <a:rPr lang="en-CH" sz="4000" dirty="0">
                <a:latin typeface="+mj-lt"/>
              </a:rPr>
              <a:t>: </a:t>
            </a:r>
            <a:r>
              <a:rPr lang="en-CH" sz="4000" dirty="0" err="1">
                <a:latin typeface="+mj-lt"/>
              </a:rPr>
              <a:t>Subresource</a:t>
            </a:r>
            <a:r>
              <a:rPr lang="en-CH" sz="4000" dirty="0">
                <a:latin typeface="+mj-lt"/>
              </a:rPr>
              <a:t> </a:t>
            </a:r>
            <a:r>
              <a:rPr lang="de-CH" sz="4000" dirty="0">
                <a:latin typeface="+mj-lt"/>
              </a:rPr>
              <a:t>I</a:t>
            </a:r>
            <a:r>
              <a:rPr lang="en-CH" sz="4000" dirty="0">
                <a:latin typeface="+mj-lt"/>
              </a:rPr>
              <a:t>n</a:t>
            </a:r>
            <a:r>
              <a:rPr lang="de-CH" sz="4000" dirty="0">
                <a:latin typeface="+mj-lt"/>
              </a:rPr>
              <a:t>t</a:t>
            </a:r>
            <a:r>
              <a:rPr lang="en-CH" sz="4000" dirty="0">
                <a:latin typeface="+mj-lt"/>
              </a:rPr>
              <a:t>e</a:t>
            </a:r>
            <a:r>
              <a:rPr lang="de-CH" sz="4000" dirty="0">
                <a:latin typeface="+mj-lt"/>
              </a:rPr>
              <a:t>g</a:t>
            </a:r>
            <a:r>
              <a:rPr lang="en-CH" sz="4000" dirty="0">
                <a:latin typeface="+mj-lt"/>
              </a:rPr>
              <a:t>r</a:t>
            </a:r>
            <a:r>
              <a:rPr lang="de-CH" sz="4000" dirty="0">
                <a:latin typeface="+mj-lt"/>
              </a:rPr>
              <a:t>i</a:t>
            </a:r>
            <a:r>
              <a:rPr lang="en-CH" sz="4000" dirty="0">
                <a:latin typeface="+mj-lt"/>
              </a:rPr>
              <a:t>t</a:t>
            </a:r>
            <a:r>
              <a:rPr lang="de-CH" sz="4000" dirty="0">
                <a:latin typeface="+mj-lt"/>
              </a:rPr>
              <a:t>y</a:t>
            </a:r>
            <a:endParaRPr lang="en-GB" sz="4000" dirty="0">
              <a:latin typeface="+mj-lt"/>
            </a:endParaRPr>
          </a:p>
        </p:txBody>
      </p:sp>
    </p:spTree>
    <p:extLst>
      <p:ext uri="{BB962C8B-B14F-4D97-AF65-F5344CB8AC3E}">
        <p14:creationId xmlns:p14="http://schemas.microsoft.com/office/powerpoint/2010/main" val="3091660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Session hijacking</a:t>
            </a:r>
            <a:endParaRPr lang="en-GB" dirty="0"/>
          </a:p>
        </p:txBody>
      </p:sp>
      <p:sp>
        <p:nvSpPr>
          <p:cNvPr id="6" name="Textfeld 5">
            <a:extLst>
              <a:ext uri="{FF2B5EF4-FFF2-40B4-BE49-F238E27FC236}">
                <a16:creationId xmlns:a16="http://schemas.microsoft.com/office/drawing/2014/main" id="{B2E87EA5-778F-4771-B13E-46295C1307E8}"/>
              </a:ext>
            </a:extLst>
          </p:cNvPr>
          <p:cNvSpPr txBox="1"/>
          <p:nvPr/>
        </p:nvSpPr>
        <p:spPr>
          <a:xfrm>
            <a:off x="979054" y="2115127"/>
            <a:ext cx="9033164" cy="3170099"/>
          </a:xfrm>
          <a:prstGeom prst="rect">
            <a:avLst/>
          </a:prstGeom>
          <a:noFill/>
        </p:spPr>
        <p:txBody>
          <a:bodyPr wrap="square" rtlCol="0">
            <a:spAutoFit/>
          </a:bodyPr>
          <a:lstStyle/>
          <a:p>
            <a:r>
              <a:rPr lang="en-GB" sz="4000" dirty="0">
                <a:latin typeface="+mj-lt"/>
              </a:rPr>
              <a:t>SPA problems with Cookies</a:t>
            </a:r>
            <a:br>
              <a:rPr lang="en-GB" sz="4000" dirty="0">
                <a:latin typeface="+mj-lt"/>
              </a:rPr>
            </a:br>
            <a:r>
              <a:rPr lang="en-GB" sz="4000" dirty="0">
                <a:latin typeface="+mj-lt"/>
              </a:rPr>
              <a:t># use tokens</a:t>
            </a:r>
          </a:p>
          <a:p>
            <a:endParaRPr lang="en-GB" sz="4000" dirty="0">
              <a:latin typeface="+mj-lt"/>
            </a:endParaRPr>
          </a:p>
          <a:p>
            <a:r>
              <a:rPr lang="en-GB" sz="4000" dirty="0">
                <a:latin typeface="+mj-lt"/>
              </a:rPr>
              <a:t>MVC</a:t>
            </a:r>
          </a:p>
          <a:p>
            <a:r>
              <a:rPr lang="en-GB" sz="4000" dirty="0">
                <a:latin typeface="+mj-lt"/>
              </a:rPr>
              <a:t># Cookies, use same site, html only</a:t>
            </a:r>
          </a:p>
        </p:txBody>
      </p:sp>
    </p:spTree>
    <p:extLst>
      <p:ext uri="{BB962C8B-B14F-4D97-AF65-F5344CB8AC3E}">
        <p14:creationId xmlns:p14="http://schemas.microsoft.com/office/powerpoint/2010/main" val="2345242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Open redirect Attack</a:t>
            </a:r>
            <a:endParaRPr lang="en-GB" dirty="0"/>
          </a:p>
        </p:txBody>
      </p:sp>
      <p:sp>
        <p:nvSpPr>
          <p:cNvPr id="6" name="Textfeld 5">
            <a:extLst>
              <a:ext uri="{FF2B5EF4-FFF2-40B4-BE49-F238E27FC236}">
                <a16:creationId xmlns:a16="http://schemas.microsoft.com/office/drawing/2014/main" id="{F1FAE10F-D08E-48D1-B935-7514230CA2A4}"/>
              </a:ext>
            </a:extLst>
          </p:cNvPr>
          <p:cNvSpPr txBox="1"/>
          <p:nvPr/>
        </p:nvSpPr>
        <p:spPr>
          <a:xfrm>
            <a:off x="1025236" y="2068945"/>
            <a:ext cx="8728364" cy="1938992"/>
          </a:xfrm>
          <a:prstGeom prst="rect">
            <a:avLst/>
          </a:prstGeom>
          <a:noFill/>
        </p:spPr>
        <p:txBody>
          <a:bodyPr wrap="square" rtlCol="0">
            <a:spAutoFit/>
          </a:bodyPr>
          <a:lstStyle/>
          <a:p>
            <a:r>
              <a:rPr lang="en-GB" sz="4000" dirty="0" err="1">
                <a:latin typeface="+mj-lt"/>
              </a:rPr>
              <a:t>IsLocalRedirect</a:t>
            </a:r>
            <a:r>
              <a:rPr lang="en-GB" sz="4000" dirty="0">
                <a:latin typeface="+mj-lt"/>
              </a:rPr>
              <a:t>(), only allows relative </a:t>
            </a:r>
            <a:r>
              <a:rPr lang="en-GB" sz="4000" dirty="0" err="1">
                <a:latin typeface="+mj-lt"/>
              </a:rPr>
              <a:t>urls</a:t>
            </a:r>
            <a:br>
              <a:rPr lang="en-GB" sz="4000" dirty="0"/>
            </a:br>
            <a:br>
              <a:rPr lang="en-GB" sz="4000" dirty="0"/>
            </a:br>
            <a:r>
              <a:rPr lang="en-GB" sz="2000" dirty="0">
                <a:hlinkClick r:id="rId3"/>
              </a:rPr>
              <a:t>https://docs.microsoft.com/en-us/aspnet/core/security/preventing-open-redirects?view=aspnetcore-2.0</a:t>
            </a:r>
            <a:endParaRPr lang="en-GB" sz="2000" dirty="0"/>
          </a:p>
        </p:txBody>
      </p:sp>
    </p:spTree>
    <p:extLst>
      <p:ext uri="{BB962C8B-B14F-4D97-AF65-F5344CB8AC3E}">
        <p14:creationId xmlns:p14="http://schemas.microsoft.com/office/powerpoint/2010/main" val="1199821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Access control to data &amp; functions </a:t>
            </a:r>
            <a:endParaRPr lang="en-GB" dirty="0"/>
          </a:p>
        </p:txBody>
      </p:sp>
      <p:sp>
        <p:nvSpPr>
          <p:cNvPr id="6" name="Textfeld 5">
            <a:extLst>
              <a:ext uri="{FF2B5EF4-FFF2-40B4-BE49-F238E27FC236}">
                <a16:creationId xmlns:a16="http://schemas.microsoft.com/office/drawing/2014/main" id="{D530782C-FEDE-46AE-AAF6-C3F4582B25FC}"/>
              </a:ext>
            </a:extLst>
          </p:cNvPr>
          <p:cNvSpPr txBox="1"/>
          <p:nvPr/>
        </p:nvSpPr>
        <p:spPr>
          <a:xfrm>
            <a:off x="886691" y="2074783"/>
            <a:ext cx="10474036" cy="2708434"/>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admin, non authorization, extra properties in DTO</a:t>
            </a:r>
          </a:p>
          <a:p>
            <a:endParaRPr lang="en-GB" sz="1000" dirty="0">
              <a:latin typeface="+mj-lt"/>
            </a:endParaRPr>
          </a:p>
          <a:p>
            <a:pPr marL="285750" indent="-285750">
              <a:buFont typeface="Arial" panose="020B0604020202020204" pitchFamily="34" charset="0"/>
              <a:buChar char="•"/>
            </a:pPr>
            <a:r>
              <a:rPr lang="en-GB" sz="4000" dirty="0">
                <a:latin typeface="+mj-lt"/>
              </a:rPr>
              <a:t>good View Model design, Read Models, Update Models, Create Models</a:t>
            </a:r>
          </a:p>
        </p:txBody>
      </p:sp>
    </p:spTree>
    <p:extLst>
      <p:ext uri="{BB962C8B-B14F-4D97-AF65-F5344CB8AC3E}">
        <p14:creationId xmlns:p14="http://schemas.microsoft.com/office/powerpoint/2010/main" val="1412309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Phishing</a:t>
            </a:r>
            <a:endParaRPr lang="en-GB" dirty="0"/>
          </a:p>
        </p:txBody>
      </p:sp>
      <p:sp>
        <p:nvSpPr>
          <p:cNvPr id="6" name="Textfeld 5">
            <a:extLst>
              <a:ext uri="{FF2B5EF4-FFF2-40B4-BE49-F238E27FC236}">
                <a16:creationId xmlns:a16="http://schemas.microsoft.com/office/drawing/2014/main" id="{217D82ED-DA9B-4C70-89F9-DADE5A52EBA9}"/>
              </a:ext>
            </a:extLst>
          </p:cNvPr>
          <p:cNvSpPr txBox="1"/>
          <p:nvPr/>
        </p:nvSpPr>
        <p:spPr>
          <a:xfrm>
            <a:off x="1043709" y="2410691"/>
            <a:ext cx="9661236" cy="1938992"/>
          </a:xfrm>
          <a:prstGeom prst="rect">
            <a:avLst/>
          </a:prstGeom>
          <a:noFill/>
        </p:spPr>
        <p:txBody>
          <a:bodyPr wrap="square" rtlCol="0">
            <a:spAutoFit/>
          </a:bodyPr>
          <a:lstStyle/>
          <a:p>
            <a:r>
              <a:rPr lang="en-GB" sz="4000" dirty="0">
                <a:latin typeface="+mj-lt"/>
              </a:rPr>
              <a:t># links should always include: </a:t>
            </a:r>
          </a:p>
          <a:p>
            <a:endParaRPr lang="en-GB" sz="4000" dirty="0">
              <a:latin typeface="+mj-lt"/>
            </a:endParaRPr>
          </a:p>
          <a:p>
            <a:r>
              <a:rPr lang="en-GB" sz="4000" dirty="0" err="1">
                <a:latin typeface="+mj-lt"/>
              </a:rPr>
              <a:t>rel</a:t>
            </a:r>
            <a:r>
              <a:rPr lang="en-GB" sz="4000" dirty="0">
                <a:latin typeface="+mj-lt"/>
              </a:rPr>
              <a:t>="</a:t>
            </a:r>
            <a:r>
              <a:rPr lang="en-GB" sz="4000" dirty="0" err="1">
                <a:latin typeface="+mj-lt"/>
              </a:rPr>
              <a:t>noopener</a:t>
            </a:r>
            <a:r>
              <a:rPr lang="en-GB" sz="4000" dirty="0">
                <a:latin typeface="+mj-lt"/>
              </a:rPr>
              <a:t> </a:t>
            </a:r>
            <a:r>
              <a:rPr lang="en-GB" sz="4000" dirty="0" err="1">
                <a:latin typeface="+mj-lt"/>
              </a:rPr>
              <a:t>noferrer</a:t>
            </a:r>
            <a:r>
              <a:rPr lang="en-GB" sz="4000" dirty="0">
                <a:latin typeface="+mj-lt"/>
              </a:rPr>
              <a:t>"</a:t>
            </a:r>
          </a:p>
        </p:txBody>
      </p:sp>
    </p:spTree>
    <p:extLst>
      <p:ext uri="{BB962C8B-B14F-4D97-AF65-F5344CB8AC3E}">
        <p14:creationId xmlns:p14="http://schemas.microsoft.com/office/powerpoint/2010/main" val="23215516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Under protected APIs</a:t>
            </a:r>
            <a:endParaRPr lang="en-GB" dirty="0"/>
          </a:p>
        </p:txBody>
      </p:sp>
      <p:sp>
        <p:nvSpPr>
          <p:cNvPr id="6" name="Textfeld 5">
            <a:extLst>
              <a:ext uri="{FF2B5EF4-FFF2-40B4-BE49-F238E27FC236}">
                <a16:creationId xmlns:a16="http://schemas.microsoft.com/office/drawing/2014/main" id="{ED1A9F27-152C-43C8-9C6A-2265272BD591}"/>
              </a:ext>
            </a:extLst>
          </p:cNvPr>
          <p:cNvSpPr txBox="1"/>
          <p:nvPr/>
        </p:nvSpPr>
        <p:spPr>
          <a:xfrm>
            <a:off x="4507346" y="3225800"/>
            <a:ext cx="2761672" cy="1200329"/>
          </a:xfrm>
          <a:prstGeom prst="rect">
            <a:avLst/>
          </a:prstGeom>
          <a:noFill/>
        </p:spPr>
        <p:txBody>
          <a:bodyPr wrap="square" rtlCol="0">
            <a:spAutoFit/>
          </a:bodyPr>
          <a:lstStyle/>
          <a:p>
            <a:r>
              <a:rPr lang="en-GB" sz="7200" dirty="0">
                <a:latin typeface="+mj-lt"/>
              </a:rPr>
              <a:t>Why ?</a:t>
            </a:r>
          </a:p>
        </p:txBody>
      </p:sp>
    </p:spTree>
    <p:extLst>
      <p:ext uri="{BB962C8B-B14F-4D97-AF65-F5344CB8AC3E}">
        <p14:creationId xmlns:p14="http://schemas.microsoft.com/office/powerpoint/2010/main" val="3974895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Don't mix cookies and tokens in one API</a:t>
            </a:r>
            <a:endParaRPr lang="en-GB" dirty="0"/>
          </a:p>
        </p:txBody>
      </p:sp>
      <p:sp>
        <p:nvSpPr>
          <p:cNvPr id="6" name="Textfeld 5">
            <a:extLst>
              <a:ext uri="{FF2B5EF4-FFF2-40B4-BE49-F238E27FC236}">
                <a16:creationId xmlns:a16="http://schemas.microsoft.com/office/drawing/2014/main" id="{A2B40A93-5EE0-47BB-BDAE-3E58A7991765}"/>
              </a:ext>
            </a:extLst>
          </p:cNvPr>
          <p:cNvSpPr txBox="1"/>
          <p:nvPr/>
        </p:nvSpPr>
        <p:spPr>
          <a:xfrm>
            <a:off x="886690" y="2133600"/>
            <a:ext cx="10538691" cy="2554545"/>
          </a:xfrm>
          <a:prstGeom prst="rect">
            <a:avLst/>
          </a:prstGeom>
          <a:noFill/>
        </p:spPr>
        <p:txBody>
          <a:bodyPr wrap="square" rtlCol="0">
            <a:spAutoFit/>
          </a:bodyPr>
          <a:lstStyle/>
          <a:p>
            <a:r>
              <a:rPr lang="en-GB" sz="4000" dirty="0">
                <a:latin typeface="+mj-lt"/>
              </a:rPr>
              <a:t># Limit by scheme</a:t>
            </a:r>
            <a:br>
              <a:rPr lang="en-GB" sz="4000" dirty="0">
                <a:latin typeface="+mj-lt"/>
              </a:rPr>
            </a:br>
            <a:r>
              <a:rPr lang="en-GB" sz="4000" dirty="0">
                <a:latin typeface="+mj-lt"/>
              </a:rPr>
              <a:t>(</a:t>
            </a:r>
            <a:r>
              <a:rPr lang="en-GB" sz="4000" dirty="0" err="1">
                <a:latin typeface="+mj-lt"/>
              </a:rPr>
              <a:t>ActiveAuthenicationSchemes</a:t>
            </a:r>
            <a:r>
              <a:rPr lang="en-GB" sz="4000" dirty="0">
                <a:latin typeface="+mj-lt"/>
              </a:rPr>
              <a:t> = "Bearer")</a:t>
            </a:r>
            <a:br>
              <a:rPr lang="en-GB" sz="4000" dirty="0">
                <a:latin typeface="+mj-lt"/>
              </a:rPr>
            </a:br>
            <a:r>
              <a:rPr lang="en-GB" sz="4000" dirty="0">
                <a:latin typeface="+mj-lt"/>
              </a:rPr>
              <a:t>ASP.NET Core has only one now per method, controller, application etc.</a:t>
            </a:r>
          </a:p>
        </p:txBody>
      </p:sp>
    </p:spTree>
    <p:extLst>
      <p:ext uri="{BB962C8B-B14F-4D97-AF65-F5344CB8AC3E}">
        <p14:creationId xmlns:p14="http://schemas.microsoft.com/office/powerpoint/2010/main" val="1791271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4777273"/>
            <a:ext cx="10515600" cy="1623526"/>
          </a:xfrm>
        </p:spPr>
        <p:txBody>
          <a:bodyPr>
            <a:normAutofit fontScale="90000"/>
          </a:bodyPr>
          <a:lstStyle/>
          <a:p>
            <a:pPr algn="ctr"/>
            <a:r>
              <a:rPr lang="en-GB" sz="2800" dirty="0"/>
              <a:t>Use secure cookies only !</a:t>
            </a:r>
            <a:br>
              <a:rPr lang="en-GB" sz="2800" dirty="0"/>
            </a:br>
            <a:br>
              <a:rPr lang="en-GB" sz="2800" dirty="0"/>
            </a:br>
            <a:r>
              <a:rPr lang="en-GB" sz="2800" dirty="0"/>
              <a:t>Use HTTP only cookies !</a:t>
            </a:r>
            <a:br>
              <a:rPr lang="en-CH" sz="2800" dirty="0"/>
            </a:br>
            <a:br>
              <a:rPr lang="en-CH" sz="2800" dirty="0"/>
            </a:br>
            <a:r>
              <a:rPr lang="de-CH" sz="2800" dirty="0"/>
              <a:t>U</a:t>
            </a:r>
            <a:r>
              <a:rPr lang="en-CH" sz="2800" dirty="0"/>
              <a:t>s</a:t>
            </a:r>
            <a:r>
              <a:rPr lang="de-CH" sz="2800" dirty="0"/>
              <a:t>e</a:t>
            </a:r>
            <a:r>
              <a:rPr lang="en-CH" sz="2800" dirty="0"/>
              <a:t> </a:t>
            </a:r>
            <a:r>
              <a:rPr lang="de-CH" sz="2800" dirty="0"/>
              <a:t>S</a:t>
            </a:r>
            <a:r>
              <a:rPr lang="en-CH" sz="2800" dirty="0"/>
              <a:t>a</a:t>
            </a:r>
            <a:r>
              <a:rPr lang="de-CH" sz="2800" dirty="0"/>
              <a:t>m</a:t>
            </a:r>
            <a:r>
              <a:rPr lang="en-CH" sz="2800" dirty="0"/>
              <a:t>e </a:t>
            </a:r>
            <a:r>
              <a:rPr lang="de-CH" sz="2800" dirty="0"/>
              <a:t>s</a:t>
            </a:r>
            <a:r>
              <a:rPr lang="en-CH" sz="2800" dirty="0" err="1"/>
              <a:t>i</a:t>
            </a:r>
            <a:r>
              <a:rPr lang="de-CH" sz="2800" dirty="0"/>
              <a:t>t</a:t>
            </a:r>
            <a:r>
              <a:rPr lang="en-CH" sz="2800" dirty="0"/>
              <a:t>e </a:t>
            </a:r>
            <a:r>
              <a:rPr lang="de-CH" sz="2800" dirty="0"/>
              <a:t>i</a:t>
            </a:r>
            <a:r>
              <a:rPr lang="en-CH" sz="2800" dirty="0"/>
              <a:t>f </a:t>
            </a:r>
            <a:r>
              <a:rPr lang="de-CH" sz="2800" dirty="0"/>
              <a:t>p</a:t>
            </a:r>
            <a:r>
              <a:rPr lang="en-CH" sz="2800" dirty="0"/>
              <a:t>o</a:t>
            </a:r>
            <a:r>
              <a:rPr lang="de-CH" sz="2800" dirty="0"/>
              <a:t>s</a:t>
            </a:r>
            <a:r>
              <a:rPr lang="en-CH" sz="2800" dirty="0"/>
              <a:t>s</a:t>
            </a:r>
            <a:r>
              <a:rPr lang="de-CH" sz="2800" dirty="0"/>
              <a:t>i</a:t>
            </a:r>
            <a:r>
              <a:rPr lang="en-CH" sz="2800" dirty="0"/>
              <a:t>b</a:t>
            </a:r>
            <a:r>
              <a:rPr lang="de-CH" sz="2800" dirty="0"/>
              <a:t>l</a:t>
            </a:r>
            <a:r>
              <a:rPr lang="en-CH" sz="2800" dirty="0"/>
              <a:t>e!</a:t>
            </a:r>
            <a:endParaRPr lang="en-GB" sz="2800" dirty="0"/>
          </a:p>
        </p:txBody>
      </p:sp>
      <p:pic>
        <p:nvPicPr>
          <p:cNvPr id="3076" name="Picture 4" descr="http://polpix.sueddeutsche.com/bild/1.1591131.1359986488/940x528/bahlsen-keks-kruemelmonster.jpg">
            <a:extLst>
              <a:ext uri="{FF2B5EF4-FFF2-40B4-BE49-F238E27FC236}">
                <a16:creationId xmlns:a16="http://schemas.microsoft.com/office/drawing/2014/main" id="{1BFFE48F-EE33-4A19-A07D-E9CEBD460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780" y="524973"/>
            <a:ext cx="7003938" cy="393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148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90FDFE13-4A96-4754-80B9-B1084C9DE6B9}"/>
              </a:ext>
            </a:extLst>
          </p:cNvPr>
          <p:cNvSpPr/>
          <p:nvPr/>
        </p:nvSpPr>
        <p:spPr>
          <a:xfrm>
            <a:off x="1986537" y="2281534"/>
            <a:ext cx="8218926" cy="4339650"/>
          </a:xfrm>
          <a:prstGeom prst="rect">
            <a:avLst/>
          </a:prstGeom>
        </p:spPr>
        <p:txBody>
          <a:bodyPr wrap="square">
            <a:spAutoFit/>
          </a:bodyPr>
          <a:lstStyle/>
          <a:p>
            <a:r>
              <a:rPr lang="en-GB" sz="6000" dirty="0" err="1">
                <a:latin typeface="+mj-lt"/>
              </a:rPr>
              <a:t>NWebsec</a:t>
            </a:r>
            <a:r>
              <a:rPr lang="en-GB" sz="6000" dirty="0">
                <a:latin typeface="+mj-lt"/>
              </a:rPr>
              <a:t> </a:t>
            </a:r>
            <a:r>
              <a:rPr lang="en-GB" sz="6000" dirty="0" err="1">
                <a:latin typeface="+mj-lt"/>
              </a:rPr>
              <a:t>Nuget</a:t>
            </a:r>
            <a:r>
              <a:rPr lang="en-GB" sz="6000" dirty="0">
                <a:latin typeface="+mj-lt"/>
              </a:rPr>
              <a:t> package for HTTPS Headers</a:t>
            </a:r>
          </a:p>
          <a:p>
            <a:endParaRPr lang="en-GB" sz="6000" dirty="0">
              <a:latin typeface="+mj-lt"/>
            </a:endParaRPr>
          </a:p>
          <a:p>
            <a:r>
              <a:rPr lang="en-GB" sz="3600" dirty="0">
                <a:latin typeface="+mj-lt"/>
                <a:hlinkClick r:id="rId2"/>
              </a:rPr>
              <a:t>https://github.com/NWebsec/NWebsec</a:t>
            </a:r>
            <a:endParaRPr lang="en-GB" sz="3600" dirty="0">
              <a:latin typeface="+mj-lt"/>
            </a:endParaRPr>
          </a:p>
          <a:p>
            <a:endParaRPr lang="en-GB" sz="6000" dirty="0">
              <a:latin typeface="+mj-lt"/>
            </a:endParaRPr>
          </a:p>
        </p:txBody>
      </p:sp>
    </p:spTree>
    <p:extLst>
      <p:ext uri="{BB962C8B-B14F-4D97-AF65-F5344CB8AC3E}">
        <p14:creationId xmlns:p14="http://schemas.microsoft.com/office/powerpoint/2010/main" val="22899874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788640" y="0"/>
            <a:ext cx="4614719" cy="1385454"/>
          </a:xfrm>
        </p:spPr>
        <p:txBody>
          <a:bodyPr>
            <a:noAutofit/>
          </a:bodyPr>
          <a:lstStyle/>
          <a:p>
            <a:pPr>
              <a:lnSpc>
                <a:spcPct val="150000"/>
              </a:lnSpc>
            </a:pPr>
            <a:r>
              <a:rPr lang="en-GB" sz="8800" dirty="0">
                <a:solidFill>
                  <a:schemeClr val="bg1"/>
                </a:solidFill>
              </a:rPr>
              <a:t>Test Tools</a:t>
            </a:r>
          </a:p>
        </p:txBody>
      </p:sp>
    </p:spTree>
    <p:extLst>
      <p:ext uri="{BB962C8B-B14F-4D97-AF65-F5344CB8AC3E}">
        <p14:creationId xmlns:p14="http://schemas.microsoft.com/office/powerpoint/2010/main" val="36015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389991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BA108CBC-7E23-480D-9632-EEB4BDF7FF99}"/>
              </a:ext>
            </a:extLst>
          </p:cNvPr>
          <p:cNvPicPr>
            <a:picLocks noChangeAspect="1"/>
          </p:cNvPicPr>
          <p:nvPr/>
        </p:nvPicPr>
        <p:blipFill>
          <a:blip r:embed="rId2"/>
          <a:stretch>
            <a:fillRect/>
          </a:stretch>
        </p:blipFill>
        <p:spPr>
          <a:xfrm>
            <a:off x="1950473" y="2579519"/>
            <a:ext cx="8087854" cy="2410161"/>
          </a:xfrm>
          <a:prstGeom prst="rect">
            <a:avLst/>
          </a:prstGeom>
        </p:spPr>
      </p:pic>
      <p:sp>
        <p:nvSpPr>
          <p:cNvPr id="3" name="Rechteck 2">
            <a:extLst>
              <a:ext uri="{FF2B5EF4-FFF2-40B4-BE49-F238E27FC236}">
                <a16:creationId xmlns:a16="http://schemas.microsoft.com/office/drawing/2014/main" id="{2C2EA56A-926D-4EE7-9F19-CE8B6EDE871D}"/>
              </a:ext>
            </a:extLst>
          </p:cNvPr>
          <p:cNvSpPr/>
          <p:nvPr/>
        </p:nvSpPr>
        <p:spPr>
          <a:xfrm>
            <a:off x="2237100" y="1102990"/>
            <a:ext cx="6988180" cy="1046440"/>
          </a:xfrm>
          <a:prstGeom prst="rect">
            <a:avLst/>
          </a:prstGeom>
        </p:spPr>
        <p:txBody>
          <a:bodyPr wrap="square">
            <a:spAutoFit/>
          </a:bodyPr>
          <a:lstStyle/>
          <a:p>
            <a:r>
              <a:rPr lang="en-GB" sz="4400" dirty="0">
                <a:hlinkClick r:id="rId3"/>
              </a:rPr>
              <a:t>https://securityheaders.com/</a:t>
            </a:r>
            <a:endParaRPr lang="en-GB" sz="4400" dirty="0"/>
          </a:p>
          <a:p>
            <a:endParaRPr lang="en-GB" dirty="0"/>
          </a:p>
        </p:txBody>
      </p:sp>
    </p:spTree>
    <p:extLst>
      <p:ext uri="{BB962C8B-B14F-4D97-AF65-F5344CB8AC3E}">
        <p14:creationId xmlns:p14="http://schemas.microsoft.com/office/powerpoint/2010/main" val="17353480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C2EA56A-926D-4EE7-9F19-CE8B6EDE871D}"/>
              </a:ext>
            </a:extLst>
          </p:cNvPr>
          <p:cNvSpPr/>
          <p:nvPr/>
        </p:nvSpPr>
        <p:spPr>
          <a:xfrm>
            <a:off x="1202600" y="513818"/>
            <a:ext cx="6988180" cy="769441"/>
          </a:xfrm>
          <a:prstGeom prst="rect">
            <a:avLst/>
          </a:prstGeom>
        </p:spPr>
        <p:txBody>
          <a:bodyPr wrap="square">
            <a:spAutoFit/>
          </a:bodyPr>
          <a:lstStyle/>
          <a:p>
            <a:r>
              <a:rPr lang="en-GB" sz="4400" dirty="0">
                <a:hlinkClick r:id="rId3"/>
              </a:rPr>
              <a:t>https://report-uri.com/</a:t>
            </a:r>
            <a:endParaRPr lang="en-GB" sz="4400" dirty="0"/>
          </a:p>
        </p:txBody>
      </p:sp>
      <p:pic>
        <p:nvPicPr>
          <p:cNvPr id="7" name="Grafik 6">
            <a:extLst>
              <a:ext uri="{FF2B5EF4-FFF2-40B4-BE49-F238E27FC236}">
                <a16:creationId xmlns:a16="http://schemas.microsoft.com/office/drawing/2014/main" id="{644A006F-DB20-4888-9894-FC4B0D13462B}"/>
              </a:ext>
            </a:extLst>
          </p:cNvPr>
          <p:cNvPicPr>
            <a:picLocks noChangeAspect="1"/>
          </p:cNvPicPr>
          <p:nvPr/>
        </p:nvPicPr>
        <p:blipFill>
          <a:blip r:embed="rId4"/>
          <a:stretch>
            <a:fillRect/>
          </a:stretch>
        </p:blipFill>
        <p:spPr>
          <a:xfrm>
            <a:off x="1386290" y="1702104"/>
            <a:ext cx="8104074" cy="4804142"/>
          </a:xfrm>
          <a:prstGeom prst="rect">
            <a:avLst/>
          </a:prstGeom>
        </p:spPr>
      </p:pic>
    </p:spTree>
    <p:extLst>
      <p:ext uri="{BB962C8B-B14F-4D97-AF65-F5344CB8AC3E}">
        <p14:creationId xmlns:p14="http://schemas.microsoft.com/office/powerpoint/2010/main" val="13140552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D8849FF3-2CCE-4FD4-89D6-C6D699394385}"/>
              </a:ext>
            </a:extLst>
          </p:cNvPr>
          <p:cNvPicPr>
            <a:picLocks noChangeAspect="1"/>
          </p:cNvPicPr>
          <p:nvPr/>
        </p:nvPicPr>
        <p:blipFill>
          <a:blip r:embed="rId2"/>
          <a:stretch>
            <a:fillRect/>
          </a:stretch>
        </p:blipFill>
        <p:spPr>
          <a:xfrm>
            <a:off x="2652274" y="1983162"/>
            <a:ext cx="6277851" cy="3724795"/>
          </a:xfrm>
          <a:prstGeom prst="rect">
            <a:avLst/>
          </a:prstGeom>
        </p:spPr>
      </p:pic>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3"/>
              </a:rPr>
              <a:t>https://www.ssllabs.com/ssltest/</a:t>
            </a:r>
            <a:endParaRPr lang="en-GB" sz="3600" dirty="0"/>
          </a:p>
          <a:p>
            <a:endParaRPr lang="en-GB" dirty="0"/>
          </a:p>
        </p:txBody>
      </p:sp>
    </p:spTree>
    <p:extLst>
      <p:ext uri="{BB962C8B-B14F-4D97-AF65-F5344CB8AC3E}">
        <p14:creationId xmlns:p14="http://schemas.microsoft.com/office/powerpoint/2010/main" val="40604291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2"/>
              </a:rPr>
              <a:t>https://observatory.mozilla.org/</a:t>
            </a:r>
            <a:endParaRPr lang="en-GB" sz="3600" dirty="0"/>
          </a:p>
          <a:p>
            <a:endParaRPr lang="en-GB" dirty="0"/>
          </a:p>
        </p:txBody>
      </p:sp>
      <p:pic>
        <p:nvPicPr>
          <p:cNvPr id="5" name="Grafik 4">
            <a:extLst>
              <a:ext uri="{FF2B5EF4-FFF2-40B4-BE49-F238E27FC236}">
                <a16:creationId xmlns:a16="http://schemas.microsoft.com/office/drawing/2014/main" id="{F8E577EC-75A8-450E-9824-D5A579DA3A69}"/>
              </a:ext>
            </a:extLst>
          </p:cNvPr>
          <p:cNvPicPr>
            <a:picLocks noChangeAspect="1"/>
          </p:cNvPicPr>
          <p:nvPr/>
        </p:nvPicPr>
        <p:blipFill>
          <a:blip r:embed="rId3"/>
          <a:stretch>
            <a:fillRect/>
          </a:stretch>
        </p:blipFill>
        <p:spPr>
          <a:xfrm>
            <a:off x="2194640" y="1751985"/>
            <a:ext cx="7944959" cy="4982270"/>
          </a:xfrm>
          <a:prstGeom prst="rect">
            <a:avLst/>
          </a:prstGeom>
        </p:spPr>
      </p:pic>
    </p:spTree>
    <p:extLst>
      <p:ext uri="{BB962C8B-B14F-4D97-AF65-F5344CB8AC3E}">
        <p14:creationId xmlns:p14="http://schemas.microsoft.com/office/powerpoint/2010/main" val="7397246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092554" y="657817"/>
            <a:ext cx="6402668" cy="646331"/>
          </a:xfrm>
          <a:prstGeom prst="rect">
            <a:avLst/>
          </a:prstGeom>
        </p:spPr>
        <p:txBody>
          <a:bodyPr wrap="square">
            <a:spAutoFit/>
          </a:bodyPr>
          <a:lstStyle/>
          <a:p>
            <a:r>
              <a:rPr lang="en-GB" sz="3600" dirty="0">
                <a:hlinkClick r:id="rId3"/>
              </a:rPr>
              <a:t>https://jwt.io/</a:t>
            </a:r>
            <a:endParaRPr lang="en-GB" sz="3600" dirty="0"/>
          </a:p>
        </p:txBody>
      </p:sp>
      <p:pic>
        <p:nvPicPr>
          <p:cNvPr id="2" name="Grafik 1">
            <a:extLst>
              <a:ext uri="{FF2B5EF4-FFF2-40B4-BE49-F238E27FC236}">
                <a16:creationId xmlns:a16="http://schemas.microsoft.com/office/drawing/2014/main" id="{4EA4E052-5105-48F4-9D4A-DD430C78094A}"/>
              </a:ext>
            </a:extLst>
          </p:cNvPr>
          <p:cNvPicPr>
            <a:picLocks noChangeAspect="1"/>
          </p:cNvPicPr>
          <p:nvPr/>
        </p:nvPicPr>
        <p:blipFill>
          <a:blip r:embed="rId4"/>
          <a:stretch>
            <a:fillRect/>
          </a:stretch>
        </p:blipFill>
        <p:spPr>
          <a:xfrm>
            <a:off x="2092554" y="1596840"/>
            <a:ext cx="8662532" cy="4682105"/>
          </a:xfrm>
          <a:prstGeom prst="rect">
            <a:avLst/>
          </a:prstGeom>
        </p:spPr>
      </p:pic>
    </p:spTree>
    <p:extLst>
      <p:ext uri="{BB962C8B-B14F-4D97-AF65-F5344CB8AC3E}">
        <p14:creationId xmlns:p14="http://schemas.microsoft.com/office/powerpoint/2010/main" val="4016601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728892" y="14514"/>
            <a:ext cx="6734216" cy="1385454"/>
          </a:xfrm>
        </p:spPr>
        <p:txBody>
          <a:bodyPr>
            <a:noAutofit/>
          </a:bodyPr>
          <a:lstStyle/>
          <a:p>
            <a:pPr>
              <a:lnSpc>
                <a:spcPct val="150000"/>
              </a:lnSpc>
            </a:pPr>
            <a:r>
              <a:rPr lang="en-GB" sz="8800" dirty="0">
                <a:solidFill>
                  <a:schemeClr val="bg1"/>
                </a:solidFill>
              </a:rPr>
              <a:t>Data Breaches</a:t>
            </a:r>
          </a:p>
        </p:txBody>
      </p:sp>
    </p:spTree>
    <p:extLst>
      <p:ext uri="{BB962C8B-B14F-4D97-AF65-F5344CB8AC3E}">
        <p14:creationId xmlns:p14="http://schemas.microsoft.com/office/powerpoint/2010/main" val="3118905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7AF04EEB-5976-4BB9-84BF-1921AE3CCEF8}"/>
              </a:ext>
            </a:extLst>
          </p:cNvPr>
          <p:cNvSpPr txBox="1"/>
          <p:nvPr/>
        </p:nvSpPr>
        <p:spPr>
          <a:xfrm>
            <a:off x="1262165" y="1920895"/>
            <a:ext cx="9667669" cy="2862322"/>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Prepare for Data Breaches, Defined process for this event</a:t>
            </a:r>
          </a:p>
          <a:p>
            <a:endParaRPr lang="en-GB" sz="1000" dirty="0">
              <a:latin typeface="+mj-lt"/>
            </a:endParaRPr>
          </a:p>
          <a:p>
            <a:pPr marL="285750" indent="-285750">
              <a:buFont typeface="Arial" panose="020B0604020202020204" pitchFamily="34" charset="0"/>
              <a:buChar char="•"/>
            </a:pPr>
            <a:r>
              <a:rPr lang="en-GB" sz="4000" dirty="0">
                <a:latin typeface="+mj-lt"/>
              </a:rPr>
              <a:t>Add a </a:t>
            </a:r>
            <a:r>
              <a:rPr lang="en-GB" sz="4000" b="1" dirty="0">
                <a:latin typeface="+mj-lt"/>
              </a:rPr>
              <a:t>security.txt </a:t>
            </a:r>
            <a:r>
              <a:rPr lang="en-GB" sz="4000" dirty="0">
                <a:latin typeface="+mj-lt"/>
              </a:rPr>
              <a:t>with breach contact details</a:t>
            </a:r>
          </a:p>
          <a:p>
            <a:endParaRPr lang="en-GB" sz="1000" dirty="0">
              <a:latin typeface="+mj-lt"/>
            </a:endParaRPr>
          </a:p>
          <a:p>
            <a:pPr marL="285750" indent="-285750">
              <a:buFont typeface="Arial" panose="020B0604020202020204" pitchFamily="34" charset="0"/>
              <a:buChar char="•"/>
            </a:pPr>
            <a:r>
              <a:rPr lang="en-GB" sz="4000" dirty="0">
                <a:latin typeface="+mj-lt"/>
              </a:rPr>
              <a:t>Fast build / deployments must be possible</a:t>
            </a:r>
          </a:p>
        </p:txBody>
      </p:sp>
    </p:spTree>
    <p:extLst>
      <p:ext uri="{BB962C8B-B14F-4D97-AF65-F5344CB8AC3E}">
        <p14:creationId xmlns:p14="http://schemas.microsoft.com/office/powerpoint/2010/main" val="14963450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16824" y="3246539"/>
            <a:ext cx="4902752" cy="2370197"/>
          </a:xfrm>
        </p:spPr>
        <p:txBody>
          <a:bodyPr>
            <a:normAutofit/>
          </a:bodyPr>
          <a:lstStyle/>
          <a:p>
            <a:r>
              <a:rPr lang="en-GB" sz="5300" dirty="0"/>
              <a:t>Thank you</a:t>
            </a:r>
            <a:br>
              <a:rPr lang="en-GB" sz="5300" dirty="0"/>
            </a:br>
            <a:br>
              <a:rPr lang="en-GB" sz="5300" dirty="0"/>
            </a:br>
            <a:r>
              <a:rPr lang="en-GB" sz="1600" dirty="0"/>
              <a:t>@</a:t>
            </a:r>
            <a:r>
              <a:rPr lang="en-GB" sz="1600" dirty="0" err="1"/>
              <a:t>damienbod</a:t>
            </a:r>
            <a:br>
              <a:rPr lang="en-GB" dirty="0"/>
            </a:br>
            <a:endParaRPr lang="en-GB" dirty="0"/>
          </a:p>
        </p:txBody>
      </p:sp>
    </p:spTree>
    <p:extLst>
      <p:ext uri="{BB962C8B-B14F-4D97-AF65-F5344CB8AC3E}">
        <p14:creationId xmlns:p14="http://schemas.microsoft.com/office/powerpoint/2010/main" val="15985029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A348BCA-CFB4-4D20-903E-61770592C021}"/>
              </a:ext>
            </a:extLst>
          </p:cNvPr>
          <p:cNvSpPr txBox="1"/>
          <p:nvPr/>
        </p:nvSpPr>
        <p:spPr>
          <a:xfrm>
            <a:off x="729673" y="646545"/>
            <a:ext cx="10547927" cy="4801314"/>
          </a:xfrm>
          <a:prstGeom prst="rect">
            <a:avLst/>
          </a:prstGeom>
          <a:noFill/>
        </p:spPr>
        <p:txBody>
          <a:bodyPr wrap="square" rtlCol="0">
            <a:spAutoFit/>
          </a:bodyPr>
          <a:lstStyle/>
          <a:p>
            <a:r>
              <a:rPr lang="en-GB" dirty="0">
                <a:hlinkClick r:id="rId3"/>
              </a:rPr>
              <a:t>https://openid.net/developers/specs/</a:t>
            </a:r>
          </a:p>
          <a:p>
            <a:br>
              <a:rPr lang="en-GB" dirty="0">
                <a:hlinkClick r:id="rId3"/>
              </a:rPr>
            </a:br>
            <a:r>
              <a:rPr lang="en-GB" dirty="0">
                <a:hlinkClick r:id="rId3"/>
              </a:rPr>
              <a:t>https://github.com/damienbod/AspNet5IdentityServerAngularImplicitFlow </a:t>
            </a:r>
            <a:br>
              <a:rPr lang="en-GB" dirty="0"/>
            </a:br>
            <a:br>
              <a:rPr lang="en-GB" dirty="0"/>
            </a:br>
            <a:r>
              <a:rPr lang="en-GB" dirty="0">
                <a:hlinkClick r:id="rId4"/>
              </a:rPr>
              <a:t>https://medium.com/@darutk/diagrams-of-all-the-openid-connect-flows-6968e3990660</a:t>
            </a:r>
            <a:br>
              <a:rPr lang="en-GB" dirty="0"/>
            </a:br>
            <a:br>
              <a:rPr lang="en-GB" dirty="0"/>
            </a:br>
            <a:r>
              <a:rPr lang="en-GB" dirty="0">
                <a:hlinkClick r:id="rId5"/>
              </a:rPr>
              <a:t>https://www.npmjs.com/package/angular-auth-oidc-client</a:t>
            </a:r>
            <a:endParaRPr lang="en-GB" dirty="0"/>
          </a:p>
          <a:p>
            <a:br>
              <a:rPr lang="en-GB" dirty="0"/>
            </a:br>
            <a:r>
              <a:rPr lang="en-GB" dirty="0">
                <a:hlinkClick r:id="rId6"/>
              </a:rPr>
              <a:t>https://openid.net</a:t>
            </a:r>
            <a:br>
              <a:rPr lang="en-GB" dirty="0"/>
            </a:br>
            <a:br>
              <a:rPr lang="en-GB" dirty="0"/>
            </a:br>
            <a:r>
              <a:rPr lang="en-GB" dirty="0">
                <a:hlinkClick r:id="rId7"/>
              </a:rPr>
              <a:t>https://auth0.com/blog/cookies-vs-tokens-definitive-guide</a:t>
            </a:r>
            <a:br>
              <a:rPr lang="en-GB" dirty="0"/>
            </a:br>
            <a:br>
              <a:rPr lang="en-GB" dirty="0"/>
            </a:br>
            <a:r>
              <a:rPr lang="en-GB" dirty="0">
                <a:hlinkClick r:id="rId5"/>
              </a:rPr>
              <a:t>https://www.npmjs.com/package/angular-auth-oidc-client</a:t>
            </a:r>
            <a:br>
              <a:rPr lang="en-GB" dirty="0"/>
            </a:br>
            <a:br>
              <a:rPr lang="en-GB" dirty="0"/>
            </a:br>
            <a:r>
              <a:rPr lang="en-GB" dirty="0">
                <a:hlinkClick r:id="rId8"/>
              </a:rPr>
              <a:t>https://docs.microsoft.com/en-us/azure/architecture/multitenant-identity/authenticate</a:t>
            </a:r>
            <a:br>
              <a:rPr lang="en-GB" dirty="0"/>
            </a:br>
            <a:br>
              <a:rPr lang="en-GB" dirty="0"/>
            </a:br>
            <a:r>
              <a:rPr lang="en-GB" dirty="0">
                <a:hlinkClick r:id="rId9"/>
              </a:rPr>
              <a:t>https://scotthelme.co.uk/say-hello-to-security-txt</a:t>
            </a:r>
            <a:endParaRPr lang="en-GB" dirty="0"/>
          </a:p>
        </p:txBody>
      </p:sp>
    </p:spTree>
    <p:extLst>
      <p:ext uri="{BB962C8B-B14F-4D97-AF65-F5344CB8AC3E}">
        <p14:creationId xmlns:p14="http://schemas.microsoft.com/office/powerpoint/2010/main" val="354510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2"/>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98627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8410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Tree>
    <p:extLst>
      <p:ext uri="{BB962C8B-B14F-4D97-AF65-F5344CB8AC3E}">
        <p14:creationId xmlns:p14="http://schemas.microsoft.com/office/powerpoint/2010/main" val="133196659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1659</Words>
  <Application>Microsoft Office PowerPoint</Application>
  <PresentationFormat>Widescreen</PresentationFormat>
  <Paragraphs>385</Paragraphs>
  <Slides>68</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vt:lpstr>
      <vt:lpstr>ASP.NET Core Security</vt:lpstr>
      <vt:lpstr>                    https://github.com/damienbod   angular-auth-oidc-client npm  ASP.NET Core, Angular</vt:lpstr>
      <vt:lpstr>PowerPoint Presentation</vt:lpstr>
      <vt:lpstr>Security &amp; Applications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id token token (access token) reference token refresh token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https://github.com/damienbod/AspNetCoreWindowsAuth https://github.com/damienbod/AspNetCoreHybridFlowWithApi</vt:lpstr>
      <vt:lpstr>Protecting APIs</vt:lpstr>
      <vt:lpstr>JWT Bearer Authentication Introspection Cookies … not for APIs</vt:lpstr>
      <vt:lpstr>PowerPoint Presentation</vt:lpstr>
      <vt:lpstr> Authorization: ASP.NET Core Policies </vt:lpstr>
      <vt:lpstr>PowerPoint Presentation</vt:lpstr>
      <vt:lpstr>PowerPoint Presentation</vt:lpstr>
      <vt:lpstr> Authorization Code Demo </vt:lpstr>
      <vt:lpstr> Web security attacks  fixes, best practises </vt:lpstr>
      <vt:lpstr>PowerPoint Presentation</vt:lpstr>
      <vt:lpstr>PowerPoint Presentation</vt:lpstr>
      <vt:lpstr>PowerPoint Presentation</vt:lpstr>
      <vt:lpstr>Client side code injection  Persistent XSS, where the malicious string originates from the website's database. Reflected XSS, where the malicious string originates from the victim's request. DOM-based XSS, where the vulnerability is in the client-side code rather than the server-side code.  src: https://excess-xss.com/  # Same Origin Policy (active per default), set CORS for your website # X-XSS-Protection (Http Header) # Use Content Security Policy (prevents inline code) # HTML output avoid if possible, or HTML encode</vt:lpstr>
      <vt:lpstr>content-security-policy: default-src 'self’   content-security-policy: script-src 'self' 'unsafe-eval';style-src 'unsafe-inline';block-all-mixed-content</vt:lpstr>
      <vt:lpstr>Access-Control-Allow-Origin: http://foo.example   Access-Control-Allow-Methods: POST, GET, OPTIONS   Access-Control-Allow-Headers: X-PINGOTHER, Content-Type  Access-Control-Max-Age: 86400     https://docs.microsoft.com/en-us/aspnet/core/security/cors </vt:lpstr>
      <vt:lpstr>PowerPoint Presentation</vt:lpstr>
      <vt:lpstr> # HTTPS, encryption  # HSTS (HTTP Strict Transport Security )  # Strict-Transport-Security: max-age=33333333 (browser internal redirects)  https://hstpreload.appspot.com app.UseHsts(o = o.MaxAge(days:365).Preload()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secure cookies only !  Use HTTP only cookies !  Use Same site if possible!</vt:lpstr>
      <vt:lpstr>PowerPoint Presentation</vt:lpstr>
      <vt:lpstr>Test Tools</vt:lpstr>
      <vt:lpstr> </vt:lpstr>
      <vt:lpstr>PowerPoint Presentation</vt:lpstr>
      <vt:lpstr> </vt:lpstr>
      <vt:lpstr> </vt:lpstr>
      <vt:lpstr> </vt:lpstr>
      <vt:lpstr>Data Breaches</vt:lpstr>
      <vt:lpstr>PowerPoint Presentation</vt:lpstr>
      <vt:lpstr>Thank you  @damienbod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Bowden Damien</dc:creator>
  <cp:lastModifiedBy>Damien Bowden</cp:lastModifiedBy>
  <cp:revision>730</cp:revision>
  <dcterms:created xsi:type="dcterms:W3CDTF">2017-04-18T05:03:13Z</dcterms:created>
  <dcterms:modified xsi:type="dcterms:W3CDTF">2019-03-21T13:44:56Z</dcterms:modified>
</cp:coreProperties>
</file>