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52"/>
  </p:notesMasterIdLst>
  <p:sldIdLst>
    <p:sldId id="287" r:id="rId5"/>
    <p:sldId id="260" r:id="rId6"/>
    <p:sldId id="288" r:id="rId7"/>
    <p:sldId id="292" r:id="rId8"/>
    <p:sldId id="293" r:id="rId9"/>
    <p:sldId id="294" r:id="rId10"/>
    <p:sldId id="289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310" r:id="rId25"/>
    <p:sldId id="29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291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6AB11D0-42A1-4ED8-90CB-8FD38C115915}">
          <p14:sldIdLst>
            <p14:sldId id="287"/>
            <p14:sldId id="260"/>
          </p14:sldIdLst>
        </p14:section>
        <p14:section name="Hosting" id="{66AA360A-D6D2-4AED-867A-048E8BC4956C}">
          <p14:sldIdLst>
            <p14:sldId id="288"/>
            <p14:sldId id="292"/>
            <p14:sldId id="293"/>
            <p14:sldId id="294"/>
          </p14:sldIdLst>
        </p14:section>
        <p14:section name="Authentication" id="{17A52C0A-6C91-43E1-983D-2C7B3D33172F}">
          <p14:sldIdLst>
            <p14:sldId id="289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10"/>
            <p14:sldId id="29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291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3" autoAdjust="0"/>
  </p:normalViewPr>
  <p:slideViewPr>
    <p:cSldViewPr snapToGrid="0">
      <p:cViewPr varScale="1">
        <p:scale>
          <a:sx n="88" d="100"/>
          <a:sy n="8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6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8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5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5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2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5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0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5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0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3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8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2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189177"/>
            <a:ext cx="11653523" cy="433965"/>
          </a:xfrm>
        </p:spPr>
        <p:txBody>
          <a:bodyPr>
            <a:spAutoFit/>
          </a:bodyPr>
          <a:lstStyle>
            <a:lvl1pPr marL="0" indent="0">
              <a:buNone/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Code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00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0" r:id="rId4"/>
    <p:sldLayoutId id="2147483698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ASP.NET Core 2.0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Barry Dorrans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EC5CC-E325-4FCD-BF09-382B6BF3A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No more custom identity classes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ClaimsPrincipal</a:t>
            </a:r>
            <a:r>
              <a:rPr lang="en-US" dirty="0"/>
              <a:t> based.</a:t>
            </a:r>
          </a:p>
          <a:p>
            <a:r>
              <a:rPr lang="en-US" dirty="0"/>
              <a:t>Multiple authentication middleware</a:t>
            </a:r>
          </a:p>
          <a:p>
            <a:pPr lvl="1"/>
            <a:r>
              <a:rPr lang="en-US" dirty="0"/>
              <a:t>They don’t have to run automatically.</a:t>
            </a:r>
          </a:p>
          <a:p>
            <a:pPr lvl="1"/>
            <a:r>
              <a:rPr lang="en-US" dirty="0"/>
              <a:t>Authorization can cherry pick which authentication scheme to use.</a:t>
            </a:r>
          </a:p>
          <a:p>
            <a:pPr lvl="1"/>
            <a:r>
              <a:rPr lang="en-US" dirty="0"/>
              <a:t>Only one middleware can run automatically.</a:t>
            </a:r>
          </a:p>
          <a:p>
            <a:r>
              <a:rPr lang="en-US" dirty="0"/>
              <a:t>Cookie authentication</a:t>
            </a:r>
          </a:p>
          <a:p>
            <a:pPr lvl="1"/>
            <a:r>
              <a:rPr lang="en-US" dirty="0"/>
              <a:t>Finally understands unauthenticated or forbidden.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2419B-0C9C-43E3-A3AE-AB0AE7A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1.0 Authentication Changes</a:t>
            </a:r>
          </a:p>
        </p:txBody>
      </p:sp>
    </p:spTree>
    <p:extLst>
      <p:ext uri="{BB962C8B-B14F-4D97-AF65-F5344CB8AC3E}">
        <p14:creationId xmlns:p14="http://schemas.microsoft.com/office/powerpoint/2010/main" val="3378801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69FE6-C04A-41CF-8ACA-594146F9F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8081"/>
          </a:xfrm>
        </p:spPr>
        <p:txBody>
          <a:bodyPr/>
          <a:lstStyle/>
          <a:p>
            <a:r>
              <a:rPr lang="en-US" dirty="0"/>
              <a:t>Authentication is now a single service</a:t>
            </a:r>
          </a:p>
          <a:p>
            <a:pPr lvl="1"/>
            <a:r>
              <a:rPr lang="en-US" dirty="0"/>
              <a:t>No more individual authentication </a:t>
            </a:r>
            <a:r>
              <a:rPr lang="en-US" dirty="0" err="1"/>
              <a:t>middlewares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Turned on with </a:t>
            </a:r>
            <a:r>
              <a:rPr lang="en-US" dirty="0" err="1">
                <a:latin typeface="Consolas" panose="020B0609020204030204" pitchFamily="49" charset="0"/>
              </a:rPr>
              <a:t>app.UseAuthentication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Configure(</a:t>
            </a:r>
            <a:r>
              <a:rPr lang="en-US" dirty="0" err="1">
                <a:latin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authentication type is added and configured in </a:t>
            </a:r>
            <a:r>
              <a:rPr lang="en-US" dirty="0" err="1">
                <a:latin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Active versus Passive</a:t>
            </a:r>
          </a:p>
          <a:p>
            <a:pPr lvl="1"/>
            <a:r>
              <a:rPr lang="en-US" dirty="0"/>
              <a:t>This sucked - it now sucks less.</a:t>
            </a:r>
          </a:p>
          <a:p>
            <a:r>
              <a:rPr lang="en-US" dirty="0"/>
              <a:t>TOTP</a:t>
            </a:r>
          </a:p>
          <a:p>
            <a:pPr lvl="1"/>
            <a:r>
              <a:rPr lang="en-US" dirty="0"/>
              <a:t>ASP.NET Identity now has support for, and defaults to TOTP with authenticator apps.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07D9D5-F50F-4215-8E0D-955C762A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2.0 Authentication Changes</a:t>
            </a:r>
          </a:p>
        </p:txBody>
      </p:sp>
    </p:spTree>
    <p:extLst>
      <p:ext uri="{BB962C8B-B14F-4D97-AF65-F5344CB8AC3E}">
        <p14:creationId xmlns:p14="http://schemas.microsoft.com/office/powerpoint/2010/main" val="267232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AB9-8215-4E0F-BC54-5BDFCE2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TOTP</a:t>
            </a:r>
          </a:p>
        </p:txBody>
      </p:sp>
    </p:spTree>
    <p:extLst>
      <p:ext uri="{BB962C8B-B14F-4D97-AF65-F5344CB8AC3E}">
        <p14:creationId xmlns:p14="http://schemas.microsoft.com/office/powerpoint/2010/main" val="10983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C9243-A8C2-4A92-A3B8-B7891D25E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4556"/>
          </a:xfrm>
        </p:spPr>
        <p:txBody>
          <a:bodyPr/>
          <a:lstStyle/>
          <a:p>
            <a:r>
              <a:rPr lang="en-US" sz="1800" dirty="0" err="1"/>
              <a:t>app.UseCookieAuthentication</a:t>
            </a:r>
            <a:r>
              <a:rPr lang="en-US" sz="1800" dirty="0"/>
              <a:t>(new </a:t>
            </a:r>
            <a:r>
              <a:rPr lang="en-US" sz="1800" dirty="0" err="1"/>
              <a:t>CookieAuthenticationOptions</a:t>
            </a:r>
            <a:r>
              <a:rPr lang="en-US" sz="1800" dirty="0"/>
              <a:t>() </a:t>
            </a:r>
            <a:br>
              <a:rPr lang="en-US" sz="1800" dirty="0"/>
            </a:br>
            <a:r>
              <a:rPr lang="en-US" sz="1800" dirty="0"/>
              <a:t>{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AccessDeniedPath</a:t>
            </a:r>
            <a:r>
              <a:rPr lang="en-US" sz="1800" dirty="0"/>
              <a:t> = "/Account/Forbidden/",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LoginPath</a:t>
            </a:r>
            <a:r>
              <a:rPr lang="en-US" sz="1800" dirty="0"/>
              <a:t> = "/Account/Unauthorized/",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AuthenticationScheme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AutomaticAuthenticate</a:t>
            </a:r>
            <a:r>
              <a:rPr lang="en-US" sz="1800" dirty="0"/>
              <a:t> = true,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AutomaticChallenge</a:t>
            </a:r>
            <a:r>
              <a:rPr lang="en-US" sz="1800" dirty="0"/>
              <a:t> = true</a:t>
            </a:r>
          </a:p>
          <a:p>
            <a:r>
              <a:rPr lang="en-US" sz="1800" dirty="0"/>
              <a:t>});</a:t>
            </a:r>
          </a:p>
          <a:p>
            <a:r>
              <a:rPr lang="en-US" sz="1800" dirty="0" err="1"/>
              <a:t>app.UseTwitterAuthentication</a:t>
            </a:r>
            <a:r>
              <a:rPr lang="en-US" sz="1800" dirty="0"/>
              <a:t>(…);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402E-2778-43A6-B0C3-66DE8A7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in v1</a:t>
            </a:r>
          </a:p>
        </p:txBody>
      </p:sp>
    </p:spTree>
    <p:extLst>
      <p:ext uri="{BB962C8B-B14F-4D97-AF65-F5344CB8AC3E}">
        <p14:creationId xmlns:p14="http://schemas.microsoft.com/office/powerpoint/2010/main" val="22178310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C9243-A8C2-4A92-A3B8-B7891D25E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9748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// In </a:t>
            </a:r>
            <a:r>
              <a:rPr lang="en-US" sz="1800" dirty="0" err="1">
                <a:solidFill>
                  <a:schemeClr val="tx2"/>
                </a:solidFill>
              </a:rPr>
              <a:t>ConfigureServices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IServiceCollection</a:t>
            </a:r>
            <a:r>
              <a:rPr lang="en-US" sz="1800" dirty="0">
                <a:solidFill>
                  <a:schemeClr val="tx2"/>
                </a:solidFill>
              </a:rPr>
              <a:t> services)</a:t>
            </a:r>
          </a:p>
          <a:p>
            <a:r>
              <a:rPr lang="en-US" sz="1800" dirty="0" err="1"/>
              <a:t>services.AddAuthentication</a:t>
            </a:r>
            <a:r>
              <a:rPr lang="en-US" sz="1800" dirty="0"/>
              <a:t>(options =&gt;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options.DefaultAuthenticateScheme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options.DefaultSignInScheme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options.DefaultChallengeScheme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AddCookie</a:t>
            </a:r>
            <a:r>
              <a:rPr lang="en-US" sz="1800" dirty="0"/>
              <a:t>(options =&gt;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options.LoginPath</a:t>
            </a:r>
            <a:r>
              <a:rPr lang="en-US" sz="1800" dirty="0"/>
              <a:t> = new </a:t>
            </a:r>
            <a:r>
              <a:rPr lang="en-US" sz="1800" dirty="0" err="1"/>
              <a:t>PathString</a:t>
            </a:r>
            <a:r>
              <a:rPr lang="en-US" sz="1800" dirty="0"/>
              <a:t>("/Account/Login/");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options.AccessDeniedPath</a:t>
            </a:r>
            <a:r>
              <a:rPr lang="en-US" sz="1800" dirty="0"/>
              <a:t> = new </a:t>
            </a:r>
            <a:r>
              <a:rPr lang="en-US" sz="1800" dirty="0" err="1"/>
              <a:t>PathString</a:t>
            </a:r>
            <a:r>
              <a:rPr lang="en-US" sz="1800" dirty="0"/>
              <a:t>("/Account/Forbidden/");</a:t>
            </a:r>
          </a:p>
          <a:p>
            <a:r>
              <a:rPr lang="en-US" sz="1800" dirty="0"/>
              <a:t>});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/>
                </a:solidFill>
              </a:rPr>
              <a:t>// In Configure(</a:t>
            </a:r>
            <a:r>
              <a:rPr lang="en-US" sz="1800" dirty="0" err="1">
                <a:solidFill>
                  <a:schemeClr val="tx2"/>
                </a:solidFill>
              </a:rPr>
              <a:t>IApplicationBuilder</a:t>
            </a:r>
            <a:r>
              <a:rPr lang="en-US" sz="1800" dirty="0">
                <a:solidFill>
                  <a:schemeClr val="tx2"/>
                </a:solidFill>
              </a:rPr>
              <a:t> app, </a:t>
            </a:r>
            <a:r>
              <a:rPr lang="en-US" sz="1800" dirty="0" err="1">
                <a:solidFill>
                  <a:schemeClr val="tx2"/>
                </a:solidFill>
              </a:rPr>
              <a:t>IHostingEnvironment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env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r>
              <a:rPr lang="en-US" sz="1800" dirty="0" err="1"/>
              <a:t>app.UseAuthentication</a:t>
            </a:r>
            <a:r>
              <a:rPr lang="en-US" sz="18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402E-2778-43A6-B0C3-66DE8A7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in v2</a:t>
            </a:r>
          </a:p>
        </p:txBody>
      </p:sp>
    </p:spTree>
    <p:extLst>
      <p:ext uri="{BB962C8B-B14F-4D97-AF65-F5344CB8AC3E}">
        <p14:creationId xmlns:p14="http://schemas.microsoft.com/office/powerpoint/2010/main" val="10218613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91254-4241-4F68-AE03-CCBB6785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US" dirty="0" err="1"/>
              <a:t>DefaultScheme</a:t>
            </a:r>
            <a:endParaRPr lang="en-US" dirty="0"/>
          </a:p>
          <a:p>
            <a:pPr lvl="1"/>
            <a:r>
              <a:rPr lang="en-US" dirty="0"/>
              <a:t>When everything is the same handler.</a:t>
            </a:r>
          </a:p>
          <a:p>
            <a:r>
              <a:rPr lang="en-US" dirty="0" err="1"/>
              <a:t>DefaultAuthenticate</a:t>
            </a:r>
            <a:endParaRPr lang="en-US" dirty="0"/>
          </a:p>
          <a:p>
            <a:pPr lvl="1"/>
            <a:r>
              <a:rPr lang="en-US" dirty="0"/>
              <a:t>Called to construct the identity for a request.</a:t>
            </a:r>
          </a:p>
          <a:p>
            <a:r>
              <a:rPr lang="en-US" dirty="0" err="1"/>
              <a:t>DefaultSignin</a:t>
            </a:r>
            <a:endParaRPr lang="en-US" dirty="0"/>
          </a:p>
          <a:p>
            <a:pPr lvl="1"/>
            <a:r>
              <a:rPr lang="en-US" dirty="0"/>
              <a:t>Called when a user triggers a sign-in.</a:t>
            </a:r>
          </a:p>
          <a:p>
            <a:r>
              <a:rPr lang="en-US" dirty="0" err="1"/>
              <a:t>DefaultChallenge</a:t>
            </a:r>
            <a:endParaRPr lang="en-US" dirty="0"/>
          </a:p>
          <a:p>
            <a:pPr lvl="1"/>
            <a:r>
              <a:rPr lang="en-US" dirty="0"/>
              <a:t>Called when a challenge is triggered, for example hitting </a:t>
            </a:r>
            <a:r>
              <a:rPr lang="en-US" dirty="0">
                <a:latin typeface="Consolas" panose="020B0609020204030204" pitchFamily="49" charset="0"/>
              </a:rPr>
              <a:t>[Authorize]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804FE-4190-4F91-8499-7FAA0BB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99674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F82B9D-9DC2-4E62-B2B3-4CA20F3D8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65455"/>
          </a:xfrm>
        </p:spPr>
        <p:txBody>
          <a:bodyPr/>
          <a:lstStyle/>
          <a:p>
            <a:r>
              <a:rPr lang="en-US" dirty="0"/>
              <a:t>// 1.0</a:t>
            </a:r>
          </a:p>
          <a:p>
            <a:r>
              <a:rPr lang="en-US" dirty="0"/>
              <a:t>using </a:t>
            </a:r>
            <a:r>
              <a:rPr lang="en-US" dirty="0" err="1"/>
              <a:t>Microsoft.AspNetCore.Http.Authentication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context.Authentication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Authenticate|Challenge|SignInAsync</a:t>
            </a:r>
            <a:r>
              <a:rPr lang="en-US" dirty="0"/>
              <a:t>("scheme");</a:t>
            </a:r>
          </a:p>
          <a:p>
            <a:endParaRPr lang="en-US" dirty="0"/>
          </a:p>
          <a:p>
            <a:r>
              <a:rPr lang="en-US" dirty="0"/>
              <a:t>// 2.0</a:t>
            </a:r>
          </a:p>
          <a:p>
            <a:r>
              <a:rPr lang="en-US" dirty="0"/>
              <a:t>using </a:t>
            </a:r>
            <a:r>
              <a:rPr lang="en-US" dirty="0" err="1"/>
              <a:t>Microsoft.AspNetCore.Authentication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context.Authenticate|Challenge|SignInAsync</a:t>
            </a:r>
            <a:r>
              <a:rPr lang="en-US" dirty="0"/>
              <a:t>("scheme");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F9C31-DCCB-4088-9EC6-3F7F3FE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Authenticate/Challenge/</a:t>
            </a:r>
            <a:r>
              <a:rPr lang="en-US" dirty="0" err="1"/>
              <a:t>Signin</a:t>
            </a:r>
            <a:r>
              <a:rPr lang="en-US" dirty="0"/>
              <a:t> 1.0 v 2.0</a:t>
            </a:r>
          </a:p>
        </p:txBody>
      </p:sp>
    </p:spTree>
    <p:extLst>
      <p:ext uri="{BB962C8B-B14F-4D97-AF65-F5344CB8AC3E}">
        <p14:creationId xmlns:p14="http://schemas.microsoft.com/office/powerpoint/2010/main" val="22856993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4B5A0E-21CE-4F5C-9B0D-902505E8E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30874"/>
          </a:xfrm>
        </p:spPr>
        <p:txBody>
          <a:bodyPr/>
          <a:lstStyle/>
          <a:p>
            <a:r>
              <a:rPr lang="en-US" dirty="0"/>
              <a:t>Cookie Authentication</a:t>
            </a:r>
          </a:p>
          <a:p>
            <a:pPr lvl="1"/>
            <a:r>
              <a:rPr lang="en-US" dirty="0"/>
              <a:t>Everything ends up in cookie middleware.</a:t>
            </a:r>
          </a:p>
          <a:p>
            <a:pPr lvl="1"/>
            <a:r>
              <a:rPr lang="en-US" dirty="0"/>
              <a:t>Cookie middleware encrypts and signs cookies identifying a user principal.</a:t>
            </a:r>
          </a:p>
          <a:p>
            <a:pPr lvl="1"/>
            <a:r>
              <a:rPr lang="en-US" dirty="0"/>
              <a:t>Cookie middleware uses Data Protection - keys must be synced between servers.</a:t>
            </a:r>
          </a:p>
          <a:p>
            <a:pPr lvl="1"/>
            <a:r>
              <a:rPr lang="en-US" dirty="0"/>
              <a:t>You can use the cookie middleware to serialize your own </a:t>
            </a:r>
            <a:r>
              <a:rPr lang="en-US" dirty="0" err="1">
                <a:latin typeface="Consolas" panose="020B0609020204030204" pitchFamily="49" charset="0"/>
              </a:rPr>
              <a:t>ClaimsIdentity</a:t>
            </a:r>
            <a:r>
              <a:rPr lang="en-US" dirty="0"/>
              <a:t> and authenticate subsequent requests.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Once a cookie is dropped it’s the sole source of truth unless you implement a validator.</a:t>
            </a:r>
          </a:p>
          <a:p>
            <a:pPr lvl="1"/>
            <a:r>
              <a:rPr lang="en-US" dirty="0"/>
              <a:t>Validators can reject principals, or replace them.</a:t>
            </a:r>
          </a:p>
          <a:p>
            <a:pPr lvl="1"/>
            <a:r>
              <a:rPr lang="en-US" dirty="0"/>
              <a:t>Validators on raw Cookie Middleware run on every request.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74B3-193E-46FE-8BE1-9B7ACA1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33286230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45A5-BF68-400A-8C60-F7A5193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Baking your own cookies</a:t>
            </a:r>
          </a:p>
        </p:txBody>
      </p:sp>
    </p:spTree>
    <p:extLst>
      <p:ext uri="{BB962C8B-B14F-4D97-AF65-F5344CB8AC3E}">
        <p14:creationId xmlns:p14="http://schemas.microsoft.com/office/powerpoint/2010/main" val="12133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8990E-DE67-475C-96B3-4FF042973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2760"/>
          </a:xfrm>
        </p:spPr>
        <p:txBody>
          <a:bodyPr/>
          <a:lstStyle/>
          <a:p>
            <a:r>
              <a:rPr lang="en-US" dirty="0"/>
              <a:t>[Authorize(</a:t>
            </a:r>
            <a:r>
              <a:rPr lang="en-US" dirty="0" err="1"/>
              <a:t>ActiveAuthenticationSchemes</a:t>
            </a:r>
            <a:r>
              <a:rPr lang="en-US" dirty="0"/>
              <a:t> = "Bearer")]</a:t>
            </a:r>
          </a:p>
          <a:p>
            <a:r>
              <a:rPr lang="en-US" dirty="0"/>
              <a:t>public class </a:t>
            </a:r>
            <a:r>
              <a:rPr lang="en-US" dirty="0" err="1"/>
              <a:t>ApiController</a:t>
            </a:r>
            <a:r>
              <a:rPr lang="en-US" dirty="0"/>
              <a:t> :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D93F1C-C069-4491-AFC3-2E26A37A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service to authorize with</a:t>
            </a:r>
          </a:p>
        </p:txBody>
      </p:sp>
    </p:spTree>
    <p:extLst>
      <p:ext uri="{BB962C8B-B14F-4D97-AF65-F5344CB8AC3E}">
        <p14:creationId xmlns:p14="http://schemas.microsoft.com/office/powerpoint/2010/main" val="2571447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Hosting your application securely</a:t>
            </a:r>
          </a:p>
          <a:p>
            <a:r>
              <a:rPr lang="en-US" dirty="0"/>
              <a:t>Authenticating your users</a:t>
            </a:r>
          </a:p>
          <a:p>
            <a:r>
              <a:rPr lang="en-US" dirty="0"/>
              <a:t>Controlling access via authorization</a:t>
            </a:r>
          </a:p>
          <a:p>
            <a:r>
              <a:rPr lang="en-US" dirty="0"/>
              <a:t>Protecting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9BCF6-0C06-4EDA-AF2D-9C912F100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Identity as a service</a:t>
            </a:r>
          </a:p>
          <a:p>
            <a:pPr lvl="1"/>
            <a:r>
              <a:rPr lang="en-US" dirty="0"/>
              <a:t>Using ASP.NET identity as backing store for OIDC service.</a:t>
            </a:r>
          </a:p>
          <a:p>
            <a:pPr lvl="1"/>
            <a:r>
              <a:rPr lang="en-US" dirty="0"/>
              <a:t>Same flow used for Facebook, Google et al.</a:t>
            </a:r>
          </a:p>
          <a:p>
            <a:pPr lvl="1"/>
            <a:r>
              <a:rPr lang="en-US" dirty="0"/>
              <a:t>Introduces support for mobile, native and SPA.</a:t>
            </a:r>
          </a:p>
          <a:p>
            <a:pPr lvl="1"/>
            <a:r>
              <a:rPr lang="en-US" dirty="0"/>
              <a:t>Swap out to Azure B2C, Identity Server, </a:t>
            </a:r>
            <a:r>
              <a:rPr lang="en-US" dirty="0" err="1"/>
              <a:t>OpenIddict</a:t>
            </a:r>
            <a:r>
              <a:rPr lang="en-US" dirty="0"/>
              <a:t>, ASOS etc.</a:t>
            </a:r>
          </a:p>
          <a:p>
            <a:r>
              <a:rPr lang="en-US" dirty="0"/>
              <a:t>WS-FED client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B8DD7-1EFF-4F7C-B1F5-98E3D9E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</p:spTree>
    <p:extLst>
      <p:ext uri="{BB962C8B-B14F-4D97-AF65-F5344CB8AC3E}">
        <p14:creationId xmlns:p14="http://schemas.microsoft.com/office/powerpoint/2010/main" val="30181431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FA22-B03E-4833-88C9-4CA4D609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Identity as a service</a:t>
            </a:r>
          </a:p>
        </p:txBody>
      </p:sp>
    </p:spTree>
    <p:extLst>
      <p:ext uri="{BB962C8B-B14F-4D97-AF65-F5344CB8AC3E}">
        <p14:creationId xmlns:p14="http://schemas.microsoft.com/office/powerpoint/2010/main" val="17474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Controlling access via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9139385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7F84A8-E03F-4DF4-B5BD-0A5327A84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15"/>
          </a:xfrm>
        </p:spPr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Code based authorization policies, requirements, and requirement handlers.</a:t>
            </a:r>
          </a:p>
          <a:p>
            <a:pPr lvl="1"/>
            <a:r>
              <a:rPr lang="en-US" dirty="0"/>
              <a:t>Resource based authorization.</a:t>
            </a:r>
          </a:p>
          <a:p>
            <a:pPr lvl="1"/>
            <a:r>
              <a:rPr lang="en-US" dirty="0"/>
              <a:t>DI based.</a:t>
            </a:r>
          </a:p>
          <a:p>
            <a:pPr lvl="1"/>
            <a:r>
              <a:rPr lang="en-US" dirty="0"/>
              <a:t>Authentication scheme filtering.</a:t>
            </a:r>
          </a:p>
          <a:p>
            <a:pPr lvl="1"/>
            <a:r>
              <a:rPr lang="en-US" dirty="0"/>
              <a:t>Custom policy providers.</a:t>
            </a:r>
          </a:p>
          <a:p>
            <a:r>
              <a:rPr lang="en-US" dirty="0"/>
              <a:t>Workshop</a:t>
            </a:r>
          </a:p>
          <a:p>
            <a:pPr lvl="1"/>
            <a:r>
              <a:rPr lang="en-US" dirty="0"/>
              <a:t>https://github.com/blowdart/AspNetAuthorizationWorkshop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3B359-3F98-42C9-BBA4-1ABC775C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8352815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A447D-9B64-4FFA-89B2-943F09C15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6572"/>
          </a:xfrm>
        </p:spPr>
        <p:txBody>
          <a:bodyPr/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Made up of one or more requirements.</a:t>
            </a:r>
          </a:p>
          <a:p>
            <a:pPr lvl="1"/>
            <a:r>
              <a:rPr lang="en-US" dirty="0"/>
              <a:t>All requirements must succeed for the policy to pass.</a:t>
            </a:r>
          </a:p>
          <a:p>
            <a:pPr lvl="1"/>
            <a:r>
              <a:rPr lang="en-US" dirty="0"/>
              <a:t>All requirements are evaluated, even if previous ones fail.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IAuthorizationRequirement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have multiple handlers.</a:t>
            </a:r>
          </a:p>
          <a:p>
            <a:r>
              <a:rPr lang="en-US" dirty="0"/>
              <a:t>Handlers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AuthorizationHandler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IAuthorizationRequirement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Must be registered in DI system.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96981-DF31-4257-8556-E445E8D3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Policies, requirements and handlers</a:t>
            </a:r>
          </a:p>
        </p:txBody>
      </p:sp>
    </p:spTree>
    <p:extLst>
      <p:ext uri="{BB962C8B-B14F-4D97-AF65-F5344CB8AC3E}">
        <p14:creationId xmlns:p14="http://schemas.microsoft.com/office/powerpoint/2010/main" val="35126865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6F21B-F103-477F-A038-5E5AA4FA6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6685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Microsoft.AspNetCore.Authorization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AuthorizationLab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</a:t>
            </a:r>
            <a:r>
              <a:rPr lang="en-US" dirty="0" err="1"/>
              <a:t>OfficeEntryRequirement</a:t>
            </a:r>
            <a:r>
              <a:rPr lang="en-US" dirty="0"/>
              <a:t> : </a:t>
            </a:r>
            <a:r>
              <a:rPr lang="en-US" dirty="0" err="1"/>
              <a:t>IAuthorizationRequirement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D86A0C-4FFE-419F-975C-92FFC6AB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061990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9F2D73-F816-458F-B221-774ADB9FB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3808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HasBadgeHandler</a:t>
            </a:r>
            <a:r>
              <a:rPr lang="en-US" sz="1400" dirty="0"/>
              <a:t> : </a:t>
            </a:r>
            <a:r>
              <a:rPr lang="en-US" sz="1400" dirty="0" err="1"/>
              <a:t>AuthorizationHandler</a:t>
            </a:r>
            <a:r>
              <a:rPr lang="en-US" sz="1400" dirty="0"/>
              <a:t>&lt;</a:t>
            </a:r>
            <a:r>
              <a:rPr lang="en-US" sz="1400" dirty="0" err="1"/>
              <a:t>OfficeEntryRequirement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protected override Task </a:t>
            </a:r>
            <a:r>
              <a:rPr lang="en-US" sz="1400" dirty="0" err="1"/>
              <a:t>HandleRequirementAsync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AuthorizationHandlerContext</a:t>
            </a:r>
            <a:r>
              <a:rPr lang="en-US" sz="1400" dirty="0"/>
              <a:t> context,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OfficeEntryRequirement</a:t>
            </a:r>
            <a:r>
              <a:rPr lang="en-US" sz="1400" dirty="0"/>
              <a:t> requirement)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if (!</a:t>
            </a:r>
            <a:r>
              <a:rPr lang="en-US" sz="1400" dirty="0" err="1"/>
              <a:t>context.User.HasClaim</a:t>
            </a:r>
            <a:r>
              <a:rPr lang="en-US" sz="1400" dirty="0"/>
              <a:t>(c =&gt; </a:t>
            </a:r>
            <a:r>
              <a:rPr lang="en-US" sz="1400" dirty="0" err="1"/>
              <a:t>c.Type</a:t>
            </a:r>
            <a:r>
              <a:rPr lang="en-US" sz="1400" dirty="0"/>
              <a:t> == "</a:t>
            </a:r>
            <a:r>
              <a:rPr lang="en-US" sz="1400" dirty="0" err="1"/>
              <a:t>BadgeNumber</a:t>
            </a:r>
            <a:r>
              <a:rPr lang="en-US" sz="1400" dirty="0"/>
              <a:t>" &amp;&amp; </a:t>
            </a:r>
          </a:p>
          <a:p>
            <a:r>
              <a:rPr lang="en-US" sz="1400" dirty="0"/>
              <a:t>                                        </a:t>
            </a:r>
            <a:r>
              <a:rPr lang="en-US" sz="1400" dirty="0" err="1"/>
              <a:t>c.Issuer</a:t>
            </a:r>
            <a:r>
              <a:rPr lang="en-US" sz="1400" dirty="0"/>
              <a:t> == "https://contoso.com"))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return </a:t>
            </a:r>
            <a:r>
              <a:rPr lang="en-US" sz="1400" dirty="0" err="1"/>
              <a:t>Task.CompletedTask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context.Succeed</a:t>
            </a:r>
            <a:r>
              <a:rPr lang="en-US" sz="1400" dirty="0"/>
              <a:t>(requirement);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Task.CompletedTask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39D47-E6F2-452D-859B-DF1FAE2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30850533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2743A-96EE-43F8-B4E3-1FD59C035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5652"/>
          </a:xfrm>
        </p:spPr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services.AddAuthorization</a:t>
            </a:r>
            <a:r>
              <a:rPr lang="en-US" dirty="0"/>
              <a:t>(options =&gt;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options.AddPolicy</a:t>
            </a:r>
            <a:r>
              <a:rPr lang="en-US" dirty="0"/>
              <a:t>("</a:t>
            </a:r>
            <a:r>
              <a:rPr lang="en-US" dirty="0" err="1"/>
              <a:t>BuildingEntry</a:t>
            </a:r>
            <a:r>
              <a:rPr lang="en-US" dirty="0"/>
              <a:t>", </a:t>
            </a:r>
          </a:p>
          <a:p>
            <a:r>
              <a:rPr lang="en-US" dirty="0"/>
              <a:t>                          policy =&gt; </a:t>
            </a:r>
            <a:r>
              <a:rPr lang="en-US" dirty="0" err="1"/>
              <a:t>policy.Requirements.Add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            new </a:t>
            </a:r>
            <a:r>
              <a:rPr lang="en-US" dirty="0" err="1"/>
              <a:t>OfficeEntryRequirement</a:t>
            </a:r>
            <a:r>
              <a:rPr lang="en-US" dirty="0"/>
              <a:t>()));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dirty="0"/>
              <a:t>    // Register the handler for the requirement.</a:t>
            </a:r>
          </a:p>
          <a:p>
            <a:r>
              <a:rPr lang="en-US" dirty="0"/>
              <a:t>    </a:t>
            </a:r>
            <a:r>
              <a:rPr lang="en-US" dirty="0" err="1"/>
              <a:t>services.AddSingleton</a:t>
            </a:r>
            <a:r>
              <a:rPr lang="en-US" dirty="0"/>
              <a:t>&lt;</a:t>
            </a:r>
            <a:r>
              <a:rPr lang="en-US" dirty="0" err="1"/>
              <a:t>IAuthorizationHandler</a:t>
            </a:r>
            <a:r>
              <a:rPr lang="en-US" dirty="0"/>
              <a:t>, </a:t>
            </a:r>
            <a:r>
              <a:rPr lang="en-US" dirty="0" err="1"/>
              <a:t>HasBadgeHandler</a:t>
            </a:r>
            <a:r>
              <a:rPr lang="en-US" dirty="0"/>
              <a:t>&gt;();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AD3A6-69DF-4651-97BC-5DA25640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15499177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F075D-7752-4FB9-BE88-C7FB863A4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66857"/>
          </a:xfrm>
        </p:spPr>
        <p:txBody>
          <a:bodyPr/>
          <a:lstStyle/>
          <a:p>
            <a:r>
              <a:rPr lang="en-US" dirty="0"/>
              <a:t>[Authorize(Policy = "</a:t>
            </a:r>
            <a:r>
              <a:rPr lang="en-US" dirty="0" err="1"/>
              <a:t>BuildingEntry</a:t>
            </a:r>
            <a:r>
              <a:rPr lang="en-US" dirty="0"/>
              <a:t>")]</a:t>
            </a:r>
          </a:p>
          <a:p>
            <a:r>
              <a:rPr lang="en-US" dirty="0"/>
              <a:t>public class </a:t>
            </a:r>
            <a:r>
              <a:rPr lang="en-US" dirty="0" err="1"/>
              <a:t>BuildingController</a:t>
            </a:r>
            <a:r>
              <a:rPr lang="en-US" dirty="0"/>
              <a:t> :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</a:t>
            </a:r>
            <a:r>
              <a:rPr lang="en-US" dirty="0" err="1"/>
              <a:t>IActionResult</a:t>
            </a:r>
            <a:r>
              <a:rPr lang="en-US" dirty="0"/>
              <a:t> Index()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69FD3E-7F65-4A3A-A6F6-0552B785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Authorizing</a:t>
            </a:r>
          </a:p>
        </p:txBody>
      </p:sp>
    </p:spTree>
    <p:extLst>
      <p:ext uri="{BB962C8B-B14F-4D97-AF65-F5344CB8AC3E}">
        <p14:creationId xmlns:p14="http://schemas.microsoft.com/office/powerpoint/2010/main" val="291546938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71A5-0AE8-47C4-B28E-D16266F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362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Hosting your application securely</a:t>
            </a:r>
          </a:p>
        </p:txBody>
      </p:sp>
    </p:spTree>
    <p:extLst>
      <p:ext uri="{BB962C8B-B14F-4D97-AF65-F5344CB8AC3E}">
        <p14:creationId xmlns:p14="http://schemas.microsoft.com/office/powerpoint/2010/main" val="6672740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020CA1-5741-4E8B-B0CC-98BBAACC5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Successful Evaluation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context.Succeed</a:t>
            </a:r>
            <a:r>
              <a:rPr lang="en-US" dirty="0">
                <a:latin typeface="Consolas" panose="020B0609020204030204" pitchFamily="49" charset="0"/>
              </a:rPr>
              <a:t>(requirement)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Unsuccessful Evaluation</a:t>
            </a:r>
          </a:p>
          <a:p>
            <a:pPr lvl="1"/>
            <a:r>
              <a:rPr lang="en-US" dirty="0"/>
              <a:t>Do nothing.</a:t>
            </a:r>
          </a:p>
          <a:p>
            <a:r>
              <a:rPr lang="en-US" dirty="0"/>
              <a:t>Horrific Circumstances</a:t>
            </a:r>
          </a:p>
          <a:p>
            <a:pPr lvl="1"/>
            <a:r>
              <a:rPr lang="en-US" dirty="0"/>
              <a:t>The user has just been fired, but not everything has been updated.</a:t>
            </a:r>
          </a:p>
          <a:p>
            <a:pPr lvl="1"/>
            <a:r>
              <a:rPr lang="en-US" dirty="0"/>
              <a:t>My database server is on fire.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context.Fail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610BB-8072-4C11-BE7B-437F7FDC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 handler return?</a:t>
            </a:r>
          </a:p>
        </p:txBody>
      </p:sp>
    </p:spTree>
    <p:extLst>
      <p:ext uri="{BB962C8B-B14F-4D97-AF65-F5344CB8AC3E}">
        <p14:creationId xmlns:p14="http://schemas.microsoft.com/office/powerpoint/2010/main" val="24004498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12D52-5CED-4570-9F4C-EA2BF6EDF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07"/>
          </a:xfrm>
        </p:spPr>
        <p:txBody>
          <a:bodyPr/>
          <a:lstStyle/>
          <a:p>
            <a:r>
              <a:rPr lang="en-US" dirty="0"/>
              <a:t>Your handlers must be registered in DI</a:t>
            </a:r>
          </a:p>
          <a:p>
            <a:pPr lvl="1"/>
            <a:r>
              <a:rPr lang="en-US" dirty="0"/>
              <a:t>As they’re in DI you can inject repos, etc.</a:t>
            </a:r>
          </a:p>
          <a:p>
            <a:pPr lvl="1"/>
            <a:r>
              <a:rPr lang="en-US" dirty="0"/>
              <a:t>Remember your DI scope otherwise EF will get upset.</a:t>
            </a:r>
          </a:p>
          <a:p>
            <a:r>
              <a:rPr lang="en-US" dirty="0"/>
              <a:t>Check your claims issuer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6A9ED-BD16-43D2-A9A3-87998E0A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64530936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F7ACC-55EC-4CCA-93E1-333F17332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2449"/>
          </a:xfrm>
        </p:spPr>
        <p:txBody>
          <a:bodyPr/>
          <a:lstStyle/>
          <a:p>
            <a:r>
              <a:rPr lang="en-US" dirty="0"/>
              <a:t>Evaluate your policies in code</a:t>
            </a:r>
          </a:p>
          <a:p>
            <a:pPr lvl="1"/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IAuthorizationService</a:t>
            </a:r>
            <a:r>
              <a:rPr lang="en-US" dirty="0"/>
              <a:t> into your controller.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AuthorizeAsync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failed return </a:t>
            </a:r>
            <a:r>
              <a:rPr lang="en-US" dirty="0" err="1">
                <a:latin typeface="Consolas" panose="020B0609020204030204" pitchFamily="49" charset="0"/>
              </a:rPr>
              <a:t>ForbiddenResult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6B780-05EB-4EE5-B686-437B176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Checks</a:t>
            </a:r>
          </a:p>
        </p:txBody>
      </p:sp>
    </p:spTree>
    <p:extLst>
      <p:ext uri="{BB962C8B-B14F-4D97-AF65-F5344CB8AC3E}">
        <p14:creationId xmlns:p14="http://schemas.microsoft.com/office/powerpoint/2010/main" val="41312263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F7ACC-55EC-4CCA-93E1-333F17332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Use Razor’s DI system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 </a:t>
            </a:r>
            <a:r>
              <a:rPr lang="en-US" dirty="0" err="1">
                <a:latin typeface="Consolas" panose="020B0609020204030204" pitchFamily="49" charset="0"/>
              </a:rPr>
              <a:t>IAuthorizationService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AuthorizationService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Put in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ViewImports.cshtml</a:t>
            </a:r>
            <a:r>
              <a:rPr lang="en-US" dirty="0"/>
              <a:t> to make globally available.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Authorization.AuthorizeAsync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Imperative checks in views</a:t>
            </a:r>
          </a:p>
          <a:p>
            <a:pPr lvl="1"/>
            <a:r>
              <a:rPr lang="en-US" dirty="0"/>
              <a:t>Remember to duplicate the checks in your controllers.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6B780-05EB-4EE5-B686-437B176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UI in MVC Views</a:t>
            </a:r>
          </a:p>
        </p:txBody>
      </p:sp>
    </p:spTree>
    <p:extLst>
      <p:ext uri="{BB962C8B-B14F-4D97-AF65-F5344CB8AC3E}">
        <p14:creationId xmlns:p14="http://schemas.microsoft.com/office/powerpoint/2010/main" val="404720939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FD222-424D-4CFA-891F-3BCD8F15F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39430"/>
          </a:xfrm>
        </p:spPr>
        <p:txBody>
          <a:bodyPr/>
          <a:lstStyle/>
          <a:p>
            <a:r>
              <a:rPr lang="en-US" dirty="0"/>
              <a:t>Acting on a resource or model</a:t>
            </a:r>
          </a:p>
          <a:p>
            <a:pPr lvl="1"/>
            <a:r>
              <a:rPr lang="en-US" dirty="0"/>
              <a:t>For example check that the current user owns the resource requested.</a:t>
            </a:r>
          </a:p>
          <a:p>
            <a:r>
              <a:rPr lang="en-US" dirty="0"/>
              <a:t>Operation Based</a:t>
            </a:r>
          </a:p>
          <a:p>
            <a:pPr lvl="1"/>
            <a:r>
              <a:rPr lang="en-US" dirty="0"/>
              <a:t>Base class provided – </a:t>
            </a:r>
            <a:r>
              <a:rPr lang="en-US" dirty="0" err="1">
                <a:latin typeface="Consolas" panose="020B0609020204030204" pitchFamily="49" charset="0"/>
              </a:rPr>
              <a:t>OperationAuthorizationRequirement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Remember multiple handlers</a:t>
            </a:r>
          </a:p>
          <a:p>
            <a:pPr lvl="1"/>
            <a:r>
              <a:rPr lang="en-US" dirty="0"/>
              <a:t>A common administrator handler could be combined with resource ownership checks.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7657CB-37C4-4B92-B0E0-50B2FF50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based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3608194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47663-E7EE-42D8-B2D9-A8669E39B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9748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DoesCurrentUserOwnHandler</a:t>
            </a:r>
            <a:r>
              <a:rPr lang="en-US" dirty="0"/>
              <a:t> : </a:t>
            </a:r>
          </a:p>
          <a:p>
            <a:r>
              <a:rPr lang="en-US" dirty="0"/>
              <a:t>    </a:t>
            </a:r>
            <a:r>
              <a:rPr lang="en-US" dirty="0" err="1"/>
              <a:t>AuthorizationHandler</a:t>
            </a:r>
            <a:r>
              <a:rPr lang="en-US" dirty="0"/>
              <a:t>&lt;</a:t>
            </a:r>
            <a:r>
              <a:rPr lang="en-US" dirty="0" err="1"/>
              <a:t>OperationAuthorizationRequirement</a:t>
            </a:r>
            <a:r>
              <a:rPr lang="en-US" dirty="0"/>
              <a:t>, Document&gt;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protected override Task </a:t>
            </a:r>
            <a:r>
              <a:rPr lang="en-US" dirty="0" err="1"/>
              <a:t>HandleRequirementAsync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AuthorizationHandlerContext</a:t>
            </a:r>
            <a:r>
              <a:rPr lang="en-US" dirty="0"/>
              <a:t> context, </a:t>
            </a:r>
          </a:p>
          <a:p>
            <a:r>
              <a:rPr lang="en-US" dirty="0"/>
              <a:t>        </a:t>
            </a:r>
            <a:r>
              <a:rPr lang="en-US" dirty="0" err="1"/>
              <a:t>OperationAuthorizationRequirement</a:t>
            </a:r>
            <a:r>
              <a:rPr lang="en-US" dirty="0"/>
              <a:t> requirement,</a:t>
            </a:r>
          </a:p>
          <a:p>
            <a:r>
              <a:rPr lang="en-US" dirty="0"/>
              <a:t>        Document resource)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(document != null &amp;&amp; </a:t>
            </a:r>
            <a:r>
              <a:rPr lang="en-US" dirty="0" err="1"/>
              <a:t>document.Owner</a:t>
            </a:r>
            <a:r>
              <a:rPr lang="en-US" dirty="0"/>
              <a:t> == </a:t>
            </a:r>
            <a:r>
              <a:rPr lang="en-US" dirty="0" err="1"/>
              <a:t>context.Identity.Name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context.Succeed</a:t>
            </a:r>
            <a:r>
              <a:rPr lang="en-US" dirty="0"/>
              <a:t>(requirement);</a:t>
            </a:r>
          </a:p>
          <a:p>
            <a:r>
              <a:rPr lang="en-US" dirty="0"/>
              <a:t>            return </a:t>
            </a:r>
            <a:r>
              <a:rPr lang="en-US" dirty="0" err="1"/>
              <a:t>Task.CompletedTask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1D95A-741B-4F3A-A300-98681F2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authorization handlers</a:t>
            </a:r>
          </a:p>
        </p:txBody>
      </p:sp>
    </p:spTree>
    <p:extLst>
      <p:ext uri="{BB962C8B-B14F-4D97-AF65-F5344CB8AC3E}">
        <p14:creationId xmlns:p14="http://schemas.microsoft.com/office/powerpoint/2010/main" val="66370585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C5855-56D9-4A32-83E4-F8D3014F2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2760"/>
          </a:xfrm>
        </p:spPr>
        <p:txBody>
          <a:bodyPr/>
          <a:lstStyle/>
          <a:p>
            <a:r>
              <a:rPr lang="en-US" dirty="0" err="1"/>
              <a:t>options.AddPolicy</a:t>
            </a:r>
            <a:r>
              <a:rPr lang="en-US" dirty="0"/>
              <a:t>("</a:t>
            </a:r>
            <a:r>
              <a:rPr lang="en-US" dirty="0" err="1"/>
              <a:t>api</a:t>
            </a:r>
            <a:r>
              <a:rPr lang="en-US" dirty="0"/>
              <a:t>", policy =&gt;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policy.AuthenticationSchemes.Add</a:t>
            </a:r>
            <a:r>
              <a:rPr lang="en-US" dirty="0"/>
              <a:t>("Bearer");</a:t>
            </a:r>
          </a:p>
          <a:p>
            <a:r>
              <a:rPr lang="en-US" dirty="0"/>
              <a:t>    </a:t>
            </a:r>
            <a:r>
              <a:rPr lang="en-US" dirty="0" err="1"/>
              <a:t>policy.RequireAuthenticatedUser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31643-E94F-49F9-8C3F-F4AD8143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authentication service in policy</a:t>
            </a:r>
          </a:p>
        </p:txBody>
      </p:sp>
    </p:spTree>
    <p:extLst>
      <p:ext uri="{BB962C8B-B14F-4D97-AF65-F5344CB8AC3E}">
        <p14:creationId xmlns:p14="http://schemas.microsoft.com/office/powerpoint/2010/main" val="383107359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Protecting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0497955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210D9-70C2-4621-BB20-B1EC1F0C3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907"/>
          </a:xfrm>
        </p:spPr>
        <p:txBody>
          <a:bodyPr/>
          <a:lstStyle/>
          <a:p>
            <a:r>
              <a:rPr lang="en-US" dirty="0"/>
              <a:t>One stop shop for encryption</a:t>
            </a:r>
          </a:p>
          <a:p>
            <a:pPr lvl="1"/>
            <a:r>
              <a:rPr lang="en-US" dirty="0"/>
              <a:t>No more machine key.</a:t>
            </a:r>
          </a:p>
          <a:p>
            <a:pPr lvl="1"/>
            <a:r>
              <a:rPr lang="en-US" dirty="0"/>
              <a:t>Aimed at ephemeral data.</a:t>
            </a:r>
          </a:p>
          <a:p>
            <a:pPr lvl="1"/>
            <a:r>
              <a:rPr lang="en-US" dirty="0"/>
              <a:t>Removes the ability to shoot yourself in the foot.</a:t>
            </a:r>
          </a:p>
          <a:p>
            <a:pPr lvl="1"/>
            <a:r>
              <a:rPr lang="en-US" dirty="0"/>
              <a:t>Supports key rotation automatically.</a:t>
            </a:r>
          </a:p>
          <a:p>
            <a:pPr lvl="1"/>
            <a:r>
              <a:rPr lang="en-US" dirty="0"/>
              <a:t>Provides isolation for applications automatically.</a:t>
            </a:r>
          </a:p>
          <a:p>
            <a:pPr lvl="1"/>
            <a:r>
              <a:rPr lang="en-US" dirty="0"/>
              <a:t>Provides isolation based on purposes automatically.</a:t>
            </a:r>
          </a:p>
          <a:p>
            <a:pPr lvl="1"/>
            <a:r>
              <a:rPr lang="en-US" dirty="0"/>
              <a:t>Attempts to figure out where to store keys based on app platform.</a:t>
            </a:r>
          </a:p>
          <a:p>
            <a:pPr lvl="1"/>
            <a:r>
              <a:rPr lang="en-US" dirty="0"/>
              <a:t>Easy to write new key stores to match your customers’ environments.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IXmlRepository</a:t>
            </a:r>
            <a:r>
              <a:rPr lang="en-US" dirty="0"/>
              <a:t> – </a:t>
            </a:r>
            <a:r>
              <a:rPr lang="en-US" dirty="0" err="1">
                <a:latin typeface="Consolas" panose="020B0609020204030204" pitchFamily="49" charset="0"/>
              </a:rPr>
              <a:t>GetAllElements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StoreElement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Custom algorithms supported (for Russia).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8313B-0812-4648-8BA3-0A39DA6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513969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A8F38-F912-4DAF-B8B0-65CABC180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949"/>
          </a:xfrm>
        </p:spPr>
        <p:txBody>
          <a:bodyPr/>
          <a:lstStyle/>
          <a:p>
            <a:r>
              <a:rPr lang="en-US" dirty="0"/>
              <a:t>Cryptography defaults</a:t>
            </a:r>
          </a:p>
          <a:p>
            <a:pPr lvl="1"/>
            <a:r>
              <a:rPr lang="en-US" dirty="0"/>
              <a:t>512bit master key</a:t>
            </a:r>
          </a:p>
          <a:p>
            <a:pPr lvl="1"/>
            <a:r>
              <a:rPr lang="en-US" dirty="0"/>
              <a:t>Rolled every 90 days</a:t>
            </a:r>
          </a:p>
          <a:p>
            <a:pPr lvl="1"/>
            <a:r>
              <a:rPr lang="en-US" dirty="0"/>
              <a:t>Derived keys based on purpose and every payload</a:t>
            </a:r>
          </a:p>
          <a:p>
            <a:pPr lvl="1"/>
            <a:r>
              <a:rPr lang="en-US" dirty="0"/>
              <a:t>AES-256 CBC for encryption</a:t>
            </a:r>
          </a:p>
          <a:p>
            <a:pPr lvl="1"/>
            <a:r>
              <a:rPr lang="en-US" dirty="0"/>
              <a:t>HMACSHA256 for authenticity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24B78-B144-43A8-A82A-FCA2D013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</a:t>
            </a:r>
          </a:p>
        </p:txBody>
      </p:sp>
    </p:spTree>
    <p:extLst>
      <p:ext uri="{BB962C8B-B14F-4D97-AF65-F5344CB8AC3E}">
        <p14:creationId xmlns:p14="http://schemas.microsoft.com/office/powerpoint/2010/main" val="4118653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5DF09-8338-4B40-88AF-9E3E58B75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Kestrel and IIS</a:t>
            </a:r>
          </a:p>
          <a:p>
            <a:r>
              <a:rPr lang="en-US" dirty="0"/>
              <a:t>Kestrel and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Kestrel alone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08F3-6659-4EF8-BCAC-08E192C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</a:p>
        </p:txBody>
      </p:sp>
    </p:spTree>
    <p:extLst>
      <p:ext uri="{BB962C8B-B14F-4D97-AF65-F5344CB8AC3E}">
        <p14:creationId xmlns:p14="http://schemas.microsoft.com/office/powerpoint/2010/main" val="37847596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0AAA-DF96-462E-87C1-429F7018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0907"/>
          </a:xfrm>
        </p:spPr>
        <p:txBody>
          <a:bodyPr/>
          <a:lstStyle/>
          <a:p>
            <a:r>
              <a:rPr lang="en-US" dirty="0"/>
              <a:t>Key Stores</a:t>
            </a:r>
          </a:p>
          <a:p>
            <a:pPr lvl="1"/>
            <a:r>
              <a:rPr lang="en-US" dirty="0"/>
              <a:t>Azure Web Applications – Special synced folder.</a:t>
            </a:r>
          </a:p>
          <a:p>
            <a:pPr lvl="1"/>
            <a:r>
              <a:rPr lang="en-US" dirty="0"/>
              <a:t>IIS with no user profile – registry, with machine DPAPI &amp; worker process </a:t>
            </a:r>
            <a:r>
              <a:rPr lang="en-US" dirty="0" err="1"/>
              <a:t>ACLed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IIS with user profile - %</a:t>
            </a:r>
            <a:r>
              <a:rPr lang="en-US" dirty="0" err="1"/>
              <a:t>AppData</a:t>
            </a:r>
            <a:r>
              <a:rPr lang="en-US" dirty="0"/>
              <a:t>%, user DPAPI.</a:t>
            </a:r>
          </a:p>
          <a:p>
            <a:pPr lvl="1"/>
            <a:r>
              <a:rPr lang="en-US" dirty="0"/>
              <a:t>In memory, discarded.</a:t>
            </a:r>
          </a:p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DPAPI, DPAPI NG (with AD), X509 Certificate, Plain Text.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coming in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9C0E2-2E82-411D-8B66-3379BA5D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protecting keys</a:t>
            </a:r>
          </a:p>
        </p:txBody>
      </p:sp>
    </p:spTree>
    <p:extLst>
      <p:ext uri="{BB962C8B-B14F-4D97-AF65-F5344CB8AC3E}">
        <p14:creationId xmlns:p14="http://schemas.microsoft.com/office/powerpoint/2010/main" val="326460543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DA5BE-D490-4891-85FE-1A7CAC826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15"/>
          </a:xfrm>
        </p:spPr>
        <p:txBody>
          <a:bodyPr/>
          <a:lstStyle/>
          <a:p>
            <a:r>
              <a:rPr lang="en-US" dirty="0"/>
              <a:t>Manually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DataProtector</a:t>
            </a:r>
            <a:r>
              <a:rPr lang="en-US" dirty="0"/>
              <a:t> with a purpose from the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.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services.AddDataProtection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Take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 in your controller constructors.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protector.Protect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protecter.Unprotect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5818-C6B6-4ACF-89F3-1EF4A3A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7963676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701D40-5EB3-4E48-BC42-6E3259906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80953"/>
          </a:xfrm>
        </p:spPr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dataProtectionProvider</a:t>
            </a:r>
            <a:r>
              <a:rPr lang="en-GB" dirty="0"/>
              <a:t> = new </a:t>
            </a:r>
            <a:r>
              <a:rPr lang="en-GB" dirty="0" err="1"/>
              <a:t>EphemeralDataProtectionProvider</a:t>
            </a:r>
            <a:r>
              <a:rPr lang="en-GB" dirty="0"/>
              <a:t>();</a:t>
            </a:r>
          </a:p>
          <a:p>
            <a:r>
              <a:rPr lang="en-GB" dirty="0" err="1"/>
              <a:t>var</a:t>
            </a:r>
            <a:r>
              <a:rPr lang="en-GB" dirty="0"/>
              <a:t> protector = </a:t>
            </a:r>
            <a:r>
              <a:rPr lang="en-GB" dirty="0" err="1"/>
              <a:t>dataProtectionProvider.CreateProtector</a:t>
            </a:r>
            <a:r>
              <a:rPr lang="en-GB" dirty="0"/>
              <a:t>("purpose");</a:t>
            </a:r>
          </a:p>
          <a:p>
            <a:endParaRPr lang="en-GB" dirty="0"/>
          </a:p>
          <a:p>
            <a:r>
              <a:rPr lang="en-GB" dirty="0" err="1"/>
              <a:t>Console.Write</a:t>
            </a:r>
            <a:r>
              <a:rPr lang="en-GB" dirty="0"/>
              <a:t>("Enter input: ");</a:t>
            </a:r>
          </a:p>
          <a:p>
            <a:r>
              <a:rPr lang="en-GB" dirty="0"/>
              <a:t>string input = </a:t>
            </a:r>
            <a:r>
              <a:rPr lang="en-GB" dirty="0" err="1"/>
              <a:t>Console.ReadLine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protectedPayload</a:t>
            </a:r>
            <a:r>
              <a:rPr lang="en-GB" dirty="0"/>
              <a:t> = </a:t>
            </a:r>
            <a:r>
              <a:rPr lang="en-GB" dirty="0" err="1"/>
              <a:t>protector.Protect</a:t>
            </a:r>
            <a:r>
              <a:rPr lang="en-GB" dirty="0"/>
              <a:t>(input);</a:t>
            </a:r>
          </a:p>
          <a:p>
            <a:r>
              <a:rPr lang="en-GB" dirty="0" err="1"/>
              <a:t>Console.WriteLine</a:t>
            </a:r>
            <a:r>
              <a:rPr lang="en-GB" dirty="0"/>
              <a:t>($"Protect returned: {</a:t>
            </a:r>
            <a:r>
              <a:rPr lang="en-GB" dirty="0" err="1"/>
              <a:t>protectedPayload</a:t>
            </a:r>
            <a:r>
              <a:rPr lang="en-GB" dirty="0"/>
              <a:t>}");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unprotectedPayload</a:t>
            </a:r>
            <a:r>
              <a:rPr lang="en-GB" dirty="0"/>
              <a:t> = </a:t>
            </a:r>
            <a:r>
              <a:rPr lang="en-GB" dirty="0" err="1"/>
              <a:t>protector.Unprotect</a:t>
            </a:r>
            <a:r>
              <a:rPr lang="en-GB" dirty="0"/>
              <a:t>(</a:t>
            </a:r>
            <a:r>
              <a:rPr lang="en-GB" dirty="0" err="1"/>
              <a:t>protectedPayload</a:t>
            </a:r>
            <a:r>
              <a:rPr lang="en-GB" dirty="0"/>
              <a:t>);</a:t>
            </a:r>
          </a:p>
          <a:p>
            <a:r>
              <a:rPr lang="en-GB" dirty="0" err="1"/>
              <a:t>Console.WriteLine</a:t>
            </a:r>
            <a:r>
              <a:rPr lang="en-GB" dirty="0"/>
              <a:t>($"Unprotect returned: {</a:t>
            </a:r>
            <a:r>
              <a:rPr lang="en-GB" dirty="0" err="1"/>
              <a:t>unprotectedPayload</a:t>
            </a:r>
            <a:r>
              <a:rPr lang="en-GB" dirty="0"/>
              <a:t>}");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EA53F3-A09B-414A-8C3C-5570CA61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51373316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5A0DF9-A81E-4CC9-ADFC-3B4328D77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72223"/>
          </a:xfrm>
        </p:spPr>
        <p:txBody>
          <a:bodyPr/>
          <a:lstStyle/>
          <a:p>
            <a:r>
              <a:rPr lang="en-US" dirty="0"/>
              <a:t>Their purpose</a:t>
            </a:r>
          </a:p>
          <a:p>
            <a:pPr lvl="1"/>
            <a:r>
              <a:rPr lang="en-US" dirty="0"/>
              <a:t>Provides isolation within an application.</a:t>
            </a:r>
          </a:p>
          <a:p>
            <a:pPr lvl="1"/>
            <a:r>
              <a:rPr lang="en-US" dirty="0"/>
              <a:t>Used to derive keys from the master key.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CreateProtector</a:t>
            </a:r>
            <a:r>
              <a:rPr lang="en-US" dirty="0">
                <a:latin typeface="Consolas" panose="020B0609020204030204" pitchFamily="49" charset="0"/>
              </a:rPr>
              <a:t>("Authentication")</a:t>
            </a:r>
            <a:r>
              <a:rPr lang="en-US" dirty="0"/>
              <a:t> cannot unprotect </a:t>
            </a:r>
            <a:r>
              <a:rPr lang="en-US" dirty="0" err="1">
                <a:latin typeface="Consolas" panose="020B0609020204030204" pitchFamily="49" charset="0"/>
              </a:rPr>
              <a:t>CreateProtector</a:t>
            </a:r>
            <a:r>
              <a:rPr lang="en-US" dirty="0">
                <a:latin typeface="Consolas" panose="020B0609020204030204" pitchFamily="49" charset="0"/>
              </a:rPr>
              <a:t>("Data")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Do not use user input as the sole source of a purpose.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good purpose would be something like </a:t>
            </a:r>
            <a:r>
              <a:rPr lang="en-US" dirty="0">
                <a:latin typeface="Consolas" panose="020B0609020204030204" pitchFamily="49" charset="0"/>
              </a:rPr>
              <a:t>Contoso.Component.1.0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90D8B-6D19-40EA-A11E-7ABE0F16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strings</a:t>
            </a:r>
          </a:p>
        </p:txBody>
      </p:sp>
    </p:spTree>
    <p:extLst>
      <p:ext uri="{BB962C8B-B14F-4D97-AF65-F5344CB8AC3E}">
        <p14:creationId xmlns:p14="http://schemas.microsoft.com/office/powerpoint/2010/main" val="101994878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D465D-22A0-42A2-91FA-83EFBBC54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700"/>
          </a:xfrm>
        </p:spPr>
        <p:txBody>
          <a:bodyPr/>
          <a:lstStyle/>
          <a:p>
            <a:r>
              <a:rPr lang="en-US" dirty="0"/>
              <a:t>Configuration Points</a:t>
            </a:r>
          </a:p>
          <a:p>
            <a:pPr lvl="1"/>
            <a:r>
              <a:rPr lang="en-US" dirty="0"/>
              <a:t>Key stores.</a:t>
            </a:r>
          </a:p>
          <a:p>
            <a:pPr lvl="1"/>
            <a:r>
              <a:rPr lang="en-US" dirty="0"/>
              <a:t>Encryption.</a:t>
            </a:r>
          </a:p>
          <a:p>
            <a:pPr lvl="1"/>
            <a:r>
              <a:rPr lang="en-US" dirty="0"/>
              <a:t>Key expiry policy.</a:t>
            </a:r>
          </a:p>
          <a:p>
            <a:pPr lvl="1"/>
            <a:r>
              <a:rPr lang="en-US" dirty="0"/>
              <a:t>Application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CACF9-4F62-42D7-A406-3F0D73FF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266032774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3BD38-7070-4E06-9387-8880576BF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60756"/>
          </a:xfrm>
        </p:spPr>
        <p:txBody>
          <a:bodyPr/>
          <a:lstStyle/>
          <a:p>
            <a:r>
              <a:rPr lang="en-GB" dirty="0"/>
              <a:t>public void </a:t>
            </a:r>
            <a:r>
              <a:rPr lang="en-GB" dirty="0" err="1"/>
              <a:t>ConfigureServices</a:t>
            </a:r>
            <a:r>
              <a:rPr lang="en-GB" dirty="0"/>
              <a:t>(</a:t>
            </a:r>
            <a:r>
              <a:rPr lang="en-GB" dirty="0" err="1"/>
              <a:t>IServiceCollection</a:t>
            </a:r>
            <a:r>
              <a:rPr lang="en-GB" dirty="0"/>
              <a:t> services)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services.AddDataProtection</a:t>
            </a:r>
            <a:r>
              <a:rPr lang="en-GB" dirty="0"/>
              <a:t>()</a:t>
            </a:r>
          </a:p>
          <a:p>
            <a:r>
              <a:rPr lang="en-GB" dirty="0"/>
              <a:t>        .</a:t>
            </a:r>
            <a:r>
              <a:rPr lang="en-GB" dirty="0" err="1"/>
              <a:t>PersistKeysToFileSystem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			new </a:t>
            </a:r>
            <a:r>
              <a:rPr lang="en-GB" dirty="0" err="1"/>
              <a:t>DirectoryInfo</a:t>
            </a:r>
            <a:r>
              <a:rPr lang="en-GB" dirty="0"/>
              <a:t>(@"\\server\share\directory\"))</a:t>
            </a:r>
          </a:p>
          <a:p>
            <a:r>
              <a:rPr lang="en-GB" dirty="0"/>
              <a:t>        .</a:t>
            </a:r>
            <a:r>
              <a:rPr lang="en-GB" dirty="0" err="1"/>
              <a:t>ProtectKeysWithCertificate</a:t>
            </a:r>
            <a:r>
              <a:rPr lang="en-GB" dirty="0"/>
              <a:t>("thumbprint")</a:t>
            </a:r>
            <a:br>
              <a:rPr lang="en-GB" dirty="0"/>
            </a:br>
            <a:r>
              <a:rPr lang="en-GB" dirty="0"/>
              <a:t>        .</a:t>
            </a:r>
            <a:r>
              <a:rPr lang="en-GB" dirty="0" err="1"/>
              <a:t>SetApplicationName</a:t>
            </a:r>
            <a:r>
              <a:rPr lang="en-GB" dirty="0"/>
              <a:t>("my application");</a:t>
            </a:r>
          </a:p>
          <a:p>
            <a:r>
              <a:rPr lang="en-GB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461EDA-5D62-4468-AF35-D135B6CF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6357243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EE0-5A98-42C5-9388-D364434B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956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22ED6-19A0-4853-9220-F9D36622C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657"/>
          </a:xfrm>
        </p:spPr>
        <p:txBody>
          <a:bodyPr/>
          <a:lstStyle/>
          <a:p>
            <a:r>
              <a:rPr lang="en-US" dirty="0"/>
              <a:t>Data Protection</a:t>
            </a:r>
          </a:p>
          <a:p>
            <a:pPr lvl="1"/>
            <a:r>
              <a:rPr lang="en-US" dirty="0"/>
              <a:t>Forward compatibility package.</a:t>
            </a:r>
          </a:p>
          <a:p>
            <a:pPr lvl="1"/>
            <a:r>
              <a:rPr lang="en-US" dirty="0"/>
              <a:t>ASP.NET Core 1 requires .NET Framework 4.5.2.</a:t>
            </a:r>
          </a:p>
          <a:p>
            <a:pPr lvl="1"/>
            <a:r>
              <a:rPr lang="en-US" dirty="0"/>
              <a:t>ASP.NET Core 2 requires .NET Framework 4.6.2.</a:t>
            </a:r>
          </a:p>
          <a:p>
            <a:r>
              <a:rPr lang="en-US" dirty="0"/>
              <a:t>Cookie sharing</a:t>
            </a:r>
          </a:p>
          <a:p>
            <a:pPr lvl="1"/>
            <a:r>
              <a:rPr lang="en-US" dirty="0"/>
              <a:t>Between Katana based applications and ASP.NET Core.</a:t>
            </a:r>
          </a:p>
          <a:p>
            <a:pPr lvl="1"/>
            <a:r>
              <a:rPr lang="en-US" dirty="0"/>
              <a:t>Needs configuration to share the key ring and set a shared application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968FA-5C26-4B9F-B07B-150A163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cookies with ASP.NET</a:t>
            </a:r>
          </a:p>
        </p:txBody>
      </p:sp>
    </p:spTree>
    <p:extLst>
      <p:ext uri="{BB962C8B-B14F-4D97-AF65-F5344CB8AC3E}">
        <p14:creationId xmlns:p14="http://schemas.microsoft.com/office/powerpoint/2010/main" val="562647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7FABA-F898-466D-8DAF-DA0D95312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2449"/>
          </a:xfrm>
        </p:spPr>
        <p:txBody>
          <a:bodyPr/>
          <a:lstStyle/>
          <a:p>
            <a:r>
              <a:rPr lang="en-US" dirty="0"/>
              <a:t>Kestrel in ASP.NET V2 is supported on the edge</a:t>
            </a:r>
          </a:p>
          <a:p>
            <a:pPr lvl="1"/>
            <a:r>
              <a:rPr lang="en-US" dirty="0"/>
              <a:t>Multiple configuration options for security.</a:t>
            </a:r>
          </a:p>
          <a:p>
            <a:pPr lvl="1"/>
            <a:r>
              <a:rPr lang="en-US" dirty="0"/>
              <a:t>HTTPS support.</a:t>
            </a:r>
          </a:p>
          <a:p>
            <a:pPr lvl="1"/>
            <a:r>
              <a:rPr lang="en-US" dirty="0"/>
              <a:t>We still recommend a proxy.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36687-78DF-40AC-A678-43E22A8F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on the edge</a:t>
            </a:r>
          </a:p>
        </p:txBody>
      </p:sp>
    </p:spTree>
    <p:extLst>
      <p:ext uri="{BB962C8B-B14F-4D97-AF65-F5344CB8AC3E}">
        <p14:creationId xmlns:p14="http://schemas.microsoft.com/office/powerpoint/2010/main" val="31086784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189F7-F910-42A0-AF01-6A768836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/>
              <a:t>Kestrel in ASP.NET v1.x</a:t>
            </a:r>
          </a:p>
          <a:p>
            <a:pPr lvl="1"/>
            <a:r>
              <a:rPr lang="en-US" dirty="0"/>
              <a:t>Keep-Alive timeouts.</a:t>
            </a:r>
          </a:p>
          <a:p>
            <a:pPr lvl="1"/>
            <a:r>
              <a:rPr lang="en-US" dirty="0"/>
              <a:t>Request Header limits.</a:t>
            </a:r>
          </a:p>
          <a:p>
            <a:pPr lvl="1"/>
            <a:r>
              <a:rPr lang="en-US" dirty="0"/>
              <a:t>Request/Response buffer sizes.</a:t>
            </a:r>
          </a:p>
          <a:p>
            <a:pPr lvl="1"/>
            <a:r>
              <a:rPr lang="en-US" dirty="0"/>
              <a:t>Request line size.</a:t>
            </a:r>
          </a:p>
          <a:p>
            <a:pPr lvl="1"/>
            <a:r>
              <a:rPr lang="en-US" dirty="0"/>
              <a:t>Request header limits.</a:t>
            </a:r>
          </a:p>
          <a:p>
            <a:pPr lvl="1"/>
            <a:r>
              <a:rPr lang="en-US" dirty="0"/>
              <a:t>Request header count limits.</a:t>
            </a:r>
          </a:p>
          <a:p>
            <a:r>
              <a:rPr lang="en-US" dirty="0"/>
              <a:t>Kestrel in ASP.NET v2.0</a:t>
            </a:r>
          </a:p>
          <a:p>
            <a:pPr lvl="1"/>
            <a:r>
              <a:rPr lang="en-US" dirty="0"/>
              <a:t>Request/Response body timeouts &amp; data rates.</a:t>
            </a:r>
          </a:p>
          <a:p>
            <a:pPr lvl="1"/>
            <a:r>
              <a:rPr lang="en-US" dirty="0"/>
              <a:t>Total client connections.</a:t>
            </a:r>
          </a:p>
          <a:p>
            <a:pPr lvl="1"/>
            <a:r>
              <a:rPr lang="en-US" dirty="0"/>
              <a:t>Internal request draining support.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9EB9A-7F4C-497E-A468-5B10462F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2451555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Authenticating your users</a:t>
            </a:r>
          </a:p>
        </p:txBody>
      </p:sp>
    </p:spTree>
    <p:extLst>
      <p:ext uri="{BB962C8B-B14F-4D97-AF65-F5344CB8AC3E}">
        <p14:creationId xmlns:p14="http://schemas.microsoft.com/office/powerpoint/2010/main" val="480906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77A8-F669-49FA-8769-C9F28817D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/>
              <a:t>Template Support</a:t>
            </a:r>
          </a:p>
          <a:p>
            <a:pPr lvl="1"/>
            <a:r>
              <a:rPr lang="en-US" dirty="0"/>
              <a:t>No Authentication.</a:t>
            </a:r>
          </a:p>
          <a:p>
            <a:pPr lvl="1"/>
            <a:r>
              <a:rPr lang="en-US" dirty="0"/>
              <a:t>Individual User Accounts.</a:t>
            </a:r>
          </a:p>
          <a:p>
            <a:pPr lvl="1"/>
            <a:r>
              <a:rPr lang="en-US" dirty="0"/>
              <a:t>Work and School Accounts.</a:t>
            </a:r>
          </a:p>
          <a:p>
            <a:pPr lvl="1"/>
            <a:r>
              <a:rPr lang="en-US" dirty="0"/>
              <a:t>Windows Authentication.</a:t>
            </a:r>
          </a:p>
          <a:p>
            <a:r>
              <a:rPr lang="en-US" dirty="0"/>
              <a:t>Social Authentication</a:t>
            </a:r>
          </a:p>
          <a:p>
            <a:pPr lvl="1"/>
            <a:r>
              <a:rPr lang="en-US" dirty="0"/>
              <a:t>Facebook.</a:t>
            </a:r>
          </a:p>
          <a:p>
            <a:pPr lvl="1"/>
            <a:r>
              <a:rPr lang="en-US" dirty="0"/>
              <a:t>Twitter.</a:t>
            </a:r>
          </a:p>
          <a:p>
            <a:pPr lvl="1"/>
            <a:r>
              <a:rPr lang="en-US" dirty="0"/>
              <a:t>Google.</a:t>
            </a:r>
          </a:p>
          <a:p>
            <a:pPr lvl="1"/>
            <a:r>
              <a:rPr lang="en-US" dirty="0"/>
              <a:t>Microsoft Account.</a:t>
            </a:r>
          </a:p>
          <a:p>
            <a:pPr lvl="1"/>
            <a:r>
              <a:rPr lang="en-US" dirty="0"/>
              <a:t>https://github.com/aspnet-contrib/AspNet.Security.OAuth.Providers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262E9-351A-478E-9514-6D9EBAA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6594646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294CE-98E7-4925-8FFB-75EFB8479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864"/>
          </a:xfrm>
        </p:spPr>
        <p:txBody>
          <a:bodyPr/>
          <a:lstStyle/>
          <a:p>
            <a:r>
              <a:rPr lang="en-US" dirty="0"/>
              <a:t>Individual User Accounts</a:t>
            </a:r>
          </a:p>
          <a:p>
            <a:pPr lvl="1"/>
            <a:r>
              <a:rPr lang="en-US" dirty="0"/>
              <a:t>Local database - EF models for users, accounts, groups, etc.</a:t>
            </a:r>
          </a:p>
          <a:p>
            <a:pPr lvl="1"/>
            <a:r>
              <a:rPr lang="en-US" dirty="0"/>
              <a:t>Opinionated.</a:t>
            </a:r>
          </a:p>
          <a:p>
            <a:r>
              <a:rPr lang="en-US" dirty="0"/>
              <a:t>Authentication via OIDC</a:t>
            </a:r>
          </a:p>
          <a:p>
            <a:pPr lvl="1"/>
            <a:r>
              <a:rPr lang="en-US" dirty="0"/>
              <a:t>Work and School Accounts, via Azure AD and OIDC.</a:t>
            </a:r>
          </a:p>
          <a:p>
            <a:pPr lvl="1"/>
            <a:r>
              <a:rPr lang="en-US" dirty="0"/>
              <a:t>No SAML/WS-Fed support yet.</a:t>
            </a:r>
          </a:p>
          <a:p>
            <a:r>
              <a:rPr lang="en-US" dirty="0"/>
              <a:t>Windows Authentication</a:t>
            </a:r>
          </a:p>
          <a:p>
            <a:pPr lvl="1"/>
            <a:r>
              <a:rPr lang="en-US" dirty="0"/>
              <a:t>Needs IIS.</a:t>
            </a:r>
          </a:p>
          <a:p>
            <a:pPr lvl="1"/>
            <a:r>
              <a:rPr lang="en-US" dirty="0"/>
              <a:t>Local domain joined servers.</a:t>
            </a:r>
          </a:p>
          <a:p>
            <a:pPr lvl="1"/>
            <a:r>
              <a:rPr lang="en-US" dirty="0"/>
              <a:t>No automatic impersonation any more.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224F9-2489-469D-B2F8-27B8141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Options</a:t>
            </a:r>
          </a:p>
        </p:txBody>
      </p:sp>
    </p:spTree>
    <p:extLst>
      <p:ext uri="{BB962C8B-B14F-4D97-AF65-F5344CB8AC3E}">
        <p14:creationId xmlns:p14="http://schemas.microsoft.com/office/powerpoint/2010/main" val="2800222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http://schemas.microsoft.com/office/2006/metadata/properties"/>
    <ds:schemaRef ds:uri="http://schemas.microsoft.com/office/infopath/2007/PartnerControls"/>
    <ds:schemaRef ds:uri="b0e4521d-181b-4aee-b4a8-952b2bc147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Breitbild</PresentationFormat>
  <Paragraphs>379</Paragraphs>
  <Slides>47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 Learn. Imagine. Build. .NET Conf  </vt:lpstr>
      <vt:lpstr>Contents</vt:lpstr>
      <vt:lpstr>Hosting your application securely</vt:lpstr>
      <vt:lpstr>Hosting options</vt:lpstr>
      <vt:lpstr>Kestrel on the edge</vt:lpstr>
      <vt:lpstr>Kestrel configuration </vt:lpstr>
      <vt:lpstr>Authenticating your users</vt:lpstr>
      <vt:lpstr>Authentication in ASP.NET Core</vt:lpstr>
      <vt:lpstr>Template Options</vt:lpstr>
      <vt:lpstr>ASP.NET Core 1.0 Authentication Changes</vt:lpstr>
      <vt:lpstr>ASP.NET Core 2.0 Authentication Changes</vt:lpstr>
      <vt:lpstr>Demo:  TOTP</vt:lpstr>
      <vt:lpstr>Configuring authentication in v1</vt:lpstr>
      <vt:lpstr>Configuring authentication in v2</vt:lpstr>
      <vt:lpstr>Configuring Authentication</vt:lpstr>
      <vt:lpstr>Authenticate/Challenge/Signin 1.0 v 2.0</vt:lpstr>
      <vt:lpstr>Do it yourself</vt:lpstr>
      <vt:lpstr>Demo: Baking your own cookies</vt:lpstr>
      <vt:lpstr>Selecting service to authorize with</vt:lpstr>
      <vt:lpstr>Coming next</vt:lpstr>
      <vt:lpstr>Demo:  Identity as a service</vt:lpstr>
      <vt:lpstr>Controlling access via authorization</vt:lpstr>
      <vt:lpstr>Authorization</vt:lpstr>
      <vt:lpstr>Policies, requirements and handlers</vt:lpstr>
      <vt:lpstr>Requirements</vt:lpstr>
      <vt:lpstr>Handlers</vt:lpstr>
      <vt:lpstr>Policies</vt:lpstr>
      <vt:lpstr>Authorizing</vt:lpstr>
      <vt:lpstr>Demo: Authorization</vt:lpstr>
      <vt:lpstr>What should a handler return?</vt:lpstr>
      <vt:lpstr>Things to remember</vt:lpstr>
      <vt:lpstr>Imperative Checks</vt:lpstr>
      <vt:lpstr>Adjusting UI in MVC Views</vt:lpstr>
      <vt:lpstr>Resource based authorization</vt:lpstr>
      <vt:lpstr>Resource authorization handlers</vt:lpstr>
      <vt:lpstr>Limiting authentication service in policy</vt:lpstr>
      <vt:lpstr>Protecting your data</vt:lpstr>
      <vt:lpstr>Data Protection</vt:lpstr>
      <vt:lpstr>Defaults</vt:lpstr>
      <vt:lpstr>Storing and protecting keys</vt:lpstr>
      <vt:lpstr>Using Data Protection</vt:lpstr>
      <vt:lpstr>Using Data Protection</vt:lpstr>
      <vt:lpstr>Purpose strings</vt:lpstr>
      <vt:lpstr>Configuring Data Protection</vt:lpstr>
      <vt:lpstr>Configuring Data Protection</vt:lpstr>
      <vt:lpstr>Compatibility</vt:lpstr>
      <vt:lpstr>Sharing cookies with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Bowden Damien</cp:lastModifiedBy>
  <cp:revision>5</cp:revision>
  <dcterms:modified xsi:type="dcterms:W3CDTF">2018-04-11T06:10:53Z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