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96" y="12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CFCF37-1EE3-4142-BAC0-FEDB57525538}" type="datetimeFigureOut">
              <a:rPr lang="en-NZ" smtClean="0"/>
              <a:t>24/05/2023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9F540-A869-45C0-9D8C-B1009E5DCA8B}" type="slidenum">
              <a:rPr lang="en-NZ" smtClean="0"/>
              <a:t>‹#›</a:t>
            </a:fld>
            <a:endParaRPr lang="en-NZ"/>
          </a:p>
        </p:txBody>
      </p:sp>
    </p:spTree>
    <p:extLst>
      <p:ext uri="{BB962C8B-B14F-4D97-AF65-F5344CB8AC3E}">
        <p14:creationId xmlns:p14="http://schemas.microsoft.com/office/powerpoint/2010/main" val="4111665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5/24/2023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5/24/2023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57E4E-DF7F-4C76-8565-2CC9E194152A}"/>
              </a:ext>
            </a:extLst>
          </p:cNvPr>
          <p:cNvSpPr>
            <a:spLocks noGrp="1"/>
          </p:cNvSpPr>
          <p:nvPr>
            <p:ph type="ctrTitle"/>
          </p:nvPr>
        </p:nvSpPr>
        <p:spPr>
          <a:xfrm>
            <a:off x="144379" y="127753"/>
            <a:ext cx="11887199" cy="562641"/>
          </a:xfrm>
        </p:spPr>
        <p:txBody>
          <a:bodyPr>
            <a:normAutofit fontScale="90000"/>
          </a:bodyPr>
          <a:lstStyle/>
          <a:p>
            <a:pPr algn="ctr"/>
            <a:r>
              <a:rPr lang="en-NZ" sz="4000" b="1" dirty="0"/>
              <a:t>AI Emulation in the military</a:t>
            </a:r>
          </a:p>
        </p:txBody>
      </p:sp>
      <p:sp>
        <p:nvSpPr>
          <p:cNvPr id="3" name="Subtitle 2">
            <a:extLst>
              <a:ext uri="{FF2B5EF4-FFF2-40B4-BE49-F238E27FC236}">
                <a16:creationId xmlns:a16="http://schemas.microsoft.com/office/drawing/2014/main" id="{E8281083-960B-45EF-B512-73887AE05333}"/>
              </a:ext>
            </a:extLst>
          </p:cNvPr>
          <p:cNvSpPr>
            <a:spLocks noGrp="1"/>
          </p:cNvSpPr>
          <p:nvPr>
            <p:ph type="subTitle" idx="1"/>
          </p:nvPr>
        </p:nvSpPr>
        <p:spPr>
          <a:xfrm>
            <a:off x="144379" y="673768"/>
            <a:ext cx="11887199" cy="6056479"/>
          </a:xfrm>
        </p:spPr>
        <p:txBody>
          <a:bodyPr>
            <a:normAutofit/>
          </a:bodyPr>
          <a:lstStyle/>
          <a:p>
            <a:pPr>
              <a:lnSpc>
                <a:spcPct val="115000"/>
              </a:lnSpc>
            </a:pPr>
            <a:r>
              <a:rPr lang="en-NZ" sz="1800" b="1" dirty="0">
                <a:solidFill>
                  <a:schemeClr val="tx1"/>
                </a:solidFill>
                <a:latin typeface="Times New Roman" panose="02020603050405020304" pitchFamily="18" charset="0"/>
                <a:ea typeface="Arial" panose="020B0604020202020204" pitchFamily="34" charset="0"/>
              </a:rPr>
              <a:t>opportunities for ai emulation are</a:t>
            </a:r>
            <a:endParaRPr lang="en-NZ" sz="1800" dirty="0">
              <a:solidFill>
                <a:schemeClr val="tx1"/>
              </a:solidFill>
              <a:effectLst/>
              <a:latin typeface="Arial" panose="020B0604020202020204" pitchFamily="34" charset="0"/>
              <a:ea typeface="Arial" panose="020B0604020202020204" pitchFamily="34" charset="0"/>
            </a:endParaRPr>
          </a:p>
          <a:p>
            <a:pPr>
              <a:lnSpc>
                <a:spcPct val="115000"/>
              </a:lnSpc>
            </a:pPr>
            <a:r>
              <a:rPr lang="en-NZ" sz="1400" b="1" dirty="0">
                <a:solidFill>
                  <a:schemeClr val="tx1"/>
                </a:solidFill>
                <a:effectLst/>
                <a:latin typeface="Times New Roman" panose="02020603050405020304" pitchFamily="18" charset="0"/>
                <a:ea typeface="Times New Roman" panose="02020603050405020304" pitchFamily="18" charset="0"/>
              </a:rPr>
              <a:t>Enhanced Realism: </a:t>
            </a:r>
            <a:r>
              <a:rPr lang="en-NZ" sz="1400" dirty="0">
                <a:solidFill>
                  <a:schemeClr val="tx1"/>
                </a:solidFill>
                <a:effectLst/>
                <a:latin typeface="Times New Roman" panose="02020603050405020304" pitchFamily="18" charset="0"/>
                <a:ea typeface="Times New Roman" panose="02020603050405020304" pitchFamily="18" charset="0"/>
              </a:rPr>
              <a:t>Using AI emulation can create realistic training scenarios that simulate real-world combat situations. These simulations can provide soldiers with a more accurate representation of what they may face in combat, helping them prepare for the challenges ahead.</a:t>
            </a:r>
            <a:endParaRPr lang="en-NZ" sz="1400" dirty="0">
              <a:solidFill>
                <a:schemeClr val="tx1"/>
              </a:solidFill>
              <a:effectLst/>
              <a:latin typeface="Arial" panose="020B0604020202020204" pitchFamily="34" charset="0"/>
              <a:ea typeface="Arial" panose="020B0604020202020204" pitchFamily="34" charset="0"/>
            </a:endParaRPr>
          </a:p>
          <a:p>
            <a:r>
              <a:rPr lang="en-NZ" sz="1400" b="1" dirty="0">
                <a:solidFill>
                  <a:schemeClr val="tx1"/>
                </a:solidFill>
                <a:effectLst/>
                <a:latin typeface="Times New Roman" panose="02020603050405020304" pitchFamily="18" charset="0"/>
                <a:ea typeface="Times New Roman" panose="02020603050405020304" pitchFamily="18" charset="0"/>
              </a:rPr>
              <a:t>Cost-effectiveness: </a:t>
            </a:r>
            <a:r>
              <a:rPr lang="en-NZ" sz="1400" dirty="0">
                <a:solidFill>
                  <a:schemeClr val="tx1"/>
                </a:solidFill>
                <a:effectLst/>
                <a:latin typeface="Times New Roman" panose="02020603050405020304" pitchFamily="18" charset="0"/>
                <a:ea typeface="Times New Roman" panose="02020603050405020304" pitchFamily="18" charset="0"/>
              </a:rPr>
              <a:t>Traditional military training can be expensive due to the use of equipment and personnel. However, using AI emulation to create training scenarios can reduce costs significantly since it eliminates the need for expensive equipment and live personnel.</a:t>
            </a:r>
            <a:endParaRPr lang="en-NZ" sz="1400" dirty="0">
              <a:solidFill>
                <a:schemeClr val="tx1"/>
              </a:solidFill>
              <a:effectLst/>
              <a:latin typeface="Arial" panose="020B0604020202020204" pitchFamily="34" charset="0"/>
              <a:ea typeface="Arial" panose="020B0604020202020204" pitchFamily="34" charset="0"/>
            </a:endParaRPr>
          </a:p>
          <a:p>
            <a:r>
              <a:rPr lang="en-NZ" sz="1400" b="1" dirty="0">
                <a:solidFill>
                  <a:schemeClr val="tx1"/>
                </a:solidFill>
                <a:effectLst/>
                <a:latin typeface="Times New Roman" panose="02020603050405020304" pitchFamily="18" charset="0"/>
                <a:ea typeface="Times New Roman" panose="02020603050405020304" pitchFamily="18" charset="0"/>
              </a:rPr>
              <a:t>Customizability: </a:t>
            </a:r>
            <a:r>
              <a:rPr lang="en-NZ" sz="1400" dirty="0">
                <a:solidFill>
                  <a:schemeClr val="tx1"/>
                </a:solidFill>
                <a:effectLst/>
                <a:latin typeface="Times New Roman" panose="02020603050405020304" pitchFamily="18" charset="0"/>
                <a:ea typeface="Times New Roman" panose="02020603050405020304" pitchFamily="18" charset="0"/>
              </a:rPr>
              <a:t>AI emulation allows for customizability and flexibility in training scenarios, which can be tailored to meet the specific needs of individual soldiers or units. This can improve training effectiveness by ensuring that soldiers are trained in areas where they need the most improvement.</a:t>
            </a:r>
            <a:endParaRPr lang="en-NZ" sz="1400" dirty="0">
              <a:solidFill>
                <a:schemeClr val="tx1"/>
              </a:solidFill>
              <a:effectLst/>
              <a:latin typeface="Arial" panose="020B0604020202020204" pitchFamily="34" charset="0"/>
              <a:ea typeface="Arial" panose="020B0604020202020204" pitchFamily="34" charset="0"/>
            </a:endParaRPr>
          </a:p>
          <a:p>
            <a:r>
              <a:rPr lang="en-NZ" sz="1400" b="1" dirty="0">
                <a:solidFill>
                  <a:schemeClr val="tx1"/>
                </a:solidFill>
                <a:effectLst/>
                <a:latin typeface="Times New Roman" panose="02020603050405020304" pitchFamily="18" charset="0"/>
                <a:ea typeface="Times New Roman" panose="02020603050405020304" pitchFamily="18" charset="0"/>
              </a:rPr>
              <a:t>Safety: </a:t>
            </a:r>
            <a:r>
              <a:rPr lang="en-NZ" sz="1400" dirty="0">
                <a:solidFill>
                  <a:schemeClr val="tx1"/>
                </a:solidFill>
                <a:effectLst/>
                <a:latin typeface="Times New Roman" panose="02020603050405020304" pitchFamily="18" charset="0"/>
                <a:ea typeface="Times New Roman" panose="02020603050405020304" pitchFamily="18" charset="0"/>
              </a:rPr>
              <a:t>Using AI emulation can reduce the risks associated with live training exercises, which can be dangerous and potentially fatal. AI emulation eliminates the need for live ammunition and explosives, making training exercises safer for soldiers.</a:t>
            </a:r>
          </a:p>
          <a:p>
            <a:r>
              <a:rPr lang="en-NZ" sz="1400" b="1" dirty="0">
                <a:solidFill>
                  <a:schemeClr val="tx1"/>
                </a:solidFill>
                <a:effectLst/>
                <a:latin typeface="Times New Roman" panose="02020603050405020304" pitchFamily="18" charset="0"/>
                <a:ea typeface="Times New Roman" panose="02020603050405020304" pitchFamily="18" charset="0"/>
              </a:rPr>
              <a:t>Autonomous Vehicles and Transportation: </a:t>
            </a:r>
            <a:r>
              <a:rPr lang="en-NZ" sz="1400" dirty="0">
                <a:solidFill>
                  <a:schemeClr val="tx1"/>
                </a:solidFill>
                <a:effectLst/>
                <a:latin typeface="Times New Roman" panose="02020603050405020304" pitchFamily="18" charset="0"/>
                <a:ea typeface="Times New Roman" panose="02020603050405020304" pitchFamily="18" charset="0"/>
              </a:rPr>
              <a:t>AI emulation plays a crucial role in training algorithms and systems that power autonomous vehicles. By using realistic simulations, engineers can refine the </a:t>
            </a:r>
            <a:r>
              <a:rPr lang="en-NZ" sz="1400" dirty="0" err="1">
                <a:solidFill>
                  <a:schemeClr val="tx1"/>
                </a:solidFill>
                <a:effectLst/>
                <a:latin typeface="Times New Roman" panose="02020603050405020304" pitchFamily="18" charset="0"/>
                <a:ea typeface="Times New Roman" panose="02020603050405020304" pitchFamily="18" charset="0"/>
              </a:rPr>
              <a:t>behavior</a:t>
            </a:r>
            <a:r>
              <a:rPr lang="en-NZ" sz="1400" dirty="0">
                <a:solidFill>
                  <a:schemeClr val="tx1"/>
                </a:solidFill>
                <a:effectLst/>
                <a:latin typeface="Times New Roman" panose="02020603050405020304" pitchFamily="18" charset="0"/>
                <a:ea typeface="Times New Roman" panose="02020603050405020304" pitchFamily="18" charset="0"/>
              </a:rPr>
              <a:t> and decision-making capabilities of self-driving cars, trucks, and drones.</a:t>
            </a:r>
          </a:p>
          <a:p>
            <a:r>
              <a:rPr lang="en-NZ" sz="1400" b="1" dirty="0">
                <a:solidFill>
                  <a:schemeClr val="tx1"/>
                </a:solidFill>
                <a:effectLst/>
                <a:latin typeface="Times New Roman" panose="02020603050405020304" pitchFamily="18" charset="0"/>
                <a:ea typeface="Times New Roman" panose="02020603050405020304" pitchFamily="18" charset="0"/>
              </a:rPr>
              <a:t>Medical Training and Simulation: </a:t>
            </a:r>
            <a:r>
              <a:rPr lang="en-NZ" sz="1400" dirty="0">
                <a:solidFill>
                  <a:schemeClr val="tx1"/>
                </a:solidFill>
                <a:effectLst/>
                <a:latin typeface="Times New Roman" panose="02020603050405020304" pitchFamily="18" charset="0"/>
                <a:ea typeface="Times New Roman" panose="02020603050405020304" pitchFamily="18" charset="0"/>
              </a:rPr>
              <a:t>AI emulation can also be utilized in the medical field for training healthcare professionals. Simulations can provide realistic scenarios for medical students, allowing them to practice procedures, diagnostics, and patient interactions without risk to real patients.</a:t>
            </a:r>
            <a:endParaRPr lang="en-NZ" sz="1050" dirty="0">
              <a:solidFill>
                <a:schemeClr val="tx1"/>
              </a:solidFill>
            </a:endParaRPr>
          </a:p>
        </p:txBody>
      </p:sp>
    </p:spTree>
    <p:extLst>
      <p:ext uri="{BB962C8B-B14F-4D97-AF65-F5344CB8AC3E}">
        <p14:creationId xmlns:p14="http://schemas.microsoft.com/office/powerpoint/2010/main" val="3355596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F90D0-4974-416C-91AB-1389E5D498EB}"/>
              </a:ext>
            </a:extLst>
          </p:cNvPr>
          <p:cNvSpPr>
            <a:spLocks noGrp="1"/>
          </p:cNvSpPr>
          <p:nvPr>
            <p:ph type="title"/>
          </p:nvPr>
        </p:nvSpPr>
        <p:spPr>
          <a:xfrm>
            <a:off x="320842" y="153297"/>
            <a:ext cx="11405937" cy="448281"/>
          </a:xfrm>
        </p:spPr>
        <p:txBody>
          <a:bodyPr>
            <a:normAutofit fontScale="90000"/>
          </a:bodyPr>
          <a:lstStyle/>
          <a:p>
            <a:pPr algn="ctr"/>
            <a:r>
              <a:rPr lang="en-NZ" sz="3200" b="1" dirty="0"/>
              <a:t>Risks of ai emulation</a:t>
            </a:r>
          </a:p>
        </p:txBody>
      </p:sp>
      <p:sp>
        <p:nvSpPr>
          <p:cNvPr id="3" name="Content Placeholder 2">
            <a:extLst>
              <a:ext uri="{FF2B5EF4-FFF2-40B4-BE49-F238E27FC236}">
                <a16:creationId xmlns:a16="http://schemas.microsoft.com/office/drawing/2014/main" id="{8489DC27-F462-4B7A-A013-415172B1393E}"/>
              </a:ext>
            </a:extLst>
          </p:cNvPr>
          <p:cNvSpPr>
            <a:spLocks noGrp="1"/>
          </p:cNvSpPr>
          <p:nvPr>
            <p:ph idx="1"/>
          </p:nvPr>
        </p:nvSpPr>
        <p:spPr>
          <a:xfrm>
            <a:off x="465221" y="601578"/>
            <a:ext cx="11261558" cy="2598821"/>
          </a:xfrm>
        </p:spPr>
        <p:txBody>
          <a:bodyPr>
            <a:normAutofit fontScale="25000" lnSpcReduction="20000"/>
          </a:bodyPr>
          <a:lstStyle/>
          <a:p>
            <a:r>
              <a:rPr lang="en-NZ" sz="6800" b="1" dirty="0">
                <a:effectLst/>
                <a:latin typeface="Times New Roman" panose="02020603050405020304" pitchFamily="18" charset="0"/>
                <a:ea typeface="Times New Roman" panose="02020603050405020304" pitchFamily="18" charset="0"/>
              </a:rPr>
              <a:t>Lack of Contextual Understanding: </a:t>
            </a:r>
            <a:r>
              <a:rPr lang="en-NZ" sz="6800" dirty="0">
                <a:effectLst/>
                <a:latin typeface="Times New Roman" panose="02020603050405020304" pitchFamily="18" charset="0"/>
                <a:ea typeface="Times New Roman" panose="02020603050405020304" pitchFamily="18" charset="0"/>
              </a:rPr>
              <a:t>AI emulation may fail to provide trainees with a deep understanding of the complex human and social dynamics that occur in real-world military operations. Without this contextual understanding, trainees may struggle to make appropriate decisions in unpredictable or nuanced situations.</a:t>
            </a:r>
          </a:p>
          <a:p>
            <a:r>
              <a:rPr lang="en-NZ" sz="6800" b="1" dirty="0">
                <a:effectLst/>
                <a:latin typeface="Times New Roman" panose="02020603050405020304" pitchFamily="18" charset="0"/>
                <a:ea typeface="Times New Roman" panose="02020603050405020304" pitchFamily="18" charset="0"/>
              </a:rPr>
              <a:t>Bias and Unfairness: </a:t>
            </a:r>
            <a:r>
              <a:rPr lang="en-NZ" sz="6800" dirty="0">
                <a:effectLst/>
                <a:latin typeface="Times New Roman" panose="02020603050405020304" pitchFamily="18" charset="0"/>
                <a:ea typeface="Times New Roman" panose="02020603050405020304" pitchFamily="18" charset="0"/>
              </a:rPr>
              <a:t>AI emulation relies on data and algorithms, both of which can be influenced by biases. If the training data used to develop the AI emulation is biased or if the algorithms have inherent biases, it can lead to discriminatory decision-making or unfair treatment of certain individuals or groups.</a:t>
            </a:r>
          </a:p>
          <a:p>
            <a:r>
              <a:rPr lang="en-NZ" sz="6800" b="1" dirty="0">
                <a:effectLst/>
                <a:latin typeface="Times New Roman" panose="02020603050405020304" pitchFamily="18" charset="0"/>
                <a:ea typeface="Times New Roman" panose="02020603050405020304" pitchFamily="18" charset="0"/>
              </a:rPr>
              <a:t>Security Risks: </a:t>
            </a:r>
            <a:r>
              <a:rPr lang="en-NZ" sz="6800" dirty="0">
                <a:effectLst/>
                <a:latin typeface="Times New Roman" panose="02020603050405020304" pitchFamily="18" charset="0"/>
                <a:ea typeface="Times New Roman" panose="02020603050405020304" pitchFamily="18" charset="0"/>
              </a:rPr>
              <a:t>AI emulation requires access to large amounts of sensitive military data, which poses security risks. If these emulation systems are compromised or hacked, it could lead to the exposure of classified information or enable adversaries to manipulate training scenarios for malicious purposes.</a:t>
            </a:r>
          </a:p>
          <a:p>
            <a:endParaRPr lang="en-NZ" sz="1800" dirty="0"/>
          </a:p>
        </p:txBody>
      </p:sp>
      <p:sp>
        <p:nvSpPr>
          <p:cNvPr id="6" name="TextBox 5">
            <a:extLst>
              <a:ext uri="{FF2B5EF4-FFF2-40B4-BE49-F238E27FC236}">
                <a16:creationId xmlns:a16="http://schemas.microsoft.com/office/drawing/2014/main" id="{D9C2F8F1-194E-47C7-87C8-C20D41949165}"/>
              </a:ext>
            </a:extLst>
          </p:cNvPr>
          <p:cNvSpPr txBox="1"/>
          <p:nvPr/>
        </p:nvSpPr>
        <p:spPr>
          <a:xfrm>
            <a:off x="465221" y="3200399"/>
            <a:ext cx="11261558" cy="538609"/>
          </a:xfrm>
          <a:prstGeom prst="rect">
            <a:avLst/>
          </a:prstGeom>
          <a:noFill/>
        </p:spPr>
        <p:txBody>
          <a:bodyPr wrap="square" rtlCol="0">
            <a:spAutoFit/>
          </a:bodyPr>
          <a:lstStyle/>
          <a:p>
            <a:pPr algn="ctr"/>
            <a:r>
              <a:rPr lang="en-NZ" sz="2900" b="1" dirty="0"/>
              <a:t>CHOICES REGARDING AI EMULATION</a:t>
            </a:r>
          </a:p>
        </p:txBody>
      </p:sp>
      <p:sp>
        <p:nvSpPr>
          <p:cNvPr id="7" name="TextBox 6">
            <a:extLst>
              <a:ext uri="{FF2B5EF4-FFF2-40B4-BE49-F238E27FC236}">
                <a16:creationId xmlns:a16="http://schemas.microsoft.com/office/drawing/2014/main" id="{CC2551AC-9F51-40BE-A6A4-856CC6FF0E1F}"/>
              </a:ext>
            </a:extLst>
          </p:cNvPr>
          <p:cNvSpPr txBox="1"/>
          <p:nvPr/>
        </p:nvSpPr>
        <p:spPr>
          <a:xfrm>
            <a:off x="320842" y="3721768"/>
            <a:ext cx="11405937" cy="2785378"/>
          </a:xfrm>
          <a:prstGeom prst="rect">
            <a:avLst/>
          </a:prstGeom>
          <a:noFill/>
        </p:spPr>
        <p:txBody>
          <a:bodyPr wrap="square" rtlCol="0">
            <a:spAutoFit/>
          </a:bodyPr>
          <a:lstStyle/>
          <a:p>
            <a:pPr marL="285750" indent="-285750">
              <a:buFont typeface="Arial" panose="020B0604020202020204" pitchFamily="34" charset="0"/>
              <a:buChar char="•"/>
            </a:pPr>
            <a:r>
              <a:rPr lang="en-NZ" sz="1700" b="1" dirty="0">
                <a:effectLst/>
                <a:latin typeface="Times New Roman" panose="02020603050405020304" pitchFamily="18" charset="0"/>
                <a:ea typeface="Times New Roman" panose="02020603050405020304" pitchFamily="18" charset="0"/>
              </a:rPr>
              <a:t>Training Objectives: </a:t>
            </a:r>
            <a:r>
              <a:rPr lang="en-NZ" sz="1700" dirty="0">
                <a:effectLst/>
                <a:latin typeface="Times New Roman" panose="02020603050405020304" pitchFamily="18" charset="0"/>
                <a:ea typeface="Times New Roman" panose="02020603050405020304" pitchFamily="18" charset="0"/>
              </a:rPr>
              <a:t>Clearly define the training objectives and desired outcomes. Determine the specific skills, knowledge, and decision-making abilities that AI emulation should focus on developing in military personnel.</a:t>
            </a:r>
          </a:p>
          <a:p>
            <a:pPr marL="285750" indent="-285750">
              <a:buFont typeface="Arial" panose="020B0604020202020204" pitchFamily="34" charset="0"/>
              <a:buChar char="•"/>
            </a:pPr>
            <a:endParaRPr lang="en-NZ" dirty="0">
              <a:latin typeface="Times New Roman" panose="02020603050405020304" pitchFamily="18" charset="0"/>
            </a:endParaRPr>
          </a:p>
          <a:p>
            <a:pPr marL="285750" indent="-285750">
              <a:buFont typeface="Arial" panose="020B0604020202020204" pitchFamily="34" charset="0"/>
              <a:buChar char="•"/>
            </a:pPr>
            <a:r>
              <a:rPr lang="en-NZ" sz="1700" b="1" dirty="0">
                <a:effectLst/>
                <a:latin typeface="Times New Roman" panose="02020603050405020304" pitchFamily="18" charset="0"/>
                <a:ea typeface="Times New Roman" panose="02020603050405020304" pitchFamily="18" charset="0"/>
              </a:rPr>
              <a:t>Data Selection and Bias Mitigation:</a:t>
            </a:r>
            <a:r>
              <a:rPr lang="en-NZ" sz="1700" dirty="0">
                <a:effectLst/>
                <a:latin typeface="Times New Roman" panose="02020603050405020304" pitchFamily="18" charset="0"/>
                <a:ea typeface="Times New Roman" panose="02020603050405020304" pitchFamily="18" charset="0"/>
              </a:rPr>
              <a:t> Carefully select the training data to ensure it is representative, diverse, and free from biases. Implement robust mechanisms to identify and mitigate biases in both the data and the AI algorithms used for emulation.</a:t>
            </a:r>
          </a:p>
          <a:p>
            <a:pPr marL="285750" indent="-285750">
              <a:buFont typeface="Arial" panose="020B0604020202020204" pitchFamily="34" charset="0"/>
              <a:buChar char="•"/>
            </a:pPr>
            <a:endParaRPr lang="en-NZ" dirty="0">
              <a:latin typeface="Times New Roman" panose="02020603050405020304" pitchFamily="18" charset="0"/>
            </a:endParaRPr>
          </a:p>
          <a:p>
            <a:pPr marL="285750" indent="-285750">
              <a:buFont typeface="Arial" panose="020B0604020202020204" pitchFamily="34" charset="0"/>
              <a:buChar char="•"/>
            </a:pPr>
            <a:r>
              <a:rPr lang="en-NZ" sz="1700" b="1" dirty="0">
                <a:latin typeface="Times New Roman" panose="02020603050405020304" pitchFamily="18" charset="0"/>
                <a:ea typeface="Times New Roman" panose="02020603050405020304" pitchFamily="18" charset="0"/>
              </a:rPr>
              <a:t>Adaptability and Dynamic Training</a:t>
            </a:r>
            <a:r>
              <a:rPr lang="en-NZ" sz="1700" b="1" dirty="0">
                <a:effectLst/>
                <a:latin typeface="Times New Roman" panose="02020603050405020304" pitchFamily="18" charset="0"/>
                <a:ea typeface="Times New Roman" panose="02020603050405020304" pitchFamily="18" charset="0"/>
              </a:rPr>
              <a:t>: </a:t>
            </a:r>
            <a:r>
              <a:rPr lang="en-NZ" sz="1800" dirty="0">
                <a:effectLst/>
                <a:latin typeface="Times New Roman" panose="02020603050405020304" pitchFamily="18" charset="0"/>
                <a:ea typeface="Times New Roman" panose="02020603050405020304" pitchFamily="18" charset="0"/>
              </a:rPr>
              <a:t>Incorporate mechanisms to continuously update and adapt the AI emulation systems to reflect evolving warfare tactics, emerging threats, and technological advancements. Enable trainees to practice in dynamic and unpredictable scenarios to enhance their adaptability.</a:t>
            </a:r>
            <a:endParaRPr lang="en-NZ" dirty="0"/>
          </a:p>
        </p:txBody>
      </p:sp>
    </p:spTree>
    <p:extLst>
      <p:ext uri="{BB962C8B-B14F-4D97-AF65-F5344CB8AC3E}">
        <p14:creationId xmlns:p14="http://schemas.microsoft.com/office/powerpoint/2010/main" val="1723939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B0119-14A3-47D9-A368-582207F9A181}"/>
              </a:ext>
            </a:extLst>
          </p:cNvPr>
          <p:cNvSpPr>
            <a:spLocks noGrp="1"/>
          </p:cNvSpPr>
          <p:nvPr>
            <p:ph type="title"/>
          </p:nvPr>
        </p:nvSpPr>
        <p:spPr>
          <a:xfrm>
            <a:off x="1141413" y="118967"/>
            <a:ext cx="9905998" cy="947832"/>
          </a:xfrm>
        </p:spPr>
        <p:txBody>
          <a:bodyPr/>
          <a:lstStyle/>
          <a:p>
            <a:pPr algn="ctr"/>
            <a:r>
              <a:rPr lang="en-NZ" b="1" dirty="0"/>
              <a:t>Team roles and responsibilities </a:t>
            </a:r>
          </a:p>
        </p:txBody>
      </p:sp>
      <p:sp>
        <p:nvSpPr>
          <p:cNvPr id="3" name="Content Placeholder 2">
            <a:extLst>
              <a:ext uri="{FF2B5EF4-FFF2-40B4-BE49-F238E27FC236}">
                <a16:creationId xmlns:a16="http://schemas.microsoft.com/office/drawing/2014/main" id="{EDA0B879-A849-4E53-BCA3-C7EA8FF59E21}"/>
              </a:ext>
            </a:extLst>
          </p:cNvPr>
          <p:cNvSpPr>
            <a:spLocks noGrp="1"/>
          </p:cNvSpPr>
          <p:nvPr>
            <p:ph idx="1"/>
          </p:nvPr>
        </p:nvSpPr>
        <p:spPr>
          <a:xfrm>
            <a:off x="417095" y="1066799"/>
            <a:ext cx="11293642" cy="1532022"/>
          </a:xfrm>
        </p:spPr>
        <p:txBody>
          <a:bodyPr/>
          <a:lstStyle/>
          <a:p>
            <a:pPr marL="0" indent="0">
              <a:buNone/>
            </a:pPr>
            <a:r>
              <a:rPr lang="en-NZ" dirty="0"/>
              <a:t>Damien – was in charge of putting together the presentation  and setting up the website.</a:t>
            </a:r>
          </a:p>
          <a:p>
            <a:pPr marL="0" indent="0">
              <a:buNone/>
            </a:pPr>
            <a:r>
              <a:rPr lang="en-NZ" dirty="0" err="1"/>
              <a:t>Tajansh</a:t>
            </a:r>
            <a:r>
              <a:rPr lang="en-NZ" dirty="0"/>
              <a:t> – was in charge of getting the research together and helping set up the presentation.</a:t>
            </a:r>
          </a:p>
        </p:txBody>
      </p:sp>
      <p:sp>
        <p:nvSpPr>
          <p:cNvPr id="4" name="TextBox 3">
            <a:extLst>
              <a:ext uri="{FF2B5EF4-FFF2-40B4-BE49-F238E27FC236}">
                <a16:creationId xmlns:a16="http://schemas.microsoft.com/office/drawing/2014/main" id="{E848330C-4C74-4B12-90CD-3C5F0880EBCA}"/>
              </a:ext>
            </a:extLst>
          </p:cNvPr>
          <p:cNvSpPr txBox="1"/>
          <p:nvPr/>
        </p:nvSpPr>
        <p:spPr>
          <a:xfrm>
            <a:off x="417095" y="2839452"/>
            <a:ext cx="10630316" cy="646331"/>
          </a:xfrm>
          <a:prstGeom prst="rect">
            <a:avLst/>
          </a:prstGeom>
          <a:noFill/>
        </p:spPr>
        <p:txBody>
          <a:bodyPr wrap="square" rtlCol="0">
            <a:spAutoFit/>
          </a:bodyPr>
          <a:lstStyle/>
          <a:p>
            <a:pPr algn="ctr"/>
            <a:r>
              <a:rPr lang="en-NZ" sz="3600" b="1" dirty="0"/>
              <a:t>RESOURCES AND REFERENCES:</a:t>
            </a:r>
          </a:p>
        </p:txBody>
      </p:sp>
      <p:sp>
        <p:nvSpPr>
          <p:cNvPr id="5" name="TextBox 4">
            <a:extLst>
              <a:ext uri="{FF2B5EF4-FFF2-40B4-BE49-F238E27FC236}">
                <a16:creationId xmlns:a16="http://schemas.microsoft.com/office/drawing/2014/main" id="{E785A24D-0F6F-4860-8A10-239E9D3F79F5}"/>
              </a:ext>
            </a:extLst>
          </p:cNvPr>
          <p:cNvSpPr txBox="1"/>
          <p:nvPr/>
        </p:nvSpPr>
        <p:spPr>
          <a:xfrm>
            <a:off x="176463" y="3485783"/>
            <a:ext cx="11534274" cy="369332"/>
          </a:xfrm>
          <a:prstGeom prst="rect">
            <a:avLst/>
          </a:prstGeom>
          <a:noFill/>
        </p:spPr>
        <p:txBody>
          <a:bodyPr wrap="square" rtlCol="0">
            <a:spAutoFit/>
          </a:bodyPr>
          <a:lstStyle/>
          <a:p>
            <a:r>
              <a:rPr lang="en-NZ" dirty="0" err="1"/>
              <a:t>sa</a:t>
            </a:r>
            <a:endParaRPr lang="en-NZ" dirty="0"/>
          </a:p>
        </p:txBody>
      </p:sp>
    </p:spTree>
    <p:extLst>
      <p:ext uri="{BB962C8B-B14F-4D97-AF65-F5344CB8AC3E}">
        <p14:creationId xmlns:p14="http://schemas.microsoft.com/office/powerpoint/2010/main" val="29024382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55</TotalTime>
  <Words>596</Words>
  <Application>Microsoft Office PowerPoint</Application>
  <PresentationFormat>Widescreen</PresentationFormat>
  <Paragraphs>23</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Times New Roman</vt:lpstr>
      <vt:lpstr>Tw Cen MT</vt:lpstr>
      <vt:lpstr>Circuit</vt:lpstr>
      <vt:lpstr>AI Emulation in the military</vt:lpstr>
      <vt:lpstr>Risks of ai emulation</vt:lpstr>
      <vt:lpstr>Team roles and responsibilities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Emulation in the military</dc:title>
  <dc:creator>Damien Hovind-Marx</dc:creator>
  <cp:lastModifiedBy>Damien Hovind-Marx</cp:lastModifiedBy>
  <cp:revision>7</cp:revision>
  <dcterms:created xsi:type="dcterms:W3CDTF">2023-05-23T19:46:16Z</dcterms:created>
  <dcterms:modified xsi:type="dcterms:W3CDTF">2023-05-23T20:42:10Z</dcterms:modified>
</cp:coreProperties>
</file>