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1" r:id="rId4"/>
    <p:sldId id="278" r:id="rId5"/>
    <p:sldId id="258" r:id="rId6"/>
    <p:sldId id="261" r:id="rId7"/>
    <p:sldId id="276" r:id="rId8"/>
    <p:sldId id="264" r:id="rId9"/>
    <p:sldId id="269" r:id="rId10"/>
    <p:sldId id="263" r:id="rId11"/>
    <p:sldId id="271" r:id="rId12"/>
    <p:sldId id="275" r:id="rId13"/>
    <p:sldId id="265" r:id="rId14"/>
    <p:sldId id="282" r:id="rId15"/>
    <p:sldId id="279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3"/>
    <p:restoredTop sz="84669"/>
  </p:normalViewPr>
  <p:slideViewPr>
    <p:cSldViewPr snapToGrid="0" snapToObjects="1">
      <p:cViewPr varScale="1">
        <p:scale>
          <a:sx n="94" d="100"/>
          <a:sy n="94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1707-3154-A448-9C1E-A364DBFDC215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D27C3-E029-1441-A0CB-7D4911E3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– introduce yourself bio – say who you are.</a:t>
            </a:r>
          </a:p>
          <a:p>
            <a:endParaRPr lang="en-US" dirty="0"/>
          </a:p>
          <a:p>
            <a:r>
              <a:rPr lang="en-US" dirty="0"/>
              <a:t>Name – Damien Burks</a:t>
            </a:r>
          </a:p>
          <a:p>
            <a:r>
              <a:rPr lang="en-US" dirty="0"/>
              <a:t>I’m a Cloud Security Engineer at Citi bank currently, however, this presentation is this tool that I developed based on a noticeable gap within a particular AWS service for incident response purposes. So today, I’m going to talk about automated S3 blocking in AWS.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7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Cloud Development Kit (AWS CDK) is an open-source software development framework to define your cloud application resources using familiar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SNS – sending emails to end users</a:t>
            </a:r>
          </a:p>
          <a:p>
            <a:r>
              <a:rPr lang="en-US" dirty="0" err="1"/>
              <a:t>EventBridge</a:t>
            </a:r>
            <a:r>
              <a:rPr lang="en-US" dirty="0"/>
              <a:t> – configured rules for detecting events to Macie’s result bucket</a:t>
            </a:r>
          </a:p>
          <a:p>
            <a:r>
              <a:rPr lang="en-US" dirty="0"/>
              <a:t>Lambda – used for performing blocking actions serverless </a:t>
            </a:r>
          </a:p>
          <a:p>
            <a:r>
              <a:rPr lang="en-US" dirty="0"/>
              <a:t>Step Function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workflow service that relies on the lambda to execute blocking actions in a specific 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IAM – Lots of permissions delegated to the role needed for the execution role.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mention:</a:t>
            </a:r>
          </a:p>
          <a:p>
            <a:r>
              <a:rPr lang="en-US" dirty="0" err="1"/>
              <a:t>DataCop</a:t>
            </a:r>
            <a:r>
              <a:rPr lang="en-US" dirty="0"/>
              <a:t> has been deployed in this account and is configured to block S3 buckets with a severity of HIGH.</a:t>
            </a:r>
          </a:p>
          <a:p>
            <a:endParaRPr lang="en-US" dirty="0"/>
          </a:p>
          <a:p>
            <a:r>
              <a:rPr lang="en-US" dirty="0"/>
              <a:t>Reiterate steps 1 and 2, </a:t>
            </a:r>
          </a:p>
          <a:p>
            <a:r>
              <a:rPr lang="en-US" dirty="0"/>
              <a:t>Step 3, the Macie’s results have finished and have been published to the </a:t>
            </a:r>
            <a:r>
              <a:rPr lang="en-US" dirty="0" err="1"/>
              <a:t>DataCop</a:t>
            </a:r>
            <a:r>
              <a:rPr lang="en-US" dirty="0"/>
              <a:t> framework. The question is what comes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3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the </a:t>
            </a:r>
            <a:r>
              <a:rPr lang="en-US" dirty="0" err="1"/>
              <a:t>DataCop</a:t>
            </a:r>
            <a:r>
              <a:rPr lang="en-US" dirty="0"/>
              <a:t> framework in more detail (lots of moving pieces)</a:t>
            </a:r>
          </a:p>
          <a:p>
            <a:r>
              <a:rPr lang="en-US" dirty="0"/>
              <a:t>1. Security engineer executes a </a:t>
            </a:r>
            <a:r>
              <a:rPr lang="en-US" dirty="0" err="1"/>
              <a:t>macie</a:t>
            </a:r>
            <a:r>
              <a:rPr lang="en-US" dirty="0"/>
              <a:t> job against the list of buckets</a:t>
            </a:r>
          </a:p>
          <a:p>
            <a:r>
              <a:rPr lang="en-US" dirty="0"/>
              <a:t>2. When the job is complete, the results from Macie are published. Mention: JSON file that contains a running log of all the violations within each S3 bucket and the findings from the object within the file. The object can be a spreadsheet full of data.</a:t>
            </a:r>
          </a:p>
          <a:p>
            <a:r>
              <a:rPr lang="en-US" dirty="0"/>
              <a:t>3. Once the results are published, the event bridge service(rule) will detect the actions and take the event payload that comes from it</a:t>
            </a:r>
          </a:p>
          <a:p>
            <a:r>
              <a:rPr lang="en-US" dirty="0"/>
              <a:t>4. The event data is then sent to the Step Function, which is going to execute a sequence of blocking actions for the S3 bucket.</a:t>
            </a:r>
          </a:p>
          <a:p>
            <a:r>
              <a:rPr lang="en-US" dirty="0"/>
              <a:t>5. The step function will interact with a lambda function to do the dirty work. The lambda will have the permissions necessary to execute those actions against the buckets themselves</a:t>
            </a:r>
          </a:p>
          <a:p>
            <a:r>
              <a:rPr lang="en-US" dirty="0"/>
              <a:t>6. Pass or fail: email is sent out to the subscribed users. Once this framework is deployed, the email address that is supplied will be the default user that is subscribed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about those states for the step function – what does it do? </a:t>
            </a:r>
          </a:p>
          <a:p>
            <a:endParaRPr lang="en-US" dirty="0"/>
          </a:p>
          <a:p>
            <a:r>
              <a:rPr lang="en-US" dirty="0"/>
              <a:t>States</a:t>
            </a:r>
          </a:p>
          <a:p>
            <a:r>
              <a:rPr lang="en-US" dirty="0" err="1"/>
              <a:t>determine_severity</a:t>
            </a:r>
            <a:r>
              <a:rPr lang="en-US" dirty="0"/>
              <a:t>: Parses the Macie results file in S3 and grab the bucket</a:t>
            </a:r>
          </a:p>
          <a:p>
            <a:r>
              <a:rPr lang="en-US" dirty="0" err="1"/>
              <a:t>Check_bucket_status</a:t>
            </a:r>
            <a:r>
              <a:rPr lang="en-US" dirty="0"/>
              <a:t>: Checks the bucket’s status to see if it has already been blocked</a:t>
            </a:r>
          </a:p>
          <a:p>
            <a:r>
              <a:rPr lang="en-US" dirty="0"/>
              <a:t>Block_s3_bucket_status: If not, then it’ll block the bucket by attaching two things (deny all policy) and revoking public access</a:t>
            </a:r>
          </a:p>
          <a:p>
            <a:r>
              <a:rPr lang="en-US" dirty="0" err="1"/>
              <a:t>Send_error_report</a:t>
            </a:r>
            <a:r>
              <a:rPr lang="en-US" dirty="0"/>
              <a:t>: If anything happens at this state, or the </a:t>
            </a:r>
            <a:r>
              <a:rPr lang="en-US" dirty="0" err="1"/>
              <a:t>determine_severity</a:t>
            </a:r>
            <a:r>
              <a:rPr lang="en-US" dirty="0"/>
              <a:t> state, it’ll send an error report to the subscripted user-base</a:t>
            </a:r>
          </a:p>
          <a:p>
            <a:r>
              <a:rPr lang="en-US" dirty="0" err="1"/>
              <a:t>Send_report</a:t>
            </a:r>
            <a:r>
              <a:rPr lang="en-US" dirty="0"/>
              <a:t>: Sends a report of the blocked 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solution – in what it would look like within the account. We have all of this good stuff here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TODO: Make a few adjustments to the diagram for this slide. Maybe add in the account for 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4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Points: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1: </a:t>
            </a:r>
            <a:r>
              <a:rPr lang="en-US" sz="1200" dirty="0"/>
              <a:t>Ex. Blocking access to S3 Macie file inspection, etc.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2: Inspecting JSON file = bad.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3 &amp; 4: Because it’s scalable, it will take less time to respond to threats within your environment. Having one person in charge of blocking 100 S3 buckets might just take all week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we even block S3 buckets?</a:t>
            </a:r>
          </a:p>
          <a:p>
            <a:r>
              <a:rPr lang="en-US" dirty="0"/>
              <a:t>- Talk about the increase in the number of buckets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Common causes of data exfiltration ():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Lack of AC -&gt; misassignment of roles and permissions that are associated with those buckets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Lack of monitoring -&gt; we don’t necessarily know what data is going in or out, and sometimes we’re writing things through automation.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Misconfiguration -&gt; a combination of them both – hell and heaven (nightmarish)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9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this up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we are only focused on one thing – that is, generic buckets that are associated with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text book definition for Macie – and this is the symbol/logo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Pros: </a:t>
            </a:r>
          </a:p>
          <a:p>
            <a:r>
              <a:rPr lang="en-US" dirty="0"/>
              <a:t>Bullet 1: Fully-managed sensitive data types -&gt; refer to the image on the left-hand side. AWS has data types and configurations for you to scan your files. SSNs, SINs, </a:t>
            </a:r>
            <a:r>
              <a:rPr lang="en-US" dirty="0" err="1"/>
              <a:t>etc</a:t>
            </a:r>
            <a:r>
              <a:rPr lang="en-US" dirty="0"/>
              <a:t> etc. It’s not just limited to a specific country – spans internationally</a:t>
            </a:r>
          </a:p>
          <a:p>
            <a:r>
              <a:rPr lang="en-US" dirty="0"/>
              <a:t>Bullet 2: Integration with other services – very important for the open source tool that I’ll discuss</a:t>
            </a:r>
          </a:p>
          <a:p>
            <a:r>
              <a:rPr lang="en-US" dirty="0"/>
              <a:t>Bullet 3: Customizable data types and fields for data classification: you can create your own data types and classifications for Macie</a:t>
            </a:r>
          </a:p>
          <a:p>
            <a:r>
              <a:rPr lang="en-US" dirty="0"/>
              <a:t>Cons:</a:t>
            </a:r>
          </a:p>
          <a:p>
            <a:r>
              <a:rPr lang="en-US" dirty="0"/>
              <a:t>Note that it is an expensive service due to the machine learning and pattern matching capability for each file within an S3 bucket.</a:t>
            </a:r>
          </a:p>
          <a:p>
            <a:r>
              <a:rPr lang="en-US" dirty="0"/>
              <a:t>No feature available for auto-rem of buckets </a:t>
            </a:r>
            <a:r>
              <a:rPr lang="en-US" dirty="0">
                <a:sym typeface="Wingdings" pitchFamily="2" charset="2"/>
              </a:rPr>
              <a:t>: it just tells you that this bucket is a risk (high, medium, low) and doesn’t tell you anything.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next steps</a:t>
            </a:r>
          </a:p>
          <a:p>
            <a:r>
              <a:rPr lang="en-US" dirty="0"/>
              <a:t>Scenario steps:</a:t>
            </a:r>
          </a:p>
          <a:p>
            <a:pPr marL="228600" indent="-228600">
              <a:buAutoNum type="arabicPeriod"/>
            </a:pPr>
            <a:r>
              <a:rPr lang="en-US" dirty="0"/>
              <a:t>Security Engineer creates a Macie job and executes it against the six s3 buckets</a:t>
            </a:r>
          </a:p>
          <a:p>
            <a:pPr marL="228600" indent="-228600">
              <a:buAutoNum type="arabicPeriod"/>
            </a:pPr>
            <a:r>
              <a:rPr lang="en-US" dirty="0"/>
              <a:t>Macie begins scanning the S3 buckets – meaning it parses through all the data within the S3 bucket itself and classifies the data accordingly. One thing to mention is that we’ve made a few adjustments to Macie that classifies any internal data as a High risk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each S3 bucket, we have to iterate through this process: </a:t>
            </a:r>
          </a:p>
          <a:p>
            <a:pPr marL="228600" indent="-228600">
              <a:buAutoNum type="arabicPeriod"/>
            </a:pPr>
            <a:r>
              <a:rPr lang="en-US" sz="1200" dirty="0"/>
              <a:t>Check the results from Macie in the S3 bucket</a:t>
            </a:r>
          </a:p>
          <a:p>
            <a:pPr marL="228600" indent="-228600">
              <a:buAutoNum type="arabicPeriod"/>
            </a:pPr>
            <a:r>
              <a:rPr lang="en-US" sz="1200" dirty="0"/>
              <a:t>Parse through those results (which is a horribly long JSON file btw)</a:t>
            </a:r>
          </a:p>
          <a:p>
            <a:pPr marL="228600" indent="-228600">
              <a:buAutoNum type="arabicPeriod"/>
            </a:pPr>
            <a:r>
              <a:rPr lang="en-US" sz="1200" dirty="0"/>
              <a:t>Check to see if this bucket is a high risk – and if it is, then we’re going to perform blocking actions</a:t>
            </a:r>
          </a:p>
          <a:p>
            <a:pPr marL="228600" indent="-228600">
              <a:buAutoNum type="arabicPeriod"/>
            </a:pPr>
            <a:r>
              <a:rPr lang="en-US" sz="1200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D27C3-E029-1441-A0CB-7D4911E359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F31B-01F9-D8F0-5D1C-B9461F82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B826F-A942-C4B5-106E-160967FE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DEBEF-977B-BBA2-5F4F-41359271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2337-16C5-A696-692C-240C21D8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4D9C-1B98-52C0-5FE7-17BDB559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E8E6-C6D6-9203-4EC1-24615082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BF8B-5A74-D1F4-4FE1-A5861E6A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609A-E7B6-BA28-4BD7-DD546F6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114-247B-E8A6-E7F9-0B159C3E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38B7-67BD-321C-3DBF-26DB8D08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76E24-3401-D671-05D8-CF5BBAE7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D2EE-6F89-2CFF-B0BF-03DA3A47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1641-BAAB-44DE-C2EC-801CA076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CB0F-A0B6-409C-1599-625A5BFB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A0C6-4C33-DD2F-094C-EA194C04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3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FBA6-4205-9451-55F3-728FF63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CBD9-DC6D-0F6E-2DB3-C7832A64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EE54-DE79-FAE2-83A9-91694FF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702F-5E7F-879A-B1D9-CCE3042F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56AB-46FF-B2D5-37F3-6A2F49D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427B-543F-70E3-2390-2BE764C2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FC7E-B03F-99C7-B5FF-1A78C38D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FEE00-75E0-882E-FA8F-21B4C7C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F408-0B33-DBDC-9B7F-9C15A0C1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3F08-96FE-D32D-A6F6-9CF55634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5D64-6925-171F-9515-03D40D83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44C0-63B7-BC85-FBED-A0A0CFA5D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4710-77CD-1A63-067A-6D8C0500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521E5-1D0D-FFC3-16BE-776D3C08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507B1-B90A-DB43-322C-8EF5FD0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0AD1-415B-F8AB-D64C-A0C188AA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B84B-D5CE-2AF6-9AED-FFD0E47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474A-6936-98BB-70A9-DC227B02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AB08F-A25F-956C-F52A-5ACBF946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FF791-157D-7747-D95F-B639FA14C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8B36A-26A0-D8E2-651C-B69BF0A0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33432-6A1B-01E0-A37F-C0B6C3D5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0F622-78B1-0422-B7EA-5B564BD5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46F3C-3B7B-DD8F-953B-8E73A525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D214-711C-6A50-C8F5-3720090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7A656-6154-151B-2B72-4F33692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6F65F-3D21-257C-6795-B2E43C89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FF09C-C2D5-5EFC-FE1C-DA1F1CA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AE4D-CB63-3930-B7D7-DEFB66AE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C7AD-0B36-4066-067E-9AE43058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E831-30B3-4CAC-0741-8B8B2F0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3F82-0EDE-9F9F-FB81-5C12ED57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D677-0812-B5BC-F738-EBD380BA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95707-2606-10A5-07D6-5D349E98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82F6-AF9F-7D29-2C9D-5C957201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D66D9-B96A-89AB-76CE-1C2F66C4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E467-AC8B-4988-A07D-FAD0BD4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0D09-F521-7581-F7F7-96CE86E5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A1F2-7490-418F-0686-D97F019C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0843B-8E12-DA71-9201-C314F007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8B331-C535-888C-A0EA-E5EEB73D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D4E5-48F5-2D1E-5914-EAE5D139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26654-139E-42CB-5DC6-38A57B59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F25E-D36A-5B71-00F8-326233B7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0FE3-A563-8E26-AB58-12208B10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D3A0-BABF-2027-E0E0-C607E1F6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2D20-07BF-F944-B45F-7710794F8C6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66EC-2999-3554-DFF6-6429E62B7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25D1-44BB-4F2C-091E-DEA3AF6C8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A81C-F355-EB4E-A945-2D113121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BD8B-25EC-5C0D-DA96-4723B4D4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10906008" cy="1115415"/>
          </a:xfrm>
        </p:spPr>
        <p:txBody>
          <a:bodyPr>
            <a:normAutofit/>
          </a:bodyPr>
          <a:lstStyle/>
          <a:p>
            <a:r>
              <a:rPr lang="en-US" sz="3800" dirty="0"/>
              <a:t>Automated S3 Blocking with AWS Macie and </a:t>
            </a:r>
            <a:r>
              <a:rPr lang="en-US" sz="3800" dirty="0" err="1"/>
              <a:t>DataCop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EBECF-493E-91FD-AB0F-C8A4C700F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6" y="5859140"/>
            <a:ext cx="10906008" cy="497210"/>
          </a:xfrm>
        </p:spPr>
        <p:txBody>
          <a:bodyPr>
            <a:normAutofit/>
          </a:bodyPr>
          <a:lstStyle/>
          <a:p>
            <a:r>
              <a:rPr lang="en-US"/>
              <a:t>By Damien Burks</a:t>
            </a:r>
          </a:p>
        </p:txBody>
      </p:sp>
      <p:pic>
        <p:nvPicPr>
          <p:cNvPr id="1028" name="Picture 4" descr="Amazon S3 101. S3 is a Simple Storage Service that is… | by Vedha Sankar |  featurepreneur | Medium">
            <a:extLst>
              <a:ext uri="{FF2B5EF4-FFF2-40B4-BE49-F238E27FC236}">
                <a16:creationId xmlns:a16="http://schemas.microsoft.com/office/drawing/2014/main" id="{455FE5DF-41F8-334E-9B34-A487605B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46" y="1040615"/>
            <a:ext cx="3529109" cy="26468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Cop Logo">
            <a:extLst>
              <a:ext uri="{FF2B5EF4-FFF2-40B4-BE49-F238E27FC236}">
                <a16:creationId xmlns:a16="http://schemas.microsoft.com/office/drawing/2014/main" id="{02DB4AE3-810C-22A7-B45D-30232522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2788" y="600819"/>
            <a:ext cx="3526424" cy="352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ure your data with Amazon Macie | Cloud JoJo">
            <a:extLst>
              <a:ext uri="{FF2B5EF4-FFF2-40B4-BE49-F238E27FC236}">
                <a16:creationId xmlns:a16="http://schemas.microsoft.com/office/drawing/2014/main" id="{2A23E4C2-95DF-5A03-8757-0AD27F48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1622140"/>
            <a:ext cx="3553968" cy="14837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DF4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66"/>
    </mc:Choice>
    <mc:Fallback xmlns="">
      <p:transition spd="slow" advTm="411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883CC-5D9D-CC27-A802-F7A0E2AA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DataCop Overview</a:t>
            </a:r>
          </a:p>
        </p:txBody>
      </p:sp>
      <p:sp>
        <p:nvSpPr>
          <p:cNvPr id="82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4B4C-170B-823F-C8A4-37D53E7E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An open-source AWS framework that mitigates the potential of vulnerable S3 buckets.</a:t>
            </a:r>
          </a:p>
          <a:p>
            <a:r>
              <a:rPr lang="en-US" sz="2200" dirty="0"/>
              <a:t>Leverages Macie results to automatically block S3 buckets that contain PII or any classified information.</a:t>
            </a:r>
          </a:p>
          <a:p>
            <a:r>
              <a:rPr lang="en-US" sz="2200" dirty="0"/>
              <a:t>Features:</a:t>
            </a:r>
          </a:p>
          <a:p>
            <a:pPr lvl="1"/>
            <a:r>
              <a:rPr lang="en-US" sz="2200" dirty="0"/>
              <a:t>Automatically provisioned infrastructure to bridge the cap between Macie and S3 with AWS CDK and Python</a:t>
            </a:r>
          </a:p>
          <a:p>
            <a:pPr lvl="1"/>
            <a:r>
              <a:rPr lang="en-US" sz="2200" dirty="0"/>
              <a:t>Configurable settings for bucket blocking</a:t>
            </a:r>
          </a:p>
          <a:p>
            <a:pPr lvl="1"/>
            <a:r>
              <a:rPr lang="en-US" sz="2200" dirty="0"/>
              <a:t>Event-driven S3 bucket blocking</a:t>
            </a:r>
          </a:p>
        </p:txBody>
      </p:sp>
      <p:pic>
        <p:nvPicPr>
          <p:cNvPr id="8194" name="Picture 2" descr="DataCop Logo">
            <a:extLst>
              <a:ext uri="{FF2B5EF4-FFF2-40B4-BE49-F238E27FC236}">
                <a16:creationId xmlns:a16="http://schemas.microsoft.com/office/drawing/2014/main" id="{C3297C13-049B-CC7F-74E9-97C73E9F9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2097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66"/>
    </mc:Choice>
    <mc:Fallback xmlns="">
      <p:transition spd="slow" advTm="76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E324-D6DC-31E2-C38F-679C412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“Considerations”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265B-5F3B-2CFC-5BEF-FEF6BED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There are quite a few IAM permissions and policies that must be created in order for the following services to be utilized:</a:t>
            </a:r>
          </a:p>
          <a:p>
            <a:pPr lvl="1"/>
            <a:r>
              <a:rPr lang="en-US" sz="2200" dirty="0" err="1"/>
              <a:t>EventBridge</a:t>
            </a:r>
            <a:endParaRPr lang="en-US" sz="2200" dirty="0"/>
          </a:p>
          <a:p>
            <a:pPr lvl="1"/>
            <a:r>
              <a:rPr lang="en-US" sz="2200" dirty="0"/>
              <a:t>Lambda</a:t>
            </a:r>
          </a:p>
          <a:p>
            <a:pPr lvl="1"/>
            <a:r>
              <a:rPr lang="en-US" sz="2200" dirty="0"/>
              <a:t>CloudWatch</a:t>
            </a:r>
          </a:p>
          <a:p>
            <a:pPr lvl="1"/>
            <a:r>
              <a:rPr lang="en-US" sz="2200" dirty="0"/>
              <a:t>SNS</a:t>
            </a:r>
          </a:p>
          <a:p>
            <a:pPr lvl="1"/>
            <a:r>
              <a:rPr lang="en-US" sz="2200" dirty="0"/>
              <a:t>Step Function</a:t>
            </a:r>
          </a:p>
          <a:p>
            <a:r>
              <a:rPr lang="en-US" sz="2200" dirty="0" err="1"/>
              <a:t>DataCop</a:t>
            </a:r>
            <a:r>
              <a:rPr lang="en-US" sz="2200" dirty="0"/>
              <a:t> creates the needed roles and permissions for all the above services. However, it will not modify any SCPs that you have defined </a:t>
            </a:r>
            <a:r>
              <a:rPr lang="en-US" sz="2200" i="1" dirty="0"/>
              <a:t>(intentional).</a:t>
            </a:r>
          </a:p>
        </p:txBody>
      </p:sp>
    </p:spTree>
    <p:extLst>
      <p:ext uri="{BB962C8B-B14F-4D97-AF65-F5344CB8AC3E}">
        <p14:creationId xmlns:p14="http://schemas.microsoft.com/office/powerpoint/2010/main" val="19793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33"/>
    </mc:Choice>
    <mc:Fallback xmlns="">
      <p:transition spd="slow" advTm="1087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303E-3C07-D8B7-BBE8-EA0071B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Scenario: </a:t>
            </a:r>
            <a:r>
              <a:rPr lang="en-US" sz="6000" dirty="0" err="1"/>
              <a:t>Genericx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Bucket(s) w/ </a:t>
            </a: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DataCop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3E0C9-D642-32C9-7BC5-ED512583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0299" y="886797"/>
            <a:ext cx="7202610" cy="5056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043D97-1D38-7631-009E-DBF76E05DB85}"/>
              </a:ext>
            </a:extLst>
          </p:cNvPr>
          <p:cNvSpPr txBox="1"/>
          <p:nvPr/>
        </p:nvSpPr>
        <p:spPr>
          <a:xfrm>
            <a:off x="2329841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33"/>
    </mc:Choice>
    <mc:Fallback xmlns="">
      <p:transition spd="slow" advTm="375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C9D8-5570-DCB9-E862-30F8CFEC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" y="639193"/>
            <a:ext cx="4089886" cy="3573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Scenario: </a:t>
            </a:r>
            <a:r>
              <a:rPr lang="en-US" sz="4800" dirty="0" err="1"/>
              <a:t>Genericx</a:t>
            </a:r>
            <a:r>
              <a:rPr lang="en-US" sz="4800" dirty="0"/>
              <a:t> Bucket(s) w/ </a:t>
            </a:r>
            <a:r>
              <a:rPr lang="en-US" sz="4800" dirty="0" err="1"/>
              <a:t>DataCop</a:t>
            </a:r>
            <a:r>
              <a:rPr lang="en-US" sz="4800" dirty="0"/>
              <a:t> (cont.)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166DE-4CFF-3993-8D63-079F1F76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79227" y="443618"/>
            <a:ext cx="7189685" cy="58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33"/>
    </mc:Choice>
    <mc:Fallback xmlns="">
      <p:transition spd="slow" advTm="8973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85F5B-5A09-70DB-DD10-F317FE82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DataCop State Machine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AD3F-2FC2-EB67-93C8-930A5AA6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Total of seven states within a step function – or state machine.</a:t>
            </a:r>
          </a:p>
          <a:p>
            <a:r>
              <a:rPr lang="en-US" sz="2200" dirty="0"/>
              <a:t>Key states:</a:t>
            </a:r>
          </a:p>
          <a:p>
            <a:pPr lvl="1"/>
            <a:r>
              <a:rPr lang="en-US" sz="1800" dirty="0" err="1"/>
              <a:t>determine_severity</a:t>
            </a:r>
            <a:endParaRPr lang="en-US" sz="1800" dirty="0"/>
          </a:p>
          <a:p>
            <a:pPr lvl="1"/>
            <a:r>
              <a:rPr lang="en-US" sz="1800" dirty="0" err="1"/>
              <a:t>check_bucket_status</a:t>
            </a:r>
            <a:endParaRPr lang="en-US" sz="1800" dirty="0"/>
          </a:p>
          <a:p>
            <a:pPr lvl="1"/>
            <a:r>
              <a:rPr lang="en-US" sz="1800" dirty="0"/>
              <a:t>block_s3_bucket</a:t>
            </a:r>
          </a:p>
          <a:p>
            <a:pPr lvl="1"/>
            <a:r>
              <a:rPr lang="en-US" sz="1800" dirty="0" err="1"/>
              <a:t>send_error_report</a:t>
            </a:r>
            <a:endParaRPr lang="en-US" sz="1800" dirty="0"/>
          </a:p>
          <a:p>
            <a:pPr lvl="1"/>
            <a:r>
              <a:rPr lang="en-US" sz="1800" dirty="0" err="1"/>
              <a:t>send_report</a:t>
            </a:r>
            <a:endParaRPr lang="en-US" sz="1800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9DCF2AE-B37B-8DA4-C187-794040C8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17" y="640080"/>
            <a:ext cx="677087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33"/>
    </mc:Choice>
    <mc:Fallback xmlns="">
      <p:transition spd="slow" advTm="1009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C9D8-5570-DCB9-E862-30F8CFEC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/>
              <a:t>Scenario: </a:t>
            </a:r>
            <a:r>
              <a:rPr lang="en-US" sz="5400" dirty="0" err="1"/>
              <a:t>Genericx</a:t>
            </a:r>
            <a:r>
              <a:rPr lang="en-US" sz="5100" dirty="0"/>
              <a:t> Bucket(s) Solution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5C3F2-5195-C18B-32BD-A1EEE202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09241" y="36630"/>
            <a:ext cx="7588470" cy="67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00"/>
    </mc:Choice>
    <mc:Fallback xmlns="">
      <p:transition spd="slow" advTm="1007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E9A4-EC81-963F-41F2-5764697B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Benefits of </a:t>
            </a:r>
            <a:r>
              <a:rPr lang="en-US" sz="5400" dirty="0" err="1"/>
              <a:t>DataCop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F585-505A-8B65-056B-8C701FCA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dirty="0"/>
              <a:t>Eliminates the complexity of </a:t>
            </a:r>
            <a:r>
              <a:rPr lang="en-US" sz="2000" i="1" dirty="0"/>
              <a:t>repetitive/mundane </a:t>
            </a:r>
            <a:r>
              <a:rPr lang="en-US" sz="2000" dirty="0"/>
              <a:t>tasks for blocking S3 buckets.</a:t>
            </a:r>
          </a:p>
          <a:p>
            <a:r>
              <a:rPr lang="en-US" sz="2000" dirty="0"/>
              <a:t>Eliminates the potential for human error</a:t>
            </a:r>
          </a:p>
          <a:p>
            <a:r>
              <a:rPr lang="en-US" sz="2000" dirty="0"/>
              <a:t>Reduced response time</a:t>
            </a:r>
          </a:p>
          <a:p>
            <a:r>
              <a:rPr lang="en-US" sz="2000" dirty="0"/>
              <a:t>Scalable!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5F2BEDE-D2AA-3B91-EB26-E391B57C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76" y="640080"/>
            <a:ext cx="31933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36"/>
    </mc:Choice>
    <mc:Fallback xmlns="">
      <p:transition spd="slow" advTm="891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CC249-FCDE-210A-4208-1B690C38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72C00E-FD07-573B-A31A-25F14055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Thanks for listening! Please scan the QR code for links to </a:t>
            </a:r>
            <a:r>
              <a:rPr lang="en-US" sz="1800" dirty="0" err="1"/>
              <a:t>DataCop</a:t>
            </a:r>
            <a:r>
              <a:rPr lang="en-US" sz="1800" dirty="0"/>
              <a:t> and more!</a:t>
            </a:r>
          </a:p>
          <a:p>
            <a:r>
              <a:rPr lang="en-US" sz="1800" dirty="0"/>
              <a:t>Shoutout to </a:t>
            </a:r>
            <a:r>
              <a:rPr lang="en-US" sz="1800" dirty="0" err="1"/>
              <a:t>DevOpsDays</a:t>
            </a:r>
            <a:r>
              <a:rPr lang="en-US" sz="1800" dirty="0"/>
              <a:t> – Dallas organizers for a great conference and for allowing me to speak!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Qr code&#10;&#10;Description automatically generated">
            <a:extLst>
              <a:ext uri="{FF2B5EF4-FFF2-40B4-BE49-F238E27FC236}">
                <a16:creationId xmlns:a16="http://schemas.microsoft.com/office/drawing/2014/main" id="{83D15019-BED6-00BB-0086-E817458FB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8" r="-1" b="-1"/>
          <a:stretch/>
        </p:blipFill>
        <p:spPr>
          <a:xfrm>
            <a:off x="6055604" y="650494"/>
            <a:ext cx="549228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3"/>
    </mc:Choice>
    <mc:Fallback xmlns="">
      <p:transition spd="slow" advTm="325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E9B1-B637-FA7F-BC79-1B2DAC4A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Why should we even </a:t>
            </a:r>
            <a:r>
              <a:rPr lang="en-US" sz="4800" b="1"/>
              <a:t>block</a:t>
            </a:r>
            <a:r>
              <a:rPr lang="en-US" sz="4800"/>
              <a:t> S3 buckets?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AE78-F261-ED2A-68A4-5CA82E40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Buckets have been exposed quite frequently within the past couple of years.</a:t>
            </a:r>
          </a:p>
          <a:p>
            <a:r>
              <a:rPr lang="en-US" sz="1400" dirty="0"/>
              <a:t>Data that is commonly exposed:</a:t>
            </a:r>
          </a:p>
          <a:p>
            <a:pPr lvl="1"/>
            <a:r>
              <a:rPr lang="en-US" sz="1400" dirty="0"/>
              <a:t>Personally Identifiable Information (PII)</a:t>
            </a:r>
          </a:p>
          <a:p>
            <a:pPr lvl="1"/>
            <a:r>
              <a:rPr lang="en-US" sz="1400" dirty="0"/>
              <a:t>Credentials &amp; Tokens</a:t>
            </a:r>
          </a:p>
          <a:p>
            <a:r>
              <a:rPr lang="en-US" sz="1400" dirty="0"/>
              <a:t>The common cause(s) of data exfiltration:</a:t>
            </a:r>
          </a:p>
          <a:p>
            <a:pPr lvl="1"/>
            <a:r>
              <a:rPr lang="en-US" sz="1400" dirty="0"/>
              <a:t>Lack of access control </a:t>
            </a:r>
          </a:p>
          <a:p>
            <a:pPr lvl="1"/>
            <a:r>
              <a:rPr lang="en-US" sz="1400" dirty="0"/>
              <a:t>Lack of monitoring</a:t>
            </a:r>
          </a:p>
          <a:p>
            <a:pPr lvl="1"/>
            <a:r>
              <a:rPr lang="en-US" sz="1400" dirty="0"/>
              <a:t>Misconfiguration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06B1657-6030-5831-B1B5-6C2B4C91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59" y="2984778"/>
            <a:ext cx="5991886" cy="2486632"/>
          </a:xfrm>
          <a:prstGeom prst="rect">
            <a:avLst/>
          </a:prstGeom>
        </p:spPr>
      </p:pic>
      <p:sp>
        <p:nvSpPr>
          <p:cNvPr id="3096" name="Rectangle 309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E4E2B-05DB-C188-EC5C-F64B0E9C086C}"/>
              </a:ext>
            </a:extLst>
          </p:cNvPr>
          <p:cNvSpPr txBox="1"/>
          <p:nvPr/>
        </p:nvSpPr>
        <p:spPr>
          <a:xfrm>
            <a:off x="7139970" y="5601908"/>
            <a:ext cx="3027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Exposed Netflix DB Credentials</a:t>
            </a:r>
          </a:p>
        </p:txBody>
      </p:sp>
    </p:spTree>
    <p:extLst>
      <p:ext uri="{BB962C8B-B14F-4D97-AF65-F5344CB8AC3E}">
        <p14:creationId xmlns:p14="http://schemas.microsoft.com/office/powerpoint/2010/main" val="17542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33"/>
    </mc:Choice>
    <mc:Fallback xmlns="">
      <p:transition spd="slow" advTm="1272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E324-D6DC-31E2-C38F-679C412F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Scenario: </a:t>
            </a:r>
            <a:r>
              <a:rPr lang="en-US" sz="5400" dirty="0" err="1"/>
              <a:t>Genericx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265B-5F3B-2CFC-5BEF-FEF6BED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example organization, </a:t>
            </a:r>
            <a:r>
              <a:rPr lang="en-US" sz="2400" dirty="0" err="1"/>
              <a:t>Genericx</a:t>
            </a:r>
            <a:r>
              <a:rPr lang="en-US" sz="2400" dirty="0"/>
              <a:t>, is a mid-size mobile gaming company that </a:t>
            </a:r>
            <a:r>
              <a:rPr lang="en-US" sz="2400" dirty="0">
                <a:solidFill>
                  <a:srgbClr val="FF0000"/>
                </a:solidFill>
              </a:rPr>
              <a:t>caches server and user data within several S3 buckets </a:t>
            </a:r>
            <a:r>
              <a:rPr lang="en-US" sz="2400" dirty="0"/>
              <a:t>and on-premise. This company operates out of a </a:t>
            </a:r>
            <a:r>
              <a:rPr lang="en-US" sz="2400" dirty="0">
                <a:solidFill>
                  <a:srgbClr val="FF0000"/>
                </a:solidFill>
              </a:rPr>
              <a:t>single account</a:t>
            </a:r>
            <a:r>
              <a:rPr lang="en-US" sz="2400" dirty="0"/>
              <a:t>, utilizing several AWS services such as EC2, Lambda, and </a:t>
            </a:r>
            <a:r>
              <a:rPr lang="en-US" sz="2400" dirty="0" err="1"/>
              <a:t>CodeCommit</a:t>
            </a:r>
            <a:r>
              <a:rPr lang="en-US" sz="2400" dirty="0"/>
              <a:t>/</a:t>
            </a:r>
            <a:r>
              <a:rPr lang="en-US" sz="2400" dirty="0" err="1"/>
              <a:t>CodeBuild</a:t>
            </a:r>
            <a:r>
              <a:rPr lang="en-US" sz="2400" dirty="0"/>
              <a:t>. Within the past year, this organization has sold over 1000+ copies of their hit mobile game – </a:t>
            </a:r>
            <a:r>
              <a:rPr lang="en-US" sz="2400" dirty="0" err="1"/>
              <a:t>AngryDolphins</a:t>
            </a:r>
            <a:r>
              <a:rPr lang="en-US" sz="2400" dirty="0"/>
              <a:t>. </a:t>
            </a:r>
          </a:p>
          <a:p>
            <a:r>
              <a:rPr lang="en-US" sz="2400" dirty="0"/>
              <a:t>Based on its userbase, </a:t>
            </a:r>
            <a:r>
              <a:rPr lang="en-US" sz="2400" dirty="0" err="1"/>
              <a:t>Genericx</a:t>
            </a:r>
            <a:r>
              <a:rPr lang="en-US" sz="2400" dirty="0"/>
              <a:t> has a data compliance/classification policy that must be enforced to protect the users. Because it’s a small organization, it must ensure that the S3 buckets are not publicly accessible. In addition, their standards </a:t>
            </a:r>
            <a:r>
              <a:rPr lang="en-US" sz="2400" dirty="0">
                <a:solidFill>
                  <a:srgbClr val="FF0000"/>
                </a:solidFill>
              </a:rPr>
              <a:t>prohibit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storing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internal data and sensitive customer data (PII and PCI) </a:t>
            </a:r>
            <a:r>
              <a:rPr lang="en-US" sz="2400" dirty="0"/>
              <a:t>within AWS.</a:t>
            </a:r>
          </a:p>
          <a:p>
            <a:r>
              <a:rPr lang="en-US" sz="2400" dirty="0"/>
              <a:t>After the influx of the creation of S3 buckets, management has requested the security engineers to execute a </a:t>
            </a:r>
            <a:r>
              <a:rPr lang="en-US" sz="2400" dirty="0">
                <a:solidFill>
                  <a:srgbClr val="FF0000"/>
                </a:solidFill>
              </a:rPr>
              <a:t>Macie scan job </a:t>
            </a:r>
            <a:r>
              <a:rPr lang="en-US" sz="2400" dirty="0"/>
              <a:t>against all S3 buckets.</a:t>
            </a:r>
          </a:p>
        </p:txBody>
      </p:sp>
    </p:spTree>
    <p:extLst>
      <p:ext uri="{BB962C8B-B14F-4D97-AF65-F5344CB8AC3E}">
        <p14:creationId xmlns:p14="http://schemas.microsoft.com/office/powerpoint/2010/main" val="3648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66"/>
    </mc:Choice>
    <mc:Fallback xmlns="">
      <p:transition spd="slow" advTm="1184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C4927-EA7F-1AC1-7D03-91385550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Scenario: </a:t>
            </a:r>
            <a:r>
              <a:rPr lang="en-US" sz="4000" dirty="0" err="1"/>
              <a:t>Genericx</a:t>
            </a:r>
            <a:r>
              <a:rPr lang="en-US" sz="3700" dirty="0"/>
              <a:t> 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Bucket(s) (cont</a:t>
            </a:r>
            <a:r>
              <a:rPr lang="en-US" sz="3700" dirty="0"/>
              <a:t>.)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75A8C-3C5C-2B96-0208-BC52A8B3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2164" y="859086"/>
            <a:ext cx="6434452" cy="521078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66"/>
    </mc:Choice>
    <mc:Fallback xmlns="">
      <p:transition spd="slow" advTm="619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1A133-2DC8-9245-6DB3-F134D5BD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S3 Monitoring Solution: Macie</a:t>
            </a:r>
          </a:p>
        </p:txBody>
      </p:sp>
      <p:sp>
        <p:nvSpPr>
          <p:cNvPr id="207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49E9-3155-9285-4982-81D12B1E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Data security/privacy service that leverages machine learning and pattern matching to discover sensitive data in AWS, specifically AWS S3.</a:t>
            </a:r>
          </a:p>
          <a:p>
            <a:r>
              <a:rPr lang="en-US" sz="2200" dirty="0"/>
              <a:t>Automatically provides an inventory list of S3 buckets and classifies them. </a:t>
            </a:r>
          </a:p>
          <a:p>
            <a:r>
              <a:rPr lang="en-US" sz="2200" dirty="0"/>
              <a:t>Helps organizations meet data compliance regulations such as GDPR and HIPPA.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Amazon Macie - AWS Security Identity &amp; Compliance - AWS Video Catalog">
            <a:extLst>
              <a:ext uri="{FF2B5EF4-FFF2-40B4-BE49-F238E27FC236}">
                <a16:creationId xmlns:a16="http://schemas.microsoft.com/office/drawing/2014/main" id="{66D300F1-3823-5B1D-220B-2661942D4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 r="143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39"/>
    </mc:Choice>
    <mc:Fallback xmlns="">
      <p:transition spd="slow" advTm="4413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082F-4FF6-95AB-4FFA-7003CC71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Macie: Pros &amp; Con(s)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AFBB-F105-0268-C0AD-A1EF5B7E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sz="1500" dirty="0"/>
              <a:t>Pros</a:t>
            </a:r>
          </a:p>
          <a:p>
            <a:pPr lvl="1"/>
            <a:r>
              <a:rPr lang="en-US" sz="1500" b="1" dirty="0"/>
              <a:t>Fully-managed sensitive data types </a:t>
            </a:r>
          </a:p>
          <a:p>
            <a:pPr lvl="1"/>
            <a:r>
              <a:rPr lang="en-US" sz="1500" i="1" dirty="0"/>
              <a:t>Seamless</a:t>
            </a:r>
            <a:r>
              <a:rPr lang="en-US" sz="1500" dirty="0"/>
              <a:t> integration with several other services such as AWS </a:t>
            </a:r>
            <a:r>
              <a:rPr lang="en-US" sz="1500" dirty="0" err="1"/>
              <a:t>EventBridge</a:t>
            </a:r>
            <a:r>
              <a:rPr lang="en-US" sz="1500" dirty="0"/>
              <a:t>, CloudWatch, and Step Functions.</a:t>
            </a:r>
          </a:p>
          <a:p>
            <a:pPr lvl="1"/>
            <a:r>
              <a:rPr lang="en-US" sz="1500" dirty="0"/>
              <a:t>Customizable data types and fields for data/risk classification</a:t>
            </a:r>
          </a:p>
          <a:p>
            <a:pPr lvl="1"/>
            <a:r>
              <a:rPr lang="en-US" sz="1500" dirty="0"/>
              <a:t>Can create automated sensitive data discovery jobs that run on a specific basis.</a:t>
            </a:r>
          </a:p>
          <a:p>
            <a:r>
              <a:rPr lang="en-US" sz="1500" dirty="0"/>
              <a:t>Cons</a:t>
            </a:r>
          </a:p>
          <a:p>
            <a:pPr lvl="1"/>
            <a:r>
              <a:rPr lang="en-US" sz="1500" dirty="0"/>
              <a:t>$$$ - Expensive</a:t>
            </a:r>
          </a:p>
          <a:p>
            <a:pPr lvl="1"/>
            <a:r>
              <a:rPr lang="en-US" sz="1500" dirty="0"/>
              <a:t>Returns a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bloated</a:t>
            </a:r>
            <a:r>
              <a:rPr lang="en-US" sz="1500" dirty="0"/>
              <a:t> JSON file</a:t>
            </a:r>
          </a:p>
          <a:p>
            <a:pPr lvl="1"/>
            <a:r>
              <a:rPr lang="en-US" sz="1500" dirty="0"/>
              <a:t>No feature available for </a:t>
            </a:r>
            <a:r>
              <a:rPr lang="en-US" sz="1500" dirty="0">
                <a:solidFill>
                  <a:srgbClr val="FF0000"/>
                </a:solidFill>
              </a:rPr>
              <a:t>auto-remediation</a:t>
            </a:r>
            <a:r>
              <a:rPr lang="en-US" sz="1500" dirty="0"/>
              <a:t> of buckets. </a:t>
            </a:r>
            <a:r>
              <a:rPr lang="en-US" sz="1500" dirty="0">
                <a:sym typeface="Wingdings" pitchFamily="2" charset="2"/>
              </a:rPr>
              <a:t></a:t>
            </a:r>
            <a:endParaRPr lang="en-US" sz="1500" dirty="0"/>
          </a:p>
          <a:p>
            <a:pPr lvl="1"/>
            <a:endParaRPr lang="en-US" sz="1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0F008B-7E6E-E63B-A1F5-D62C017A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596019"/>
            <a:ext cx="5628018" cy="3433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E1C39-7059-EDA5-43A4-4A14C16B02AA}"/>
              </a:ext>
            </a:extLst>
          </p:cNvPr>
          <p:cNvSpPr txBox="1"/>
          <p:nvPr/>
        </p:nvSpPr>
        <p:spPr>
          <a:xfrm>
            <a:off x="7061837" y="5098331"/>
            <a:ext cx="356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Macie’s Managed Data Types</a:t>
            </a:r>
          </a:p>
        </p:txBody>
      </p:sp>
    </p:spTree>
    <p:extLst>
      <p:ext uri="{BB962C8B-B14F-4D97-AF65-F5344CB8AC3E}">
        <p14:creationId xmlns:p14="http://schemas.microsoft.com/office/powerpoint/2010/main" val="11032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600"/>
    </mc:Choice>
    <mc:Fallback xmlns="">
      <p:transition spd="slow" advTm="1436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34F0E6-2628-ED02-BEC3-23790D7F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5188" y="1844675"/>
            <a:ext cx="6516688" cy="4449763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35758B5-1C3A-ECC0-FA52-BE0818A7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82" b="-1"/>
          <a:stretch/>
        </p:blipFill>
        <p:spPr>
          <a:xfrm>
            <a:off x="7453313" y="1844675"/>
            <a:ext cx="3871913" cy="2184400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BBBA38-4FD4-2347-DFF6-27E6E0DB2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0" b="1"/>
          <a:stretch/>
        </p:blipFill>
        <p:spPr>
          <a:xfrm>
            <a:off x="7453313" y="4100513"/>
            <a:ext cx="3871913" cy="2193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C4927-EA7F-1AC1-7D03-91385550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Scenario: Genericx S3 Bucket(s) (cont.)</a:t>
            </a:r>
          </a:p>
        </p:txBody>
      </p:sp>
    </p:spTree>
    <p:extLst>
      <p:ext uri="{BB962C8B-B14F-4D97-AF65-F5344CB8AC3E}">
        <p14:creationId xmlns:p14="http://schemas.microsoft.com/office/powerpoint/2010/main" val="3331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00"/>
    </mc:Choice>
    <mc:Fallback xmlns="">
      <p:transition spd="slow" advTm="1113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3" name="Rectangle 413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3C7C8A-5369-A9FB-834B-AB3E488A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would it look like if we wanted to </a:t>
            </a:r>
            <a:r>
              <a:rPr lang="en-US" sz="33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manually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 S3 buckets </a:t>
            </a:r>
            <a:r>
              <a:rPr lang="en-US" sz="33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Macie scan?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2" name="Picture 6" descr="Curious GIF - Curious GIFs">
            <a:extLst>
              <a:ext uri="{FF2B5EF4-FFF2-40B4-BE49-F238E27FC236}">
                <a16:creationId xmlns:a16="http://schemas.microsoft.com/office/drawing/2014/main" id="{01E951C2-6B36-707D-5B52-5F514902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704" y="1845426"/>
            <a:ext cx="7921539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8"/>
    </mc:Choice>
    <mc:Fallback xmlns="">
      <p:transition spd="slow" advTm="102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BEFFD-3820-730C-41F4-714B8E0C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Manual Blocking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25E9EB-3D2A-461B-F325-59D166567487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diagram to the right shows steps for blocking a single S3 bucket classified as a </a:t>
            </a:r>
            <a:r>
              <a:rPr lang="en-US" sz="2200" i="1" dirty="0">
                <a:solidFill>
                  <a:srgbClr val="FF0000"/>
                </a:solidFill>
              </a:rPr>
              <a:t>high</a:t>
            </a:r>
            <a:r>
              <a:rPr lang="en-US" sz="2200" i="1" dirty="0"/>
              <a:t> </a:t>
            </a:r>
            <a:r>
              <a:rPr lang="en-US" sz="2200" dirty="0"/>
              <a:t>risk.</a:t>
            </a:r>
          </a:p>
          <a:p>
            <a:r>
              <a:rPr lang="en-US" sz="2200" u="sng" dirty="0"/>
              <a:t>Downsides:</a:t>
            </a:r>
          </a:p>
          <a:p>
            <a:pPr lvl="1"/>
            <a:r>
              <a:rPr lang="en-US" sz="2200" dirty="0"/>
              <a:t>Time-consuming</a:t>
            </a:r>
          </a:p>
          <a:p>
            <a:pPr lvl="1"/>
            <a:r>
              <a:rPr lang="en-US" sz="2200" dirty="0"/>
              <a:t>Increased probability of user error</a:t>
            </a:r>
          </a:p>
          <a:p>
            <a:pPr lvl="1"/>
            <a:r>
              <a:rPr lang="en-US" sz="2200" dirty="0"/>
              <a:t>Lack of scalability</a:t>
            </a:r>
          </a:p>
          <a:p>
            <a:pPr lvl="1"/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50702-082D-2E01-CB29-7857C789F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147089" y="640837"/>
            <a:ext cx="5918133" cy="55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66"/>
    </mc:Choice>
    <mc:Fallback xmlns="">
      <p:transition spd="slow" advTm="11996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24877</TotalTime>
  <Words>1732</Words>
  <Application>Microsoft Macintosh PowerPoint</Application>
  <PresentationFormat>Widescreen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Automated S3 Blocking with AWS Macie and DataCop</vt:lpstr>
      <vt:lpstr>Why should we even block S3 buckets?</vt:lpstr>
      <vt:lpstr>Scenario: Genericx</vt:lpstr>
      <vt:lpstr>Scenario: Genericx Bucket(s) (cont.)</vt:lpstr>
      <vt:lpstr>S3 Monitoring Solution: Macie</vt:lpstr>
      <vt:lpstr>Macie: Pros &amp; Con(s)</vt:lpstr>
      <vt:lpstr>Scenario: Genericx S3 Bucket(s) (cont.)</vt:lpstr>
      <vt:lpstr>What would it look like if we wanted to manually block S3 buckets after a Macie scan? </vt:lpstr>
      <vt:lpstr>Exploring Manual Blocking</vt:lpstr>
      <vt:lpstr>DataCop Overview</vt:lpstr>
      <vt:lpstr>“Considerations”</vt:lpstr>
      <vt:lpstr>Scenario: Genericx Bucket(s) w/ DataCop</vt:lpstr>
      <vt:lpstr>Scenario: Genericx Bucket(s) w/ DataCop (cont.)</vt:lpstr>
      <vt:lpstr>DataCop State Machine</vt:lpstr>
      <vt:lpstr>Scenario: Genericx Bucket(s) Solution</vt:lpstr>
      <vt:lpstr>Benefits of DataCop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S3 Blocking in AWS</dc:title>
  <dc:creator>Damien Burks</dc:creator>
  <cp:lastModifiedBy>Damien Burks</cp:lastModifiedBy>
  <cp:revision>220</cp:revision>
  <dcterms:created xsi:type="dcterms:W3CDTF">2022-07-05T21:28:31Z</dcterms:created>
  <dcterms:modified xsi:type="dcterms:W3CDTF">2022-08-25T14:20:16Z</dcterms:modified>
</cp:coreProperties>
</file>