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198533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198533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198533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198533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198533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198533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198533c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198533c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198533c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198533c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4198533c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4198533c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198533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198533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85cb0ec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85cb0ec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f235e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f235e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419853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419853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19853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19853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198533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198533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198533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198533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198533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198533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198533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198533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198533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198533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198533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198533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187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 To Algorithms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Break Down The Problem</a:t>
            </a:r>
            <a:endParaRPr b="1" sz="3220"/>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down each step that must be taken to solve the problem</a:t>
            </a:r>
            <a:endParaRPr/>
          </a:p>
          <a:p>
            <a:pPr indent="-342900" lvl="0" marL="457200" rtl="0" algn="l">
              <a:spcBef>
                <a:spcPts val="0"/>
              </a:spcBef>
              <a:spcAft>
                <a:spcPts val="0"/>
              </a:spcAft>
              <a:buSzPts val="1800"/>
              <a:buChar char="●"/>
            </a:pPr>
            <a:r>
              <a:rPr lang="en"/>
              <a:t>This is the part that requires you to “pseudo code” the problem (or in an interview setting, this is the part where you talk about HOW you would go about solving the problem)</a:t>
            </a:r>
            <a:endParaRPr/>
          </a:p>
          <a:p>
            <a:pPr indent="-342900" lvl="0" marL="457200" rtl="0" algn="l">
              <a:spcBef>
                <a:spcPts val="0"/>
              </a:spcBef>
              <a:spcAft>
                <a:spcPts val="0"/>
              </a:spcAft>
              <a:buSzPts val="1800"/>
              <a:buChar char="●"/>
            </a:pPr>
            <a:r>
              <a:rPr lang="en"/>
              <a:t>THIS IS THE MOST IMPORTANT ASPECT OF ALGORITHMS</a:t>
            </a:r>
            <a:endParaRPr/>
          </a:p>
          <a:p>
            <a:pPr indent="-342900" lvl="0" marL="457200" rtl="0" algn="l">
              <a:spcBef>
                <a:spcPts val="0"/>
              </a:spcBef>
              <a:spcAft>
                <a:spcPts val="0"/>
              </a:spcAft>
              <a:buSzPts val="1800"/>
              <a:buChar char="●"/>
            </a:pPr>
            <a:r>
              <a:rPr lang="en"/>
              <a:t>Doing this will allow you to figure out any questions that you may still have about how to go about your solution (in an interview setting, this is how you’ll be able to come up with your clarifying questions)</a:t>
            </a:r>
            <a:endParaRPr/>
          </a:p>
          <a:p>
            <a:pPr indent="-342900" lvl="0" marL="457200" rtl="0" algn="l">
              <a:spcBef>
                <a:spcPts val="0"/>
              </a:spcBef>
              <a:spcAft>
                <a:spcPts val="0"/>
              </a:spcAft>
              <a:buSzPts val="1800"/>
              <a:buChar char="●"/>
            </a:pPr>
            <a:r>
              <a:rPr lang="en"/>
              <a:t>This is your roadmap for actually SOLVING the problem at hand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Simplifying &amp; </a:t>
            </a:r>
            <a:r>
              <a:rPr b="1" lang="en" sz="3220"/>
              <a:t>Solving The Problem</a:t>
            </a:r>
            <a:endParaRPr b="1" sz="3220"/>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If you can solve the problem, get to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 can’t solve it right away, try to solve a simpler version of the problem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simpler version should ignore (for now) the issue that is hanging you 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Tackle the simplified solution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go back and try to solve the problem by </a:t>
            </a:r>
            <a:r>
              <a:rPr lang="en">
                <a:solidFill>
                  <a:schemeClr val="dk1"/>
                </a:solidFill>
              </a:rPr>
              <a:t>incorporating</a:t>
            </a:r>
            <a:r>
              <a:rPr lang="en">
                <a:solidFill>
                  <a:schemeClr val="dk1"/>
                </a:solidFill>
              </a:rPr>
              <a:t> the issue back into the problem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Review &amp; Refactor</a:t>
            </a:r>
            <a:endParaRPr b="1" sz="3211"/>
          </a:p>
        </p:txBody>
      </p:sp>
      <p:sp>
        <p:nvSpPr>
          <p:cNvPr id="130" name="Google Shape;130;p24"/>
          <p:cNvSpPr txBox="1"/>
          <p:nvPr>
            <p:ph idx="1" type="body"/>
          </p:nvPr>
        </p:nvSpPr>
        <p:spPr>
          <a:xfrm>
            <a:off x="311700" y="1152475"/>
            <a:ext cx="8520600" cy="382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You’ve solved it, now what?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try to make it even better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Looking at the solution: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Is it easy to understand/see what is happening?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is the time complexity of the solution? Big 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get to your answer another way?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improve the performance of the solution?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step through your code and verify that it delivers the solution you expect?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Once you’re done, go online and check to see how other people have solved this problem</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 through your solution and solutions that others have come up with multiple times, and make sure the concept sticks!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 get stuck and can’t arrive at a solution, watch a video or ask one of us!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Effect filter="fade" transition="in">
                                      <p:cBhvr>
                                        <p:cTn dur="1000"/>
                                        <p:tgtEl>
                                          <p:spTgt spid="1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9" st="9"/>
                                            </p:txEl>
                                          </p:spTgt>
                                        </p:tgtEl>
                                        <p:attrNameLst>
                                          <p:attrName>style.visibility</p:attrName>
                                        </p:attrNameLst>
                                      </p:cBhvr>
                                      <p:to>
                                        <p:strVal val="visible"/>
                                      </p:to>
                                    </p:set>
                                    <p:animEffect filter="fade" transition="in">
                                      <p:cBhvr>
                                        <p:cTn dur="1000"/>
                                        <p:tgtEl>
                                          <p:spTgt spid="1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0" st="10"/>
                                            </p:txEl>
                                          </p:spTgt>
                                        </p:tgtEl>
                                        <p:attrNameLst>
                                          <p:attrName>style.visibility</p:attrName>
                                        </p:attrNameLst>
                                      </p:cBhvr>
                                      <p:to>
                                        <p:strVal val="visible"/>
                                      </p:to>
                                    </p:set>
                                    <p:animEffect filter="fade" transition="in">
                                      <p:cBhvr>
                                        <p:cTn dur="1000"/>
                                        <p:tgtEl>
                                          <p:spTgt spid="13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Problem Solving Patterns</a:t>
            </a:r>
            <a:endParaRPr b="1" sz="3211"/>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Frequency</a:t>
            </a:r>
            <a:r>
              <a:rPr lang="en" sz="2000"/>
              <a:t> Counters</a:t>
            </a:r>
            <a:endParaRPr sz="2000"/>
          </a:p>
          <a:p>
            <a:pPr indent="-355600" lvl="0" marL="457200" rtl="0" algn="l">
              <a:spcBef>
                <a:spcPts val="0"/>
              </a:spcBef>
              <a:spcAft>
                <a:spcPts val="0"/>
              </a:spcAft>
              <a:buSzPts val="2000"/>
              <a:buChar char="●"/>
            </a:pPr>
            <a:r>
              <a:rPr lang="en" sz="2000"/>
              <a:t>Multiple Pointers</a:t>
            </a:r>
            <a:endParaRPr sz="2000"/>
          </a:p>
          <a:p>
            <a:pPr indent="-355600" lvl="0" marL="457200" rtl="0" algn="l">
              <a:spcBef>
                <a:spcPts val="0"/>
              </a:spcBef>
              <a:spcAft>
                <a:spcPts val="0"/>
              </a:spcAft>
              <a:buSzPts val="2000"/>
              <a:buChar char="●"/>
            </a:pPr>
            <a:r>
              <a:rPr lang="en" sz="2000"/>
              <a:t>Divide and Conquer</a:t>
            </a:r>
            <a:endParaRPr sz="2000"/>
          </a:p>
          <a:p>
            <a:pPr indent="-355600" lvl="0" marL="457200" rtl="0" algn="l">
              <a:spcBef>
                <a:spcPts val="0"/>
              </a:spcBef>
              <a:spcAft>
                <a:spcPts val="0"/>
              </a:spcAft>
              <a:buSzPts val="2000"/>
              <a:buChar char="●"/>
            </a:pPr>
            <a:r>
              <a:rPr lang="en" sz="2000"/>
              <a:t>Sliding Window</a:t>
            </a:r>
            <a:endParaRPr sz="2000"/>
          </a:p>
          <a:p>
            <a:pPr indent="-355600" lvl="0" marL="457200" rtl="0" algn="l">
              <a:spcBef>
                <a:spcPts val="0"/>
              </a:spcBef>
              <a:spcAft>
                <a:spcPts val="0"/>
              </a:spcAft>
              <a:buSzPts val="2000"/>
              <a:buChar char="●"/>
            </a:pPr>
            <a:r>
              <a:rPr lang="en" sz="2000"/>
              <a:t>Recursion</a:t>
            </a:r>
            <a:endParaRPr sz="2000"/>
          </a:p>
          <a:p>
            <a:pPr indent="-355600" lvl="0" marL="457200" rtl="0" algn="l">
              <a:spcBef>
                <a:spcPts val="0"/>
              </a:spcBef>
              <a:spcAft>
                <a:spcPts val="0"/>
              </a:spcAft>
              <a:buSzPts val="2000"/>
              <a:buChar char="●"/>
            </a:pPr>
            <a:r>
              <a:rPr lang="en" sz="2000"/>
              <a:t>Backtracking</a:t>
            </a:r>
            <a:endParaRPr sz="2000"/>
          </a:p>
          <a:p>
            <a:pPr indent="-355600" lvl="0" marL="457200" rtl="0" algn="l">
              <a:spcBef>
                <a:spcPts val="0"/>
              </a:spcBef>
              <a:spcAft>
                <a:spcPts val="0"/>
              </a:spcAft>
              <a:buSzPts val="2000"/>
              <a:buChar char="●"/>
            </a:pPr>
            <a:r>
              <a:rPr lang="en" sz="2000"/>
              <a:t>Greedy Algorithms</a:t>
            </a:r>
            <a:endParaRPr sz="2000"/>
          </a:p>
          <a:p>
            <a:pPr indent="-355600" lvl="0" marL="457200" rtl="0" algn="l">
              <a:spcBef>
                <a:spcPts val="0"/>
              </a:spcBef>
              <a:spcAft>
                <a:spcPts val="0"/>
              </a:spcAft>
              <a:buSzPts val="2000"/>
              <a:buChar char="●"/>
            </a:pPr>
            <a:r>
              <a:rPr lang="en" sz="2000"/>
              <a:t>And More!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0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000"/>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000"/>
                                        <p:tgtEl>
                                          <p:spTgt spid="13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Frequency Counters</a:t>
            </a:r>
            <a:endParaRPr b="1" sz="3211"/>
          </a:p>
        </p:txBody>
      </p:sp>
      <p:sp>
        <p:nvSpPr>
          <p:cNvPr id="142" name="Google Shape;142;p26"/>
          <p:cNvSpPr txBox="1"/>
          <p:nvPr>
            <p:ph idx="1" type="body"/>
          </p:nvPr>
        </p:nvSpPr>
        <p:spPr>
          <a:xfrm>
            <a:off x="311700" y="1152475"/>
            <a:ext cx="8520600" cy="245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Using objects or sets to collect values or keep track of the frequency of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Frequency counters are super useful as they can often help us avoid the need for nesting a loop within a loop in order to solve a problem when we are dealing with arrays and/or strings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 :</a:t>
            </a:r>
            <a:r>
              <a:rPr lang="en">
                <a:solidFill>
                  <a:schemeClr val="dk1"/>
                </a:solidFill>
              </a:rPr>
              <a:t>  Write a function called “same” that accepts two arrays. The function should return true if every value in the array has a corresponding squared value in the second array.</a:t>
            </a:r>
            <a:endParaRPr>
              <a:solidFill>
                <a:schemeClr val="dk1"/>
              </a:solidFill>
            </a:endParaRPr>
          </a:p>
        </p:txBody>
      </p:sp>
      <p:sp>
        <p:nvSpPr>
          <p:cNvPr id="143" name="Google Shape;143;p26"/>
          <p:cNvSpPr txBox="1"/>
          <p:nvPr/>
        </p:nvSpPr>
        <p:spPr>
          <a:xfrm>
            <a:off x="1070700" y="3738825"/>
            <a:ext cx="30210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same( [1, 2, 4], [4, 16, 1] )  → true</a:t>
            </a:r>
            <a:endParaRPr/>
          </a:p>
          <a:p>
            <a:pPr indent="0" lvl="0" marL="0" rtl="0" algn="l">
              <a:spcBef>
                <a:spcPts val="0"/>
              </a:spcBef>
              <a:spcAft>
                <a:spcPts val="0"/>
              </a:spcAft>
              <a:buNone/>
            </a:pPr>
            <a:r>
              <a:rPr lang="en"/>
              <a:t>s</a:t>
            </a:r>
            <a:r>
              <a:rPr lang="en"/>
              <a:t>ame( [2, 5, 6], [4, 25, 16] ) → false</a:t>
            </a:r>
            <a:endParaRPr/>
          </a:p>
          <a:p>
            <a:pPr indent="0" lvl="0" marL="0" rtl="0" algn="l">
              <a:spcBef>
                <a:spcPts val="0"/>
              </a:spcBef>
              <a:spcAft>
                <a:spcPts val="0"/>
              </a:spcAft>
              <a:buNone/>
            </a:pPr>
            <a:r>
              <a:rPr lang="en"/>
              <a:t>same( [1, 3, 5], [1, 9, 25] ) → true</a:t>
            </a:r>
            <a:endParaRPr/>
          </a:p>
        </p:txBody>
      </p:sp>
      <p:sp>
        <p:nvSpPr>
          <p:cNvPr id="144" name="Google Shape;144;p26"/>
          <p:cNvSpPr txBox="1"/>
          <p:nvPr/>
        </p:nvSpPr>
        <p:spPr>
          <a:xfrm>
            <a:off x="4883650" y="3923625"/>
            <a:ext cx="370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Let’s solve this one together!</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Anagrams</a:t>
            </a:r>
            <a:endParaRPr b="1" sz="3211"/>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Given two string inputs, write a function to determine if one string is an anagram of the other. </a:t>
            </a:r>
            <a:r>
              <a:rPr i="1" lang="en">
                <a:solidFill>
                  <a:schemeClr val="dk1"/>
                </a:solidFill>
              </a:rPr>
              <a:t>Hint: Use Frequency Counters!</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anagram is a word (or phrase) that can be created by rearranging the letters of another word or phrase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iceman</a:t>
            </a:r>
            <a:r>
              <a:rPr lang="en" sz="1600">
                <a:solidFill>
                  <a:schemeClr val="dk1"/>
                </a:solidFill>
              </a:rPr>
              <a:t>  →  cinema</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debit</a:t>
            </a:r>
            <a:r>
              <a:rPr lang="en" sz="1600">
                <a:solidFill>
                  <a:schemeClr val="dk1"/>
                </a:solidFill>
              </a:rPr>
              <a:t> card  →  bad credit</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secure  →  rescue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Multiple Pointers</a:t>
            </a:r>
            <a:endParaRPr b="1" sz="3211"/>
          </a:p>
        </p:txBody>
      </p:sp>
      <p:sp>
        <p:nvSpPr>
          <p:cNvPr id="156" name="Google Shape;156;p28"/>
          <p:cNvSpPr txBox="1"/>
          <p:nvPr>
            <p:ph idx="1" type="body"/>
          </p:nvPr>
        </p:nvSpPr>
        <p:spPr>
          <a:xfrm>
            <a:off x="311700" y="1152475"/>
            <a:ext cx="8520600" cy="271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With multiple pointers, we are creating “pointers” (or values) that correspond to a </a:t>
            </a:r>
            <a:r>
              <a:rPr lang="en">
                <a:solidFill>
                  <a:schemeClr val="dk1"/>
                </a:solidFill>
              </a:rPr>
              <a:t>position</a:t>
            </a:r>
            <a:r>
              <a:rPr lang="en">
                <a:solidFill>
                  <a:schemeClr val="dk1"/>
                </a:solidFill>
              </a:rPr>
              <a:t> (or index) and move throughout an indexed iterable (like an array) based on certain conditions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pattern is incredibly efficient in both time and space complexity</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 :</a:t>
            </a:r>
            <a:r>
              <a:rPr lang="en">
                <a:solidFill>
                  <a:schemeClr val="dk1"/>
                </a:solidFill>
              </a:rPr>
              <a:t> Write a function called “zeroOut” that accepts a sorted array of integers, which finds the first pair of integers where the sum of which is zero. The function should return both values that sum together to get zero, or it should return undefined if a zero-out pair does not exist.</a:t>
            </a:r>
            <a:endParaRPr>
              <a:solidFill>
                <a:schemeClr val="dk1"/>
              </a:solidFill>
            </a:endParaRPr>
          </a:p>
        </p:txBody>
      </p:sp>
      <p:sp>
        <p:nvSpPr>
          <p:cNvPr id="157" name="Google Shape;157;p28"/>
          <p:cNvSpPr txBox="1"/>
          <p:nvPr/>
        </p:nvSpPr>
        <p:spPr>
          <a:xfrm>
            <a:off x="969500" y="3922375"/>
            <a:ext cx="36855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zeroOut( [-4, -2, -1, 0 , 2, 4] ) → [-4, 4]</a:t>
            </a:r>
            <a:endParaRPr/>
          </a:p>
          <a:p>
            <a:pPr indent="0" lvl="0" marL="0" rtl="0" algn="l">
              <a:spcBef>
                <a:spcPts val="0"/>
              </a:spcBef>
              <a:spcAft>
                <a:spcPts val="0"/>
              </a:spcAft>
              <a:buNone/>
            </a:pPr>
            <a:r>
              <a:rPr lang="en"/>
              <a:t>zeroOut( [-3, -1, 0, 2, 4] ) → undefined</a:t>
            </a:r>
            <a:endParaRPr/>
          </a:p>
          <a:p>
            <a:pPr indent="0" lvl="0" marL="0" rtl="0" algn="l">
              <a:spcBef>
                <a:spcPts val="0"/>
              </a:spcBef>
              <a:spcAft>
                <a:spcPts val="0"/>
              </a:spcAft>
              <a:buNone/>
            </a:pPr>
            <a:r>
              <a:rPr lang="en"/>
              <a:t>zeroOut( [2, 3, 5, 7] ) → undefined</a:t>
            </a:r>
            <a:endParaRPr/>
          </a:p>
        </p:txBody>
      </p:sp>
      <p:sp>
        <p:nvSpPr>
          <p:cNvPr id="158" name="Google Shape;158;p28"/>
          <p:cNvSpPr txBox="1"/>
          <p:nvPr/>
        </p:nvSpPr>
        <p:spPr>
          <a:xfrm>
            <a:off x="5372925" y="4137925"/>
            <a:ext cx="33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Let’s see how this works!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Count Unique Values</a:t>
            </a:r>
            <a:endParaRPr b="1" sz="3211"/>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make a function that accepts a pre-sorted array and counts the number of </a:t>
            </a:r>
            <a:r>
              <a:rPr lang="en">
                <a:solidFill>
                  <a:schemeClr val="dk1"/>
                </a:solidFill>
              </a:rPr>
              <a:t>unique</a:t>
            </a:r>
            <a:r>
              <a:rPr lang="en">
                <a:solidFill>
                  <a:schemeClr val="dk1"/>
                </a:solidFill>
              </a:rPr>
              <a:t> integers in the array. Note: There can be negative numbers.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[2, 2, 2, 3, 3, 4 ] )  →  3</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[1, 2, 3, 4, 5, 5, 7, 7, 11] ) → 7</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countUniqueValues( [ ] ) → 0</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18621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211"/>
              <a:t>Continue to next slideshow!</a:t>
            </a:r>
            <a:endParaRPr b="1" sz="321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Built-In Methods, Arrays, &amp; Objects</a:t>
            </a:r>
            <a:endParaRPr b="1" sz="3220"/>
          </a:p>
        </p:txBody>
      </p:sp>
      <p:sp>
        <p:nvSpPr>
          <p:cNvPr id="60" name="Google Shape;60;p14"/>
          <p:cNvSpPr txBox="1"/>
          <p:nvPr>
            <p:ph idx="1" type="body"/>
          </p:nvPr>
        </p:nvSpPr>
        <p:spPr>
          <a:xfrm>
            <a:off x="311700" y="1152475"/>
            <a:ext cx="8520600" cy="347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we start writing our own algorithms and building up our own data structures, we’ll start by working with what Javascript already gives us</a:t>
            </a:r>
            <a:endParaRPr/>
          </a:p>
          <a:p>
            <a:pPr indent="-342900" lvl="0" marL="457200" rtl="0" algn="l">
              <a:spcBef>
                <a:spcPts val="0"/>
              </a:spcBef>
              <a:spcAft>
                <a:spcPts val="0"/>
              </a:spcAft>
              <a:buSzPts val="1800"/>
              <a:buChar char="●"/>
            </a:pPr>
            <a:r>
              <a:rPr lang="en"/>
              <a:t>Javascript already lets us use the built-in types: Objects and Arrays</a:t>
            </a:r>
            <a:endParaRPr/>
          </a:p>
          <a:p>
            <a:pPr indent="-342900" lvl="0" marL="457200" rtl="0" algn="l">
              <a:spcBef>
                <a:spcPts val="0"/>
              </a:spcBef>
              <a:spcAft>
                <a:spcPts val="0"/>
              </a:spcAft>
              <a:buSzPts val="1800"/>
              <a:buChar char="●"/>
            </a:pPr>
            <a:r>
              <a:rPr lang="en"/>
              <a:t>For both Objects and Arrays, we’ll go through and look at the runtime or Big O time complexity for various built-in methods for each</a:t>
            </a:r>
            <a:endParaRPr/>
          </a:p>
          <a:p>
            <a:pPr indent="-342900" lvl="0" marL="457200" rtl="0" algn="l">
              <a:spcBef>
                <a:spcPts val="0"/>
              </a:spcBef>
              <a:spcAft>
                <a:spcPts val="0"/>
              </a:spcAft>
              <a:buSzPts val="1800"/>
              <a:buChar char="●"/>
            </a:pPr>
            <a:r>
              <a:rPr lang="en"/>
              <a:t>By the end of this section, you’ll have a better understanding of </a:t>
            </a:r>
            <a:r>
              <a:rPr lang="en"/>
              <a:t>these</a:t>
            </a:r>
            <a:r>
              <a:rPr lang="en"/>
              <a:t> built-in data types and the efficiency of their more common methods</a:t>
            </a:r>
            <a:br>
              <a:rPr lang="en"/>
            </a:br>
            <a:endParaRPr/>
          </a:p>
          <a:p>
            <a:pPr indent="-342900" lvl="0" marL="457200" rtl="0" algn="l">
              <a:spcBef>
                <a:spcPts val="0"/>
              </a:spcBef>
              <a:spcAft>
                <a:spcPts val="0"/>
              </a:spcAft>
              <a:buSzPts val="1800"/>
              <a:buChar char="●"/>
            </a:pPr>
            <a:r>
              <a:rPr lang="en"/>
              <a:t>In general, you’ll want to use Objects when the ordering of your data DOES NOT matter, and you’ll want to use Arrays when the order DOES matter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1000"/>
                                        <p:tgtEl>
                                          <p:spTgt spid="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1000"/>
                                        <p:tgtEl>
                                          <p:spTgt spid="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Objects</a:t>
            </a:r>
            <a:endParaRPr b="1" sz="3220"/>
          </a:p>
        </p:txBody>
      </p:sp>
      <p:sp>
        <p:nvSpPr>
          <p:cNvPr id="66" name="Google Shape;66;p15"/>
          <p:cNvSpPr txBox="1"/>
          <p:nvPr>
            <p:ph idx="1" type="body"/>
          </p:nvPr>
        </p:nvSpPr>
        <p:spPr>
          <a:xfrm>
            <a:off x="311700" y="1152475"/>
            <a:ext cx="8520600" cy="4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i="1" lang="en">
                <a:solidFill>
                  <a:schemeClr val="dk1"/>
                </a:solidFill>
              </a:rPr>
              <a:t>Objects are a collection of unordered key-value pairs</a:t>
            </a:r>
            <a:endParaRPr b="1" i="1">
              <a:solidFill>
                <a:schemeClr val="dk1"/>
              </a:solidFill>
            </a:endParaRPr>
          </a:p>
        </p:txBody>
      </p:sp>
      <p:sp>
        <p:nvSpPr>
          <p:cNvPr id="67" name="Google Shape;67;p15"/>
          <p:cNvSpPr txBox="1"/>
          <p:nvPr/>
        </p:nvSpPr>
        <p:spPr>
          <a:xfrm>
            <a:off x="843375" y="1833000"/>
            <a:ext cx="3590700" cy="14775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chemeClr val="dk1"/>
                </a:solidFill>
              </a:rPr>
              <a:t> </a:t>
            </a:r>
            <a:r>
              <a:rPr b="1" lang="en">
                <a:solidFill>
                  <a:schemeClr val="dk1"/>
                </a:solidFill>
              </a:rPr>
              <a:t>instructor</a:t>
            </a:r>
            <a:r>
              <a:rPr lang="en">
                <a:solidFill>
                  <a:schemeClr val="dk1"/>
                </a:solidFill>
              </a:rPr>
              <a:t> </a:t>
            </a: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firstName:</a:t>
            </a:r>
            <a:r>
              <a:rPr b="1" lang="en">
                <a:solidFill>
                  <a:schemeClr val="dk1"/>
                </a:solidFill>
              </a:rPr>
              <a:t> </a:t>
            </a:r>
            <a:r>
              <a:rPr b="1" lang="en">
                <a:solidFill>
                  <a:schemeClr val="accent5"/>
                </a:solidFill>
              </a:rPr>
              <a:t>“Ethan”</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lastName: </a:t>
            </a:r>
            <a:r>
              <a:rPr b="1" lang="en">
                <a:solidFill>
                  <a:schemeClr val="accent5"/>
                </a:solidFill>
              </a:rPr>
              <a:t>“Cho”</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isInstructor: </a:t>
            </a:r>
            <a:r>
              <a:rPr b="1" i="1" lang="en">
                <a:solidFill>
                  <a:srgbClr val="FF0000"/>
                </a:solidFill>
              </a:rPr>
              <a:t>true</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favoriteFood:</a:t>
            </a:r>
            <a:r>
              <a:rPr b="1" lang="en">
                <a:solidFill>
                  <a:schemeClr val="dk1"/>
                </a:solidFill>
              </a:rPr>
              <a:t> </a:t>
            </a:r>
            <a:r>
              <a:rPr b="1" lang="en">
                <a:solidFill>
                  <a:schemeClr val="accent5"/>
                </a:solidFill>
              </a:rPr>
              <a:t>“Korean”</a:t>
            </a:r>
            <a:endParaRPr b="1">
              <a:solidFill>
                <a:schemeClr val="accent5"/>
              </a:solidFill>
            </a:endParaRPr>
          </a:p>
          <a:p>
            <a:pPr indent="0" lvl="0" marL="0" rtl="0" algn="l">
              <a:spcBef>
                <a:spcPts val="0"/>
              </a:spcBef>
              <a:spcAft>
                <a:spcPts val="0"/>
              </a:spcAft>
              <a:buNone/>
            </a:pPr>
            <a:r>
              <a:rPr b="1" lang="en">
                <a:solidFill>
                  <a:schemeClr val="dk1"/>
                </a:solidFill>
              </a:rPr>
              <a:t>}</a:t>
            </a:r>
            <a:endParaRPr b="1">
              <a:solidFill>
                <a:schemeClr val="dk1"/>
              </a:solidFill>
            </a:endParaRPr>
          </a:p>
        </p:txBody>
      </p:sp>
      <p:sp>
        <p:nvSpPr>
          <p:cNvPr id="68" name="Google Shape;68;p15"/>
          <p:cNvSpPr txBox="1"/>
          <p:nvPr/>
        </p:nvSpPr>
        <p:spPr>
          <a:xfrm>
            <a:off x="4720800" y="1832250"/>
            <a:ext cx="4058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t>Javascript Objects are useful when:</a:t>
            </a:r>
            <a:br>
              <a:rPr lang="en" sz="1600"/>
            </a:br>
            <a:endParaRPr sz="1600"/>
          </a:p>
          <a:p>
            <a:pPr indent="-330200" lvl="0" marL="457200" rtl="0" algn="l">
              <a:spcBef>
                <a:spcPts val="0"/>
              </a:spcBef>
              <a:spcAft>
                <a:spcPts val="0"/>
              </a:spcAft>
              <a:buSzPts val="1600"/>
              <a:buChar char="●"/>
            </a:pPr>
            <a:r>
              <a:rPr lang="en" sz="1600"/>
              <a:t>We don’t care about the </a:t>
            </a:r>
            <a:r>
              <a:rPr lang="en" sz="1600" u="sng"/>
              <a:t>order</a:t>
            </a:r>
            <a:endParaRPr sz="1600" u="sng"/>
          </a:p>
          <a:p>
            <a:pPr indent="-330200" lvl="0" marL="457200" rtl="0" algn="l">
              <a:spcBef>
                <a:spcPts val="0"/>
              </a:spcBef>
              <a:spcAft>
                <a:spcPts val="0"/>
              </a:spcAft>
              <a:buSzPts val="1600"/>
              <a:buChar char="●"/>
            </a:pPr>
            <a:r>
              <a:rPr lang="en" sz="1600"/>
              <a:t>We need quick </a:t>
            </a:r>
            <a:r>
              <a:rPr lang="en" sz="1600" u="sng"/>
              <a:t>access</a:t>
            </a:r>
            <a:r>
              <a:rPr lang="en" sz="1600"/>
              <a:t> to values</a:t>
            </a:r>
            <a:endParaRPr sz="1600"/>
          </a:p>
          <a:p>
            <a:pPr indent="-330200" lvl="0" marL="457200" rtl="0" algn="l">
              <a:spcBef>
                <a:spcPts val="0"/>
              </a:spcBef>
              <a:spcAft>
                <a:spcPts val="0"/>
              </a:spcAft>
              <a:buSzPts val="1600"/>
              <a:buChar char="●"/>
            </a:pPr>
            <a:r>
              <a:rPr lang="en" sz="1600"/>
              <a:t>We need to quickly </a:t>
            </a:r>
            <a:r>
              <a:rPr lang="en" sz="1600" u="sng"/>
              <a:t>add/remove</a:t>
            </a:r>
            <a:r>
              <a:rPr lang="en" sz="1600"/>
              <a:t> data</a:t>
            </a:r>
            <a:endParaRPr sz="1600"/>
          </a:p>
        </p:txBody>
      </p:sp>
      <p:sp>
        <p:nvSpPr>
          <p:cNvPr id="69" name="Google Shape;69;p15"/>
          <p:cNvSpPr txBox="1"/>
          <p:nvPr/>
        </p:nvSpPr>
        <p:spPr>
          <a:xfrm>
            <a:off x="311700" y="3553025"/>
            <a:ext cx="4183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Inserting Data  →  O(1)</a:t>
            </a:r>
            <a:endParaRPr sz="1800"/>
          </a:p>
          <a:p>
            <a:pPr indent="-342900" lvl="0" marL="457200" rtl="0" algn="l">
              <a:spcBef>
                <a:spcPts val="0"/>
              </a:spcBef>
              <a:spcAft>
                <a:spcPts val="0"/>
              </a:spcAft>
              <a:buSzPts val="1800"/>
              <a:buChar char="●"/>
            </a:pPr>
            <a:r>
              <a:rPr lang="en" sz="1800"/>
              <a:t>Removing Data → O(1)</a:t>
            </a:r>
            <a:endParaRPr sz="1800"/>
          </a:p>
          <a:p>
            <a:pPr indent="-342900" lvl="0" marL="457200" rtl="0" algn="l">
              <a:spcBef>
                <a:spcPts val="0"/>
              </a:spcBef>
              <a:spcAft>
                <a:spcPts val="0"/>
              </a:spcAft>
              <a:buSzPts val="1800"/>
              <a:buChar char="●"/>
            </a:pPr>
            <a:r>
              <a:rPr lang="en" sz="1800"/>
              <a:t>Searching Data → O(n)</a:t>
            </a:r>
            <a:endParaRPr sz="1800"/>
          </a:p>
          <a:p>
            <a:pPr indent="-342900" lvl="0" marL="457200" rtl="0" algn="l">
              <a:spcBef>
                <a:spcPts val="0"/>
              </a:spcBef>
              <a:spcAft>
                <a:spcPts val="0"/>
              </a:spcAft>
              <a:buSzPts val="1800"/>
              <a:buChar char="●"/>
            </a:pPr>
            <a:r>
              <a:rPr lang="en" sz="1800"/>
              <a:t>Accessing Data → O(1)</a:t>
            </a:r>
            <a:endParaRPr sz="1800"/>
          </a:p>
        </p:txBody>
      </p:sp>
      <p:sp>
        <p:nvSpPr>
          <p:cNvPr id="70" name="Google Shape;70;p15"/>
          <p:cNvSpPr txBox="1"/>
          <p:nvPr/>
        </p:nvSpPr>
        <p:spPr>
          <a:xfrm>
            <a:off x="4720800" y="3506825"/>
            <a:ext cx="4183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u="sng"/>
              <a:t>Common Object Methods:</a:t>
            </a:r>
            <a:br>
              <a:rPr b="1" i="1" lang="en" sz="1800" u="sng"/>
            </a:br>
            <a:endParaRPr b="1" i="1" sz="600" u="sng"/>
          </a:p>
          <a:p>
            <a:pPr indent="-342900" lvl="0" marL="457200" rtl="0" algn="l">
              <a:spcBef>
                <a:spcPts val="0"/>
              </a:spcBef>
              <a:spcAft>
                <a:spcPts val="0"/>
              </a:spcAft>
              <a:buSzPts val="1800"/>
              <a:buChar char="●"/>
            </a:pPr>
            <a:r>
              <a:rPr lang="en" sz="1800"/>
              <a:t>Object.keys</a:t>
            </a:r>
            <a:r>
              <a:rPr lang="en" sz="1800"/>
              <a:t>  →  O(n)</a:t>
            </a:r>
            <a:endParaRPr sz="1800"/>
          </a:p>
          <a:p>
            <a:pPr indent="-342900" lvl="0" marL="457200" rtl="0" algn="l">
              <a:spcBef>
                <a:spcPts val="0"/>
              </a:spcBef>
              <a:spcAft>
                <a:spcPts val="0"/>
              </a:spcAft>
              <a:buSzPts val="1800"/>
              <a:buChar char="●"/>
            </a:pPr>
            <a:r>
              <a:rPr lang="en" sz="1800"/>
              <a:t>Object.values → O(n)</a:t>
            </a:r>
            <a:endParaRPr sz="1800"/>
          </a:p>
          <a:p>
            <a:pPr indent="-342900" lvl="0" marL="457200" rtl="0" algn="l">
              <a:spcBef>
                <a:spcPts val="0"/>
              </a:spcBef>
              <a:spcAft>
                <a:spcPts val="0"/>
              </a:spcAft>
              <a:buSzPts val="1800"/>
              <a:buChar char="●"/>
            </a:pPr>
            <a:r>
              <a:rPr lang="en" sz="1800"/>
              <a:t>Object.entries → O(n)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Arrays</a:t>
            </a:r>
            <a:endParaRPr b="1" sz="3220"/>
          </a:p>
        </p:txBody>
      </p:sp>
      <p:sp>
        <p:nvSpPr>
          <p:cNvPr id="76" name="Google Shape;76;p16"/>
          <p:cNvSpPr txBox="1"/>
          <p:nvPr>
            <p:ph idx="1" type="body"/>
          </p:nvPr>
        </p:nvSpPr>
        <p:spPr>
          <a:xfrm>
            <a:off x="311700" y="1076275"/>
            <a:ext cx="8520600" cy="4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i="1" lang="en">
                <a:solidFill>
                  <a:schemeClr val="dk1"/>
                </a:solidFill>
              </a:rPr>
              <a:t>An array is simply an “ordered” list of elements</a:t>
            </a:r>
            <a:endParaRPr b="1" i="1">
              <a:solidFill>
                <a:schemeClr val="dk1"/>
              </a:solidFill>
            </a:endParaRPr>
          </a:p>
        </p:txBody>
      </p:sp>
      <p:sp>
        <p:nvSpPr>
          <p:cNvPr id="77" name="Google Shape;77;p16"/>
          <p:cNvSpPr txBox="1"/>
          <p:nvPr/>
        </p:nvSpPr>
        <p:spPr>
          <a:xfrm>
            <a:off x="462375" y="1756800"/>
            <a:ext cx="3762000" cy="1046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chemeClr val="dk1"/>
                </a:solidFill>
              </a:rPr>
              <a:t> </a:t>
            </a:r>
            <a:r>
              <a:rPr b="1" lang="en">
                <a:solidFill>
                  <a:schemeClr val="dk1"/>
                </a:solidFill>
              </a:rPr>
              <a:t>instructors = [</a:t>
            </a:r>
            <a:r>
              <a:rPr b="1" lang="en">
                <a:solidFill>
                  <a:schemeClr val="accent5"/>
                </a:solidFill>
              </a:rPr>
              <a:t>“Damien”</a:t>
            </a:r>
            <a:r>
              <a:rPr b="1" lang="en">
                <a:solidFill>
                  <a:schemeClr val="dk1"/>
                </a:solidFill>
              </a:rPr>
              <a:t>, </a:t>
            </a:r>
            <a:r>
              <a:rPr b="1" lang="en">
                <a:solidFill>
                  <a:schemeClr val="accent5"/>
                </a:solidFill>
              </a:rPr>
              <a:t>“Ethan”</a:t>
            </a:r>
            <a:r>
              <a:rPr b="1" lang="en">
                <a:solidFill>
                  <a:schemeClr val="dk1"/>
                </a:solidFill>
              </a:rPr>
              <a: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rgbClr val="0000FF"/>
                </a:solidFill>
              </a:rPr>
              <a:t>let</a:t>
            </a:r>
            <a:r>
              <a:rPr lang="en">
                <a:solidFill>
                  <a:schemeClr val="dk1"/>
                </a:solidFill>
              </a:rPr>
              <a:t> </a:t>
            </a:r>
            <a:r>
              <a:rPr b="1" lang="en">
                <a:solidFill>
                  <a:schemeClr val="dk1"/>
                </a:solidFill>
              </a:rPr>
              <a:t>dataStructures = [</a:t>
            </a:r>
            <a:r>
              <a:rPr b="1" lang="en">
                <a:solidFill>
                  <a:schemeClr val="accent5"/>
                </a:solidFill>
              </a:rPr>
              <a:t>“Objects”</a:t>
            </a:r>
            <a:r>
              <a:rPr b="1" lang="en">
                <a:solidFill>
                  <a:schemeClr val="dk1"/>
                </a:solidFill>
              </a:rPr>
              <a:t>, </a:t>
            </a:r>
            <a:r>
              <a:rPr b="1" lang="en">
                <a:solidFill>
                  <a:schemeClr val="accent5"/>
                </a:solidFill>
              </a:rPr>
              <a:t>“Arrays”</a:t>
            </a:r>
            <a:r>
              <a:rPr b="1" lang="en">
                <a:solidFill>
                  <a:schemeClr val="dk1"/>
                </a:solidFill>
              </a:rPr>
              <a:t>, </a:t>
            </a:r>
            <a:r>
              <a:rPr b="1" lang="en">
                <a:solidFill>
                  <a:schemeClr val="accent5"/>
                </a:solidFill>
              </a:rPr>
              <a:t>“Linked Lists”</a:t>
            </a:r>
            <a:r>
              <a:rPr b="1" lang="en">
                <a:solidFill>
                  <a:schemeClr val="dk1"/>
                </a:solidFill>
              </a:rPr>
              <a:t>, </a:t>
            </a:r>
            <a:r>
              <a:rPr b="1" lang="en">
                <a:solidFill>
                  <a:schemeClr val="accent5"/>
                </a:solidFill>
              </a:rPr>
              <a:t>“Trees”</a:t>
            </a:r>
            <a:r>
              <a:rPr b="1" lang="en">
                <a:solidFill>
                  <a:schemeClr val="dk1"/>
                </a:solidFill>
              </a:rPr>
              <a:t>, </a:t>
            </a:r>
            <a:r>
              <a:rPr b="1" lang="en">
                <a:solidFill>
                  <a:schemeClr val="accent5"/>
                </a:solidFill>
              </a:rPr>
              <a:t>“Graphs”</a:t>
            </a:r>
            <a:r>
              <a:rPr b="1" lang="en">
                <a:solidFill>
                  <a:schemeClr val="dk1"/>
                </a:solidFill>
              </a:rPr>
              <a:t>];</a:t>
            </a:r>
            <a:endParaRPr b="1">
              <a:solidFill>
                <a:schemeClr val="dk1"/>
              </a:solidFill>
            </a:endParaRPr>
          </a:p>
        </p:txBody>
      </p:sp>
      <p:sp>
        <p:nvSpPr>
          <p:cNvPr id="78" name="Google Shape;78;p16"/>
          <p:cNvSpPr txBox="1"/>
          <p:nvPr/>
        </p:nvSpPr>
        <p:spPr>
          <a:xfrm>
            <a:off x="4720800" y="1679850"/>
            <a:ext cx="4058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t>Javascript Arrays are useful when:</a:t>
            </a:r>
            <a:br>
              <a:rPr lang="en" sz="1600"/>
            </a:br>
            <a:endParaRPr sz="1600"/>
          </a:p>
          <a:p>
            <a:pPr indent="-330200" lvl="0" marL="457200" rtl="0" algn="l">
              <a:spcBef>
                <a:spcPts val="0"/>
              </a:spcBef>
              <a:spcAft>
                <a:spcPts val="0"/>
              </a:spcAft>
              <a:buSzPts val="1600"/>
              <a:buChar char="●"/>
            </a:pPr>
            <a:r>
              <a:rPr lang="en" sz="1600"/>
              <a:t>We care about the </a:t>
            </a:r>
            <a:r>
              <a:rPr lang="en" sz="1600" u="sng"/>
              <a:t>order</a:t>
            </a:r>
            <a:endParaRPr sz="1600" u="sng"/>
          </a:p>
          <a:p>
            <a:pPr indent="-330200" lvl="0" marL="457200" rtl="0" algn="l">
              <a:spcBef>
                <a:spcPts val="0"/>
              </a:spcBef>
              <a:spcAft>
                <a:spcPts val="0"/>
              </a:spcAft>
              <a:buSzPts val="1600"/>
              <a:buChar char="●"/>
            </a:pPr>
            <a:r>
              <a:rPr lang="en" sz="1600"/>
              <a:t>We need quick </a:t>
            </a:r>
            <a:r>
              <a:rPr lang="en" sz="1600" u="sng"/>
              <a:t>access</a:t>
            </a:r>
            <a:r>
              <a:rPr lang="en" sz="1600"/>
              <a:t> to values</a:t>
            </a:r>
            <a:endParaRPr sz="1600"/>
          </a:p>
        </p:txBody>
      </p:sp>
      <p:sp>
        <p:nvSpPr>
          <p:cNvPr id="79" name="Google Shape;79;p16"/>
          <p:cNvSpPr txBox="1"/>
          <p:nvPr/>
        </p:nvSpPr>
        <p:spPr>
          <a:xfrm>
            <a:off x="311700" y="3095825"/>
            <a:ext cx="4183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Searching Data → O(n)</a:t>
            </a:r>
            <a:endParaRPr sz="1800"/>
          </a:p>
          <a:p>
            <a:pPr indent="-342900" lvl="0" marL="457200" rtl="0" algn="l">
              <a:spcBef>
                <a:spcPts val="0"/>
              </a:spcBef>
              <a:spcAft>
                <a:spcPts val="0"/>
              </a:spcAft>
              <a:buSzPts val="1800"/>
              <a:buChar char="●"/>
            </a:pPr>
            <a:r>
              <a:rPr lang="en" sz="1800"/>
              <a:t>Accessing Data → O(1)</a:t>
            </a:r>
            <a:endParaRPr sz="1800"/>
          </a:p>
          <a:p>
            <a:pPr indent="-342900" lvl="0" marL="457200" rtl="0" algn="l">
              <a:spcBef>
                <a:spcPts val="0"/>
              </a:spcBef>
              <a:spcAft>
                <a:spcPts val="0"/>
              </a:spcAft>
              <a:buSzPts val="1800"/>
              <a:buChar char="●"/>
            </a:pPr>
            <a:r>
              <a:rPr lang="en" sz="1800"/>
              <a:t>Inserting/Removing:</a:t>
            </a:r>
            <a:endParaRPr sz="1800"/>
          </a:p>
          <a:p>
            <a:pPr indent="-342900" lvl="1" marL="914400" rtl="0" algn="l">
              <a:spcBef>
                <a:spcPts val="0"/>
              </a:spcBef>
              <a:spcAft>
                <a:spcPts val="0"/>
              </a:spcAft>
              <a:buSzPts val="1800"/>
              <a:buChar char="○"/>
            </a:pPr>
            <a:r>
              <a:rPr lang="en" sz="1800"/>
              <a:t>From the end → O(1)</a:t>
            </a:r>
            <a:endParaRPr sz="1800"/>
          </a:p>
          <a:p>
            <a:pPr indent="-342900" lvl="1" marL="914400" rtl="0" algn="l">
              <a:spcBef>
                <a:spcPts val="0"/>
              </a:spcBef>
              <a:spcAft>
                <a:spcPts val="0"/>
              </a:spcAft>
              <a:buSzPts val="1800"/>
              <a:buChar char="○"/>
            </a:pPr>
            <a:r>
              <a:rPr lang="en" sz="1800"/>
              <a:t>From beginning → O(n)</a:t>
            </a:r>
            <a:endParaRPr sz="1800"/>
          </a:p>
        </p:txBody>
      </p:sp>
      <p:sp>
        <p:nvSpPr>
          <p:cNvPr id="80" name="Google Shape;80;p16"/>
          <p:cNvSpPr txBox="1"/>
          <p:nvPr/>
        </p:nvSpPr>
        <p:spPr>
          <a:xfrm>
            <a:off x="4720800" y="3049625"/>
            <a:ext cx="418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u="sng"/>
              <a:t>Common Array Methods:</a:t>
            </a:r>
            <a:endParaRPr sz="1800"/>
          </a:p>
        </p:txBody>
      </p:sp>
      <p:sp>
        <p:nvSpPr>
          <p:cNvPr id="81" name="Google Shape;81;p16"/>
          <p:cNvSpPr txBox="1"/>
          <p:nvPr/>
        </p:nvSpPr>
        <p:spPr>
          <a:xfrm>
            <a:off x="4720800" y="3594825"/>
            <a:ext cx="2039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t>
            </a:r>
            <a:r>
              <a:rPr lang="en"/>
              <a:t>ush → O(1)</a:t>
            </a:r>
            <a:endParaRPr/>
          </a:p>
          <a:p>
            <a:pPr indent="-317500" lvl="0" marL="457200" rtl="0" algn="l">
              <a:spcBef>
                <a:spcPts val="0"/>
              </a:spcBef>
              <a:spcAft>
                <a:spcPts val="0"/>
              </a:spcAft>
              <a:buSzPts val="1400"/>
              <a:buChar char="●"/>
            </a:pPr>
            <a:r>
              <a:rPr lang="en"/>
              <a:t>pop → O(1)</a:t>
            </a:r>
            <a:endParaRPr/>
          </a:p>
          <a:p>
            <a:pPr indent="-317500" lvl="0" marL="457200" rtl="0" algn="l">
              <a:spcBef>
                <a:spcPts val="0"/>
              </a:spcBef>
              <a:spcAft>
                <a:spcPts val="0"/>
              </a:spcAft>
              <a:buSzPts val="1400"/>
              <a:buChar char="●"/>
            </a:pPr>
            <a:r>
              <a:rPr lang="en"/>
              <a:t>shift → O(n)</a:t>
            </a:r>
            <a:endParaRPr/>
          </a:p>
          <a:p>
            <a:pPr indent="-317500" lvl="0" marL="457200" rtl="0" algn="l">
              <a:spcBef>
                <a:spcPts val="0"/>
              </a:spcBef>
              <a:spcAft>
                <a:spcPts val="0"/>
              </a:spcAft>
              <a:buSzPts val="1400"/>
              <a:buChar char="●"/>
            </a:pPr>
            <a:r>
              <a:rPr lang="en"/>
              <a:t>u</a:t>
            </a:r>
            <a:r>
              <a:rPr lang="en"/>
              <a:t>nshift → O(n)</a:t>
            </a:r>
            <a:endParaRPr/>
          </a:p>
          <a:p>
            <a:pPr indent="-317500" lvl="0" marL="457200" rtl="0" algn="l">
              <a:spcBef>
                <a:spcPts val="0"/>
              </a:spcBef>
              <a:spcAft>
                <a:spcPts val="0"/>
              </a:spcAft>
              <a:buSzPts val="1400"/>
              <a:buChar char="●"/>
            </a:pPr>
            <a:r>
              <a:rPr lang="en"/>
              <a:t>s</a:t>
            </a:r>
            <a:r>
              <a:rPr lang="en"/>
              <a:t>lice → O(n)</a:t>
            </a:r>
            <a:endParaRPr/>
          </a:p>
          <a:p>
            <a:pPr indent="-317500" lvl="0" marL="457200" rtl="0" algn="l">
              <a:spcBef>
                <a:spcPts val="0"/>
              </a:spcBef>
              <a:spcAft>
                <a:spcPts val="0"/>
              </a:spcAft>
              <a:buSzPts val="1400"/>
              <a:buChar char="●"/>
            </a:pPr>
            <a:r>
              <a:rPr lang="en"/>
              <a:t>s</a:t>
            </a:r>
            <a:r>
              <a:rPr lang="en"/>
              <a:t>plice → O(n)</a:t>
            </a:r>
            <a:endParaRPr/>
          </a:p>
        </p:txBody>
      </p:sp>
      <p:sp>
        <p:nvSpPr>
          <p:cNvPr id="82" name="Google Shape;82;p16"/>
          <p:cNvSpPr txBox="1"/>
          <p:nvPr/>
        </p:nvSpPr>
        <p:spPr>
          <a:xfrm>
            <a:off x="6455700" y="3594825"/>
            <a:ext cx="2039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concat</a:t>
            </a:r>
            <a:r>
              <a:rPr lang="en"/>
              <a:t> → O(n)</a:t>
            </a:r>
            <a:endParaRPr/>
          </a:p>
          <a:p>
            <a:pPr indent="-317500" lvl="0" marL="457200" rtl="0" algn="l">
              <a:spcBef>
                <a:spcPts val="0"/>
              </a:spcBef>
              <a:spcAft>
                <a:spcPts val="0"/>
              </a:spcAft>
              <a:buSzPts val="1400"/>
              <a:buChar char="●"/>
            </a:pPr>
            <a:r>
              <a:rPr lang="en"/>
              <a:t>map → O(n)</a:t>
            </a:r>
            <a:endParaRPr/>
          </a:p>
          <a:p>
            <a:pPr indent="-317500" lvl="0" marL="457200" rtl="0" algn="l">
              <a:spcBef>
                <a:spcPts val="0"/>
              </a:spcBef>
              <a:spcAft>
                <a:spcPts val="0"/>
              </a:spcAft>
              <a:buSzPts val="1400"/>
              <a:buChar char="●"/>
            </a:pPr>
            <a:r>
              <a:rPr lang="en"/>
              <a:t>f</a:t>
            </a:r>
            <a:r>
              <a:rPr lang="en"/>
              <a:t>ilter → O(n)</a:t>
            </a:r>
            <a:endParaRPr/>
          </a:p>
          <a:p>
            <a:pPr indent="-317500" lvl="0" marL="457200" rtl="0" algn="l">
              <a:spcBef>
                <a:spcPts val="0"/>
              </a:spcBef>
              <a:spcAft>
                <a:spcPts val="0"/>
              </a:spcAft>
              <a:buSzPts val="1400"/>
              <a:buChar char="●"/>
            </a:pPr>
            <a:r>
              <a:rPr lang="en"/>
              <a:t>r</a:t>
            </a:r>
            <a:r>
              <a:rPr lang="en"/>
              <a:t>educe → O(n)</a:t>
            </a:r>
            <a:endParaRPr/>
          </a:p>
          <a:p>
            <a:pPr indent="-317500" lvl="0" marL="457200" rtl="0" algn="l">
              <a:spcBef>
                <a:spcPts val="0"/>
              </a:spcBef>
              <a:spcAft>
                <a:spcPts val="0"/>
              </a:spcAft>
              <a:buSzPts val="1400"/>
              <a:buChar char="●"/>
            </a:pPr>
            <a:r>
              <a:rPr lang="en"/>
              <a:t>s</a:t>
            </a:r>
            <a:r>
              <a:rPr lang="en"/>
              <a:t>ort →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1000"/>
                                        <p:tgtEl>
                                          <p:spTgt spid="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Algorithms</a:t>
            </a:r>
            <a:endParaRPr b="1" sz="3220"/>
          </a:p>
        </p:txBody>
      </p:sp>
      <p:sp>
        <p:nvSpPr>
          <p:cNvPr id="88" name="Google Shape;88;p17"/>
          <p:cNvSpPr txBox="1"/>
          <p:nvPr>
            <p:ph idx="1" type="body"/>
          </p:nvPr>
        </p:nvSpPr>
        <p:spPr>
          <a:xfrm>
            <a:off x="311700" y="1000075"/>
            <a:ext cx="8520600" cy="406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exactly is an algorithm?</a:t>
            </a:r>
            <a:endParaRPr/>
          </a:p>
          <a:p>
            <a:pPr indent="-330200" lvl="1" marL="914400" rtl="0" algn="l">
              <a:spcBef>
                <a:spcPts val="0"/>
              </a:spcBef>
              <a:spcAft>
                <a:spcPts val="0"/>
              </a:spcAft>
              <a:buSzPts val="1600"/>
              <a:buChar char="○"/>
            </a:pPr>
            <a:r>
              <a:rPr lang="en" sz="1600"/>
              <a:t>A process or set of steps that help us accomplish a certain task or solve a problem</a:t>
            </a:r>
            <a:endParaRPr sz="1600"/>
          </a:p>
          <a:p>
            <a:pPr indent="-342900" lvl="0" marL="457200" rtl="0" algn="l">
              <a:spcBef>
                <a:spcPts val="0"/>
              </a:spcBef>
              <a:spcAft>
                <a:spcPts val="0"/>
              </a:spcAft>
              <a:buSzPts val="1800"/>
              <a:buChar char="●"/>
            </a:pPr>
            <a:r>
              <a:rPr lang="en"/>
              <a:t>Most things in programming involve some sort of algorithm </a:t>
            </a:r>
            <a:r>
              <a:rPr lang="en"/>
              <a:t>behind</a:t>
            </a:r>
            <a:r>
              <a:rPr lang="en"/>
              <a:t> the scenes</a:t>
            </a:r>
            <a:endParaRPr/>
          </a:p>
          <a:p>
            <a:pPr indent="-342900" lvl="0" marL="457200" rtl="0" algn="l">
              <a:spcBef>
                <a:spcPts val="0"/>
              </a:spcBef>
              <a:spcAft>
                <a:spcPts val="0"/>
              </a:spcAft>
              <a:buSzPts val="1800"/>
              <a:buChar char="●"/>
            </a:pPr>
            <a:r>
              <a:rPr lang="en"/>
              <a:t>It’s also the bread and butter of being a successful problem solver and becoming a </a:t>
            </a:r>
            <a:r>
              <a:rPr lang="en"/>
              <a:t>competent</a:t>
            </a:r>
            <a:r>
              <a:rPr lang="en"/>
              <a:t> developer</a:t>
            </a:r>
            <a:endParaRPr/>
          </a:p>
          <a:p>
            <a:pPr indent="-342900" lvl="0" marL="457200" rtl="0" algn="l">
              <a:spcBef>
                <a:spcPts val="0"/>
              </a:spcBef>
              <a:spcAft>
                <a:spcPts val="0"/>
              </a:spcAft>
              <a:buSzPts val="1800"/>
              <a:buChar char="●"/>
            </a:pPr>
            <a:r>
              <a:rPr lang="en"/>
              <a:t>Algorithms are the backbone of computer science and every single coding language uses them</a:t>
            </a:r>
            <a:endParaRPr/>
          </a:p>
          <a:p>
            <a:pPr indent="-342900" lvl="0" marL="457200" rtl="0" algn="l">
              <a:spcBef>
                <a:spcPts val="0"/>
              </a:spcBef>
              <a:spcAft>
                <a:spcPts val="0"/>
              </a:spcAft>
              <a:buSzPts val="1800"/>
              <a:buChar char="●"/>
            </a:pPr>
            <a:r>
              <a:rPr lang="en"/>
              <a:t>Algorithms are used to find the best possible ways of approaching a solution to a problem and can drastically improve the efficiency of a program</a:t>
            </a:r>
            <a:endParaRPr/>
          </a:p>
          <a:p>
            <a:pPr indent="-342900" lvl="0" marL="457200" rtl="0" algn="l">
              <a:spcBef>
                <a:spcPts val="0"/>
              </a:spcBef>
              <a:spcAft>
                <a:spcPts val="0"/>
              </a:spcAft>
              <a:buSzPts val="1800"/>
              <a:buChar char="●"/>
            </a:pPr>
            <a:r>
              <a:rPr lang="en"/>
              <a:t>There are many types of algorithms: Searching, Sorting, Pathfinding, Compressing, Traversing, Pattern Matching, etc.</a:t>
            </a:r>
            <a:endParaRPr/>
          </a:p>
          <a:p>
            <a:pPr indent="-342900" lvl="0" marL="457200" rtl="0" algn="l">
              <a:spcBef>
                <a:spcPts val="0"/>
              </a:spcBef>
              <a:spcAft>
                <a:spcPts val="0"/>
              </a:spcAft>
              <a:buSzPts val="1800"/>
              <a:buChar char="●"/>
            </a:pPr>
            <a:r>
              <a:rPr lang="en"/>
              <a:t>Algorithms are the gatekeepers between you and your coding career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1000"/>
                                        <p:tgtEl>
                                          <p:spTgt spid="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1000"/>
                                        <p:tgtEl>
                                          <p:spTgt spid="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How To Become An Algo Expert</a:t>
            </a:r>
            <a:endParaRPr b="1" sz="322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Develop strategies for approaching and solving problems</a:t>
            </a:r>
            <a:endParaRPr/>
          </a:p>
          <a:p>
            <a:pPr indent="-342900" lvl="0" marL="457200" rtl="0" algn="l">
              <a:spcBef>
                <a:spcPts val="0"/>
              </a:spcBef>
              <a:spcAft>
                <a:spcPts val="0"/>
              </a:spcAft>
              <a:buSzPts val="1800"/>
              <a:buAutoNum type="arabicPeriod"/>
            </a:pPr>
            <a:r>
              <a:rPr lang="en"/>
              <a:t>Become an expert with common problem solving patterns</a:t>
            </a:r>
            <a:endParaRPr/>
          </a:p>
          <a:p>
            <a:pPr indent="-342900" lvl="0" marL="457200" rtl="0" algn="l">
              <a:spcBef>
                <a:spcPts val="0"/>
              </a:spcBef>
              <a:spcAft>
                <a:spcPts val="0"/>
              </a:spcAft>
              <a:buSzPts val="1800"/>
              <a:buAutoNum type="arabicPeriod"/>
            </a:pPr>
            <a:r>
              <a:rPr lang="en"/>
              <a:t>Memorize the time and/or space complexity of common algorithms (Big O)</a:t>
            </a:r>
            <a:endParaRPr/>
          </a:p>
          <a:p>
            <a:pPr indent="-342900" lvl="0" marL="457200" rtl="0" algn="l">
              <a:spcBef>
                <a:spcPts val="0"/>
              </a:spcBef>
              <a:spcAft>
                <a:spcPts val="0"/>
              </a:spcAft>
              <a:buSzPts val="1800"/>
              <a:buAutoNum type="arabicPeriod"/>
            </a:pPr>
            <a:r>
              <a:rPr lang="en"/>
              <a:t>Practice Them</a:t>
            </a:r>
            <a:endParaRPr/>
          </a:p>
          <a:p>
            <a:pPr indent="-342900" lvl="0" marL="457200" rtl="0" algn="l">
              <a:spcBef>
                <a:spcPts val="0"/>
              </a:spcBef>
              <a:spcAft>
                <a:spcPts val="0"/>
              </a:spcAft>
              <a:buSzPts val="1800"/>
              <a:buAutoNum type="arabicPeriod"/>
            </a:pPr>
            <a:r>
              <a:rPr lang="en"/>
              <a:t>Practice Them Even More</a:t>
            </a:r>
            <a:endParaRPr/>
          </a:p>
          <a:p>
            <a:pPr indent="-342900" lvl="0" marL="457200" rtl="0" algn="l">
              <a:spcBef>
                <a:spcPts val="0"/>
              </a:spcBef>
              <a:spcAft>
                <a:spcPts val="0"/>
              </a:spcAft>
              <a:buSzPts val="1800"/>
              <a:buAutoNum type="arabicPeriod"/>
            </a:pPr>
            <a:r>
              <a:rPr lang="en"/>
              <a:t>Keep Practicing Them</a:t>
            </a:r>
            <a:endParaRPr/>
          </a:p>
          <a:p>
            <a:pPr indent="-342900" lvl="0" marL="457200" rtl="0" algn="l">
              <a:spcBef>
                <a:spcPts val="0"/>
              </a:spcBef>
              <a:spcAft>
                <a:spcPts val="0"/>
              </a:spcAft>
              <a:buSzPts val="1800"/>
              <a:buAutoNum type="arabicPeriod"/>
            </a:pPr>
            <a:r>
              <a:rPr lang="en"/>
              <a:t>Never Stop Practicing Them</a:t>
            </a:r>
            <a:endParaRPr/>
          </a:p>
          <a:p>
            <a:pPr indent="-342900" lvl="0" marL="457200" rtl="0" algn="l">
              <a:spcBef>
                <a:spcPts val="0"/>
              </a:spcBef>
              <a:spcAft>
                <a:spcPts val="0"/>
              </a:spcAft>
              <a:buSzPts val="1800"/>
              <a:buAutoNum type="arabicPeriod"/>
            </a:pPr>
            <a:r>
              <a:rPr lang="en"/>
              <a:t>Participate In Mock Interviews</a:t>
            </a:r>
            <a:endParaRPr/>
          </a:p>
          <a:p>
            <a:pPr indent="-342900" lvl="0" marL="457200" rtl="0" algn="l">
              <a:spcBef>
                <a:spcPts val="0"/>
              </a:spcBef>
              <a:spcAft>
                <a:spcPts val="0"/>
              </a:spcAft>
              <a:buSzPts val="1800"/>
              <a:buAutoNum type="arabicPeriod"/>
            </a:pPr>
            <a:r>
              <a:rPr lang="en"/>
              <a:t>EVEN MORE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0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10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1000"/>
                                        <p:tgtEl>
                                          <p:spTgt spid="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Problem Solving</a:t>
            </a:r>
            <a:endParaRPr b="1" sz="3220"/>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Understand the Problem</a:t>
            </a:r>
            <a:r>
              <a:rPr lang="en"/>
              <a:t> - </a:t>
            </a:r>
            <a:r>
              <a:rPr i="1" lang="en"/>
              <a:t>What is being asked?</a:t>
            </a:r>
            <a:endParaRPr i="1"/>
          </a:p>
          <a:p>
            <a:pPr indent="-342900" lvl="0" marL="457200" rtl="0" algn="l">
              <a:spcBef>
                <a:spcPts val="0"/>
              </a:spcBef>
              <a:spcAft>
                <a:spcPts val="0"/>
              </a:spcAft>
              <a:buSzPts val="1800"/>
              <a:buAutoNum type="arabicPeriod"/>
            </a:pPr>
            <a:r>
              <a:rPr b="1" lang="en"/>
              <a:t>Come up with</a:t>
            </a:r>
            <a:r>
              <a:rPr b="1" lang="en"/>
              <a:t> examples </a:t>
            </a:r>
            <a:r>
              <a:rPr lang="en"/>
              <a:t>- </a:t>
            </a:r>
            <a:r>
              <a:rPr i="1" lang="en"/>
              <a:t>How should I approach this?</a:t>
            </a:r>
            <a:endParaRPr i="1"/>
          </a:p>
          <a:p>
            <a:pPr indent="-330200" lvl="1" marL="914400" rtl="0" algn="l">
              <a:spcBef>
                <a:spcPts val="0"/>
              </a:spcBef>
              <a:spcAft>
                <a:spcPts val="0"/>
              </a:spcAft>
              <a:buSzPts val="1600"/>
              <a:buAutoNum type="alphaLcPeriod"/>
            </a:pPr>
            <a:r>
              <a:rPr b="1" lang="en" sz="1600"/>
              <a:t>Test various inputs</a:t>
            </a:r>
            <a:r>
              <a:rPr lang="en" sz="1600"/>
              <a:t> -</a:t>
            </a:r>
            <a:r>
              <a:rPr i="1" lang="en" sz="1600"/>
              <a:t> Does it work for a variety of inputs?</a:t>
            </a:r>
            <a:endParaRPr i="1" sz="1600"/>
          </a:p>
          <a:p>
            <a:pPr indent="-330200" lvl="1" marL="914400" rtl="0" algn="l">
              <a:spcBef>
                <a:spcPts val="0"/>
              </a:spcBef>
              <a:spcAft>
                <a:spcPts val="0"/>
              </a:spcAft>
              <a:buSzPts val="1600"/>
              <a:buAutoNum type="alphaLcPeriod"/>
            </a:pPr>
            <a:r>
              <a:rPr b="1" lang="en" sz="1600"/>
              <a:t>Test edge-cases </a:t>
            </a:r>
            <a:r>
              <a:rPr lang="en" sz="1600"/>
              <a:t>-</a:t>
            </a:r>
            <a:r>
              <a:rPr i="1" lang="en" sz="1600"/>
              <a:t> Does it handle edge cases? (ex: negatives, empty strings)</a:t>
            </a:r>
            <a:endParaRPr i="1" sz="1600"/>
          </a:p>
          <a:p>
            <a:pPr indent="-342900" lvl="0" marL="457200" rtl="0" algn="l">
              <a:spcBef>
                <a:spcPts val="0"/>
              </a:spcBef>
              <a:spcAft>
                <a:spcPts val="0"/>
              </a:spcAft>
              <a:buSzPts val="1800"/>
              <a:buAutoNum type="arabicPeriod"/>
            </a:pPr>
            <a:r>
              <a:rPr b="1" lang="en"/>
              <a:t>Break down the problem</a:t>
            </a:r>
            <a:r>
              <a:rPr lang="en"/>
              <a:t> - </a:t>
            </a:r>
            <a:r>
              <a:rPr i="1" lang="en"/>
              <a:t>What does each part require?</a:t>
            </a:r>
            <a:endParaRPr i="1"/>
          </a:p>
          <a:p>
            <a:pPr indent="-342900" lvl="0" marL="457200" rtl="0" algn="l">
              <a:spcBef>
                <a:spcPts val="0"/>
              </a:spcBef>
              <a:spcAft>
                <a:spcPts val="0"/>
              </a:spcAft>
              <a:buSzPts val="1800"/>
              <a:buAutoNum type="arabicPeriod"/>
            </a:pPr>
            <a:r>
              <a:rPr b="1" lang="en"/>
              <a:t>Solve it step by step</a:t>
            </a:r>
            <a:r>
              <a:rPr lang="en"/>
              <a:t> - </a:t>
            </a:r>
            <a:r>
              <a:rPr i="1" lang="en"/>
              <a:t>What JS things do you know that might help?</a:t>
            </a:r>
            <a:endParaRPr i="1"/>
          </a:p>
          <a:p>
            <a:pPr indent="-342900" lvl="0" marL="457200" rtl="0" algn="l">
              <a:spcBef>
                <a:spcPts val="0"/>
              </a:spcBef>
              <a:spcAft>
                <a:spcPts val="0"/>
              </a:spcAft>
              <a:buSzPts val="1800"/>
              <a:buAutoNum type="arabicPeriod"/>
            </a:pPr>
            <a:r>
              <a:rPr b="1" lang="en"/>
              <a:t>Review and refactor your code</a:t>
            </a:r>
            <a:r>
              <a:rPr lang="en"/>
              <a:t> - </a:t>
            </a:r>
            <a:r>
              <a:rPr i="1" lang="en"/>
              <a:t>Can you simplify the solution?</a:t>
            </a:r>
            <a:endParaRPr i="1"/>
          </a:p>
          <a:p>
            <a:pPr indent="-330200" lvl="1" marL="914400" rtl="0" algn="l">
              <a:spcBef>
                <a:spcPts val="0"/>
              </a:spcBef>
              <a:spcAft>
                <a:spcPts val="0"/>
              </a:spcAft>
              <a:buSzPts val="1600"/>
              <a:buAutoNum type="alphaLcPeriod"/>
            </a:pPr>
            <a:r>
              <a:rPr b="1" lang="en" sz="1600"/>
              <a:t>Analyze Big O time complexity</a:t>
            </a:r>
            <a:r>
              <a:rPr lang="en" sz="1600"/>
              <a:t> -</a:t>
            </a:r>
            <a:r>
              <a:rPr i="1" lang="en" sz="1600"/>
              <a:t> How efficient is your code?</a:t>
            </a:r>
            <a:endParaRPr i="1" sz="1600"/>
          </a:p>
          <a:p>
            <a:pPr indent="-330200" lvl="1" marL="914400" rtl="0" algn="l">
              <a:spcBef>
                <a:spcPts val="0"/>
              </a:spcBef>
              <a:spcAft>
                <a:spcPts val="0"/>
              </a:spcAft>
              <a:buSzPts val="1600"/>
              <a:buAutoNum type="alphaLcPeriod"/>
            </a:pPr>
            <a:r>
              <a:rPr b="1" lang="en" sz="1600"/>
              <a:t>Make it better if possible</a:t>
            </a:r>
            <a:r>
              <a:rPr lang="en" sz="1600"/>
              <a:t> - </a:t>
            </a:r>
            <a:r>
              <a:rPr i="1" lang="en" sz="1600"/>
              <a:t>Can you make it more efficient</a:t>
            </a:r>
            <a:r>
              <a:rPr i="1" lang="en" sz="1600"/>
              <a:t>?</a:t>
            </a:r>
            <a:endParaRPr i="1" sz="1600"/>
          </a:p>
          <a:p>
            <a:pPr indent="-330200" lvl="1" marL="914400" rtl="0" algn="l">
              <a:spcBef>
                <a:spcPts val="0"/>
              </a:spcBef>
              <a:spcAft>
                <a:spcPts val="0"/>
              </a:spcAft>
              <a:buSzPts val="1600"/>
              <a:buAutoNum type="alphaLcPeriod"/>
            </a:pPr>
            <a:r>
              <a:rPr b="1" lang="en" sz="1600"/>
              <a:t>Double check to make sure that all of the conditions are met!</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1000"/>
                                        <p:tgtEl>
                                          <p:spTgt spid="1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Effect filter="fade" transition="in">
                                      <p:cBhvr>
                                        <p:cTn dur="1000"/>
                                        <p:tgtEl>
                                          <p:spTgt spid="1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animEffect filter="fade" transition="in">
                                      <p:cBhvr>
                                        <p:cTn dur="1000"/>
                                        <p:tgtEl>
                                          <p:spTgt spid="10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Understanding The Problem</a:t>
            </a:r>
            <a:endParaRPr b="1" sz="3211"/>
          </a:p>
        </p:txBody>
      </p:sp>
      <p:sp>
        <p:nvSpPr>
          <p:cNvPr id="106" name="Google Shape;106;p20"/>
          <p:cNvSpPr txBox="1"/>
          <p:nvPr>
            <p:ph idx="1" type="body"/>
          </p:nvPr>
        </p:nvSpPr>
        <p:spPr>
          <a:xfrm>
            <a:off x="311700" y="1058300"/>
            <a:ext cx="8520600" cy="37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Can you restate the problem in your own words?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What are the possible inputs that can be accepted?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What are the expected outputs that should be returned?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How should you be handing the pieces of data?</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Do you have enough information to properly solve the problem?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Are there edge-cases that you should be considering/handling?</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Not all of these are going to be immediately obvious when confronted with a problem that you need to solve, but these are the main things that you should be considering when approaching your algorithmic solution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These are all questions you should ask your interviewer as they will purposefully leave out information in order to see your thought process</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Study Examples &amp; Create Tests</a:t>
            </a:r>
            <a:endParaRPr b="1" sz="3211"/>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Come up with some examples of what an input and it’s output should look like</a:t>
            </a:r>
            <a:endParaRPr/>
          </a:p>
          <a:p>
            <a:pPr indent="-342900" lvl="0" marL="457200" rtl="0" algn="l">
              <a:spcBef>
                <a:spcPts val="0"/>
              </a:spcBef>
              <a:spcAft>
                <a:spcPts val="0"/>
              </a:spcAft>
              <a:buSzPts val="1800"/>
              <a:buChar char="●"/>
            </a:pPr>
            <a:r>
              <a:rPr lang="en"/>
              <a:t>This will help you to better understand the problem you’re trying to solve</a:t>
            </a:r>
            <a:endParaRPr/>
          </a:p>
          <a:p>
            <a:pPr indent="-342900" lvl="0" marL="457200" rtl="0" algn="l">
              <a:spcBef>
                <a:spcPts val="0"/>
              </a:spcBef>
              <a:spcAft>
                <a:spcPts val="0"/>
              </a:spcAft>
              <a:buSzPts val="1800"/>
              <a:buChar char="●"/>
            </a:pPr>
            <a:r>
              <a:rPr lang="en"/>
              <a:t>These will also become good tests that you can use later to verify your solution is working the way you want it to</a:t>
            </a:r>
            <a:endParaRPr/>
          </a:p>
          <a:p>
            <a:pPr indent="-342900" lvl="0" marL="457200" rtl="0" algn="l">
              <a:spcBef>
                <a:spcPts val="0"/>
              </a:spcBef>
              <a:spcAft>
                <a:spcPts val="0"/>
              </a:spcAft>
              <a:buSzPts val="1800"/>
              <a:buChar char="●"/>
            </a:pPr>
            <a:r>
              <a:rPr lang="en"/>
              <a:t>Start with stupid simple examples and progress to more complex examples</a:t>
            </a:r>
            <a:endParaRPr/>
          </a:p>
          <a:p>
            <a:pPr indent="-342900" lvl="0" marL="457200" rtl="0" algn="l">
              <a:spcBef>
                <a:spcPts val="0"/>
              </a:spcBef>
              <a:spcAft>
                <a:spcPts val="0"/>
              </a:spcAft>
              <a:buSzPts val="1800"/>
              <a:buChar char="●"/>
            </a:pPr>
            <a:r>
              <a:rPr lang="en"/>
              <a:t>Create Examples with Empty and Invalid Inputs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