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fe22d18a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fe22d18a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fe22d18a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fe22d18a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fe22d18a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fe22d18a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fe22d18a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fe22d18a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fe22d18a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fe22d18a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fe22d18a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fe22d18a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fe22d18a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fe22d18a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fe22d18a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fe22d18a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fe22d18a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fe22d18a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fe22d18a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fe22d18a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fe22d18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fe22d18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fe22d18a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fe22d18a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fe22d18a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fe22d18a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fe22d18a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fe22d18a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fe22d18a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fe22d18a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fe22d18a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fe22d18a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fe22d18a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fe22d18a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fe22d18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fe22d18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fe22d18a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fe22d18a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fe22d18a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fe22d18a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fe22d18a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fe22d18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fe22d18a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fe22d18a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fe22d18a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fe22d18a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fe22d18a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fe22d18a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</a:t>
            </a:r>
            <a:r>
              <a:rPr b="1" lang="en" sz="6800">
                <a:solidFill>
                  <a:schemeClr val="accent1"/>
                </a:solidFill>
              </a:rPr>
              <a:t>O</a:t>
            </a:r>
            <a:r>
              <a:rPr b="1" lang="en" sz="6000"/>
              <a:t> Notation</a:t>
            </a:r>
            <a:endParaRPr b="1"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But this isn’t really what we want to do…</a:t>
            </a:r>
            <a:endParaRPr b="1" sz="3220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computers will evaluate to different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same computer will evaluate to different times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fast algorithms, these measurements are not accurate enough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</a:t>
            </a:r>
            <a:r>
              <a:rPr lang="en"/>
              <a:t>words, this is not a reliable way to ACCURATELY compare the performance between different algorithms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Timing your functions can be useful - for sure - but it is not the ideal way to compare algorithmic performance when it comes to “speed”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where Big O Notation comes in…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How do we measure performance?</a:t>
            </a:r>
            <a:endParaRPr b="1" sz="3220"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count the number of operations that the computer has to perform for a given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milliseconds or seconds from a javascript timer, the number of operations is going to be constant for a given algorithm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94" y="2897644"/>
            <a:ext cx="3370026" cy="1518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3"/>
          <p:cNvCxnSpPr/>
          <p:nvPr/>
        </p:nvCxnSpPr>
        <p:spPr>
          <a:xfrm flipH="1" rot="10800000">
            <a:off x="1581475" y="3325575"/>
            <a:ext cx="376800" cy="12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3"/>
          <p:cNvCxnSpPr/>
          <p:nvPr/>
        </p:nvCxnSpPr>
        <p:spPr>
          <a:xfrm flipH="1" rot="10800000">
            <a:off x="2468300" y="3325700"/>
            <a:ext cx="23400" cy="130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3"/>
          <p:cNvCxnSpPr/>
          <p:nvPr/>
        </p:nvCxnSpPr>
        <p:spPr>
          <a:xfrm rot="10800000">
            <a:off x="3025200" y="3325850"/>
            <a:ext cx="625500" cy="132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3"/>
          <p:cNvSpPr txBox="1"/>
          <p:nvPr/>
        </p:nvSpPr>
        <p:spPr>
          <a:xfrm>
            <a:off x="1396225" y="4609125"/>
            <a:ext cx="56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33" name="Google Shape;133;p23"/>
          <p:cNvSpPr txBox="1"/>
          <p:nvPr/>
        </p:nvSpPr>
        <p:spPr>
          <a:xfrm>
            <a:off x="2336363" y="4609125"/>
            <a:ext cx="56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34" name="Google Shape;134;p23"/>
          <p:cNvSpPr txBox="1"/>
          <p:nvPr/>
        </p:nvSpPr>
        <p:spPr>
          <a:xfrm>
            <a:off x="3496800" y="4609125"/>
            <a:ext cx="56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475" y="2889525"/>
            <a:ext cx="3370026" cy="1535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3"/>
          <p:cNvCxnSpPr/>
          <p:nvPr/>
        </p:nvCxnSpPr>
        <p:spPr>
          <a:xfrm flipH="1" rot="10800000">
            <a:off x="5985975" y="3680375"/>
            <a:ext cx="221700" cy="104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3"/>
          <p:cNvSpPr txBox="1"/>
          <p:nvPr/>
        </p:nvSpPr>
        <p:spPr>
          <a:xfrm>
            <a:off x="5816025" y="4685325"/>
            <a:ext cx="223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 additions</a:t>
            </a:r>
            <a:endParaRPr b="1" sz="1800"/>
          </a:p>
        </p:txBody>
      </p:sp>
      <p:cxnSp>
        <p:nvCxnSpPr>
          <p:cNvPr id="138" name="Google Shape;138;p23"/>
          <p:cNvCxnSpPr/>
          <p:nvPr/>
        </p:nvCxnSpPr>
        <p:spPr>
          <a:xfrm rot="10800000">
            <a:off x="6392575" y="3709750"/>
            <a:ext cx="93840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3"/>
          <p:cNvSpPr txBox="1"/>
          <p:nvPr/>
        </p:nvSpPr>
        <p:spPr>
          <a:xfrm>
            <a:off x="7294025" y="4507975"/>
            <a:ext cx="18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 assignments</a:t>
            </a:r>
            <a:endParaRPr b="1" sz="1800"/>
          </a:p>
        </p:txBody>
      </p:sp>
      <p:cxnSp>
        <p:nvCxnSpPr>
          <p:cNvPr id="140" name="Google Shape;140;p23"/>
          <p:cNvCxnSpPr/>
          <p:nvPr/>
        </p:nvCxnSpPr>
        <p:spPr>
          <a:xfrm flipH="1" rot="10800000">
            <a:off x="6824775" y="3539800"/>
            <a:ext cx="1127100" cy="124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3"/>
          <p:cNvCxnSpPr/>
          <p:nvPr/>
        </p:nvCxnSpPr>
        <p:spPr>
          <a:xfrm rot="10800000">
            <a:off x="8010775" y="3599000"/>
            <a:ext cx="290100" cy="102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3"/>
          <p:cNvCxnSpPr/>
          <p:nvPr/>
        </p:nvCxnSpPr>
        <p:spPr>
          <a:xfrm flipH="1">
            <a:off x="6533075" y="2564350"/>
            <a:ext cx="709200" cy="59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3"/>
          <p:cNvCxnSpPr/>
          <p:nvPr/>
        </p:nvCxnSpPr>
        <p:spPr>
          <a:xfrm flipH="1">
            <a:off x="6685375" y="2593925"/>
            <a:ext cx="645600" cy="71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3"/>
          <p:cNvSpPr txBox="1"/>
          <p:nvPr/>
        </p:nvSpPr>
        <p:spPr>
          <a:xfrm>
            <a:off x="7166075" y="2178850"/>
            <a:ext cx="223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 assignments</a:t>
            </a:r>
            <a:endParaRPr b="1" sz="1800"/>
          </a:p>
        </p:txBody>
      </p:sp>
      <p:cxnSp>
        <p:nvCxnSpPr>
          <p:cNvPr id="145" name="Google Shape;145;p23"/>
          <p:cNvCxnSpPr/>
          <p:nvPr/>
        </p:nvCxnSpPr>
        <p:spPr>
          <a:xfrm flipH="1">
            <a:off x="7428975" y="2837800"/>
            <a:ext cx="493200" cy="48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3"/>
          <p:cNvSpPr txBox="1"/>
          <p:nvPr/>
        </p:nvSpPr>
        <p:spPr>
          <a:xfrm>
            <a:off x="7394675" y="2483650"/>
            <a:ext cx="223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 comparisons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How do we count this?</a:t>
            </a:r>
            <a:endParaRPr b="1" sz="3220"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75"/>
            <a:ext cx="8520600" cy="3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more cluttered approach to this, we had something that could have up to </a:t>
            </a:r>
            <a:r>
              <a:rPr i="1" lang="en"/>
              <a:t>5n + 2 </a:t>
            </a:r>
            <a:r>
              <a:rPr lang="en"/>
              <a:t>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low end of this solution would still involve </a:t>
            </a:r>
            <a:r>
              <a:rPr i="1" lang="en"/>
              <a:t>2n</a:t>
            </a:r>
            <a:r>
              <a:rPr lang="en"/>
              <a:t>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Regardless of the exact numbers of the constants involved, this algorithm’s number of operations grows in proportion to </a:t>
            </a:r>
            <a:r>
              <a:rPr i="1" lang="en"/>
              <a:t>n</a:t>
            </a:r>
            <a:br>
              <a:rPr i="1" lang="en"/>
            </a:b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for the first example, what matters is not the number 3 per se, but the fact that the operations are proportional to a constant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means that regardless of the value of </a:t>
            </a:r>
            <a:r>
              <a:rPr i="1" lang="en"/>
              <a:t>n</a:t>
            </a:r>
            <a:r>
              <a:rPr lang="en"/>
              <a:t> the algorithm will only perform three total operations - which is constant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second example, as n grows, the numbers of total operations needed to evaluate the expression will grow in proportion to </a:t>
            </a:r>
            <a:r>
              <a:rPr i="1" lang="en"/>
              <a:t>n</a:t>
            </a:r>
            <a:r>
              <a:rPr lang="en"/>
              <a:t> (i.e. if </a:t>
            </a:r>
            <a:r>
              <a:rPr i="1" lang="en"/>
              <a:t>n = 100,000</a:t>
            </a:r>
            <a:r>
              <a:rPr lang="en"/>
              <a:t>, there will be 100,000+ operations that need to be executed)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VISUALIZING TIME COMPLEXITY</a:t>
            </a:r>
            <a:endParaRPr b="1" sz="3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What Exactly Is Big O Notation?</a:t>
            </a:r>
            <a:endParaRPr b="1" sz="3220"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8520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O Notation is simply a way for us to formalize an approach to keeping track of the complexity of our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allows us to talk about the overall runtime of an algorithm as its inputs grow in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Big O, we DO NOT care about the exact details of how the algorithm is running, but instead, it is paying attention to the overall trend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Definition: </a:t>
            </a:r>
            <a:r>
              <a:rPr lang="en"/>
              <a:t>Big O notation is a mathematical notation that describes the limiting behavior of a function when the argument tends towards a particular value or infinity.  </a:t>
            </a:r>
            <a:r>
              <a:rPr i="1" lang="en"/>
              <a:t>- Wikipedia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algorithm is O(f(n)) if the number of simple operations the computer has to do is eventually less than “a constant times f(n)”, as n increases  </a:t>
            </a:r>
            <a:r>
              <a:rPr i="1" lang="en"/>
              <a:t>- CS Person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11"/>
              <a:t>What can Big O be?</a:t>
            </a:r>
            <a:endParaRPr b="1" sz="3211"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O(1)  -  Big O can be constant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O(n)  -  Big O can be linear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O(log n)  or   O(n log n)  -  Big O can be </a:t>
            </a:r>
            <a:r>
              <a:rPr lang="en"/>
              <a:t>logarithmic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O(n^2)  -  Big O can be quadratic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O(2^n)  -  Big O can be exponential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O(n!)  -  Big O can be, but rarely is, proportional to a factorial   (um, what?)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: When we are talking about Big O, we are talking about the worst-case scenario or upper bound for an algorithm’s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: runtime will always vary in the real world, but with Big O notation, we are only worried about the general overall trend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22" y="0"/>
            <a:ext cx="745365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124350" y="66950"/>
            <a:ext cx="29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https://www.bigocheatsheet.com/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Example #1</a:t>
            </a:r>
            <a:endParaRPr b="1" sz="3220"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88" y="3271825"/>
            <a:ext cx="3710475" cy="16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137" y="1299700"/>
            <a:ext cx="3750194" cy="16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4500475" y="1806225"/>
            <a:ext cx="462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O(1)</a:t>
            </a:r>
            <a:endParaRPr b="1" sz="3200"/>
          </a:p>
        </p:txBody>
      </p:sp>
      <p:sp>
        <p:nvSpPr>
          <p:cNvPr id="184" name="Google Shape;184;p29"/>
          <p:cNvSpPr txBox="1"/>
          <p:nvPr/>
        </p:nvSpPr>
        <p:spPr>
          <a:xfrm>
            <a:off x="4500475" y="3778350"/>
            <a:ext cx="462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O(n)</a:t>
            </a:r>
            <a:endParaRPr b="1"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Example #2</a:t>
            </a:r>
            <a:endParaRPr b="1" sz="3220"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914400"/>
            <a:ext cx="4260300" cy="4068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</a:rPr>
              <a:t>function </a:t>
            </a:r>
            <a:r>
              <a:rPr i="1" lang="en">
                <a:solidFill>
                  <a:srgbClr val="FF9900"/>
                </a:solidFill>
              </a:rPr>
              <a:t>oneAfterAnother </a:t>
            </a:r>
            <a:r>
              <a:rPr i="1" lang="en">
                <a:solidFill>
                  <a:schemeClr val="dk1"/>
                </a:solidFill>
              </a:rPr>
              <a:t>(n) {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	console.log(“the one”);</a:t>
            </a:r>
            <a:br>
              <a:rPr i="1" lang="en">
                <a:solidFill>
                  <a:schemeClr val="dk1"/>
                </a:solidFill>
              </a:rPr>
            </a:br>
            <a:r>
              <a:rPr i="1" lang="en">
                <a:solidFill>
                  <a:schemeClr val="dk1"/>
                </a:solidFill>
              </a:rPr>
              <a:t>	</a:t>
            </a:r>
            <a:r>
              <a:rPr i="1" lang="en">
                <a:solidFill>
                  <a:schemeClr val="accent5"/>
                </a:solidFill>
              </a:rPr>
              <a:t>for ( </a:t>
            </a:r>
            <a:r>
              <a:rPr i="1" lang="en">
                <a:solidFill>
                  <a:schemeClr val="dk1"/>
                </a:solidFill>
              </a:rPr>
              <a:t>let i = 0; i &lt; n; i++ </a:t>
            </a:r>
            <a:r>
              <a:rPr i="1" lang="en">
                <a:solidFill>
                  <a:schemeClr val="accent5"/>
                </a:solidFill>
              </a:rPr>
              <a:t>)  </a:t>
            </a:r>
            <a:r>
              <a:rPr i="1" lang="en">
                <a:solidFill>
                  <a:schemeClr val="dk1"/>
                </a:solidFill>
              </a:rPr>
              <a:t>{</a:t>
            </a:r>
            <a:br>
              <a:rPr i="1" lang="en">
                <a:solidFill>
                  <a:schemeClr val="dk1"/>
                </a:solidFill>
              </a:rPr>
            </a:br>
            <a:r>
              <a:rPr i="1" lang="en">
                <a:solidFill>
                  <a:schemeClr val="dk1"/>
                </a:solidFill>
              </a:rPr>
              <a:t>		console.log(i);</a:t>
            </a:r>
            <a:br>
              <a:rPr i="1" lang="en">
                <a:solidFill>
                  <a:schemeClr val="dk1"/>
                </a:solidFill>
              </a:rPr>
            </a:br>
            <a:r>
              <a:rPr i="1" lang="en">
                <a:solidFill>
                  <a:schemeClr val="dk1"/>
                </a:solidFill>
              </a:rPr>
              <a:t>	}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	console.log(“one after”);</a:t>
            </a:r>
            <a:br>
              <a:rPr i="1" lang="en">
                <a:solidFill>
                  <a:schemeClr val="dk1"/>
                </a:solidFill>
              </a:rPr>
            </a:br>
            <a:r>
              <a:rPr i="1" lang="en">
                <a:solidFill>
                  <a:schemeClr val="dk1"/>
                </a:solidFill>
              </a:rPr>
              <a:t>	</a:t>
            </a:r>
            <a:r>
              <a:rPr i="1" lang="en">
                <a:solidFill>
                  <a:schemeClr val="accent5"/>
                </a:solidFill>
              </a:rPr>
              <a:t>for ( </a:t>
            </a:r>
            <a:r>
              <a:rPr i="1" lang="en">
                <a:solidFill>
                  <a:schemeClr val="dk1"/>
                </a:solidFill>
              </a:rPr>
              <a:t>let j = 1; i &lt; n; i++ </a:t>
            </a:r>
            <a:r>
              <a:rPr i="1" lang="en">
                <a:solidFill>
                  <a:schemeClr val="accent5"/>
                </a:solidFill>
              </a:rPr>
              <a:t>)  </a:t>
            </a:r>
            <a:r>
              <a:rPr i="1" lang="en">
                <a:solidFill>
                  <a:schemeClr val="dk1"/>
                </a:solidFill>
              </a:rPr>
              <a:t>{</a:t>
            </a:r>
            <a:br>
              <a:rPr i="1" lang="en">
                <a:solidFill>
                  <a:schemeClr val="dk1"/>
                </a:solidFill>
              </a:rPr>
            </a:br>
            <a:r>
              <a:rPr i="1" lang="en">
                <a:solidFill>
                  <a:schemeClr val="dk1"/>
                </a:solidFill>
              </a:rPr>
              <a:t>		console.log(i);</a:t>
            </a:r>
            <a:br>
              <a:rPr i="1" lang="en">
                <a:solidFill>
                  <a:schemeClr val="dk1"/>
                </a:solidFill>
              </a:rPr>
            </a:br>
            <a:r>
              <a:rPr i="1" lang="en">
                <a:solidFill>
                  <a:schemeClr val="dk1"/>
                </a:solidFill>
              </a:rPr>
              <a:t>	}</a:t>
            </a:r>
            <a:endParaRPr i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console.log(“done”)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}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4963875" y="1436925"/>
            <a:ext cx="3868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number of operations is bounded by a multiple of n, so we say that this algorithm scales in a linear fashion.</a:t>
            </a:r>
            <a:endParaRPr sz="1700"/>
          </a:p>
        </p:txBody>
      </p:sp>
      <p:sp>
        <p:nvSpPr>
          <p:cNvPr id="192" name="Google Shape;192;p30"/>
          <p:cNvSpPr txBox="1"/>
          <p:nvPr/>
        </p:nvSpPr>
        <p:spPr>
          <a:xfrm>
            <a:off x="5051475" y="2825200"/>
            <a:ext cx="3693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The Big O is: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O(n)</a:t>
            </a:r>
            <a:endParaRPr b="1"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Example #3</a:t>
            </a:r>
            <a:endParaRPr b="1" sz="3220"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235500" y="1447800"/>
            <a:ext cx="4260300" cy="2706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</a:rPr>
              <a:t>function </a:t>
            </a:r>
            <a:r>
              <a:rPr i="1" lang="en">
                <a:solidFill>
                  <a:srgbClr val="FF9900"/>
                </a:solidFill>
              </a:rPr>
              <a:t>printPairs</a:t>
            </a:r>
            <a:r>
              <a:rPr i="1" lang="en">
                <a:solidFill>
                  <a:srgbClr val="FF9900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(n) {</a:t>
            </a:r>
            <a:br>
              <a:rPr i="1" lang="en">
                <a:solidFill>
                  <a:schemeClr val="dk1"/>
                </a:solidFill>
              </a:rPr>
            </a:br>
            <a:br>
              <a:rPr i="1" lang="en">
                <a:solidFill>
                  <a:schemeClr val="dk1"/>
                </a:solidFill>
              </a:rPr>
            </a:br>
            <a:r>
              <a:rPr i="1" lang="en">
                <a:solidFill>
                  <a:schemeClr val="dk1"/>
                </a:solidFill>
              </a:rPr>
              <a:t>	</a:t>
            </a:r>
            <a:r>
              <a:rPr i="1" lang="en">
                <a:solidFill>
                  <a:schemeClr val="accent5"/>
                </a:solidFill>
              </a:rPr>
              <a:t>for ( </a:t>
            </a:r>
            <a:r>
              <a:rPr i="1" lang="en">
                <a:solidFill>
                  <a:schemeClr val="dk1"/>
                </a:solidFill>
              </a:rPr>
              <a:t>let i = 0; i &lt; n; i++ </a:t>
            </a:r>
            <a:r>
              <a:rPr i="1" lang="en">
                <a:solidFill>
                  <a:schemeClr val="accent5"/>
                </a:solidFill>
              </a:rPr>
              <a:t>)  </a:t>
            </a:r>
            <a:r>
              <a:rPr i="1" lang="en">
                <a:solidFill>
                  <a:schemeClr val="dk1"/>
                </a:solidFill>
              </a:rPr>
              <a:t>{</a:t>
            </a:r>
            <a:br>
              <a:rPr i="1" lang="en">
                <a:solidFill>
                  <a:schemeClr val="dk1"/>
                </a:solidFill>
              </a:rPr>
            </a:br>
            <a:r>
              <a:rPr i="1" lang="en">
                <a:solidFill>
                  <a:schemeClr val="dk1"/>
                </a:solidFill>
              </a:rPr>
              <a:t>		</a:t>
            </a:r>
            <a:r>
              <a:rPr i="1" lang="en">
                <a:solidFill>
                  <a:schemeClr val="accent5"/>
                </a:solidFill>
              </a:rPr>
              <a:t>for ( </a:t>
            </a:r>
            <a:r>
              <a:rPr i="1" lang="en">
                <a:solidFill>
                  <a:schemeClr val="dk1"/>
                </a:solidFill>
              </a:rPr>
              <a:t>let j = 1; i &lt; n; i++ </a:t>
            </a:r>
            <a:r>
              <a:rPr i="1" lang="en">
                <a:solidFill>
                  <a:schemeClr val="accent5"/>
                </a:solidFill>
              </a:rPr>
              <a:t>)  </a:t>
            </a:r>
            <a:r>
              <a:rPr i="1" lang="en">
                <a:solidFill>
                  <a:schemeClr val="dk1"/>
                </a:solidFill>
              </a:rPr>
              <a:t>{</a:t>
            </a:r>
            <a:br>
              <a:rPr i="1" lang="en">
                <a:solidFill>
                  <a:schemeClr val="dk1"/>
                </a:solidFill>
              </a:rPr>
            </a:br>
            <a:r>
              <a:rPr i="1" lang="en">
                <a:solidFill>
                  <a:schemeClr val="dk1"/>
                </a:solidFill>
              </a:rPr>
              <a:t>			console.log(i,j);</a:t>
            </a:r>
            <a:br>
              <a:rPr i="1" lang="en">
                <a:solidFill>
                  <a:schemeClr val="dk1"/>
                </a:solidFill>
              </a:rPr>
            </a:br>
            <a:r>
              <a:rPr i="1" lang="en">
                <a:solidFill>
                  <a:schemeClr val="dk1"/>
                </a:solidFill>
              </a:rPr>
              <a:t>	}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}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4963875" y="1360725"/>
            <a:ext cx="3868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number of operations is bounded by a multiple of n squared because of the nested loops, so we say that this algorithm scales quadratically</a:t>
            </a:r>
            <a:endParaRPr sz="1700"/>
          </a:p>
        </p:txBody>
      </p:sp>
      <p:sp>
        <p:nvSpPr>
          <p:cNvPr id="200" name="Google Shape;200;p31"/>
          <p:cNvSpPr txBox="1"/>
          <p:nvPr/>
        </p:nvSpPr>
        <p:spPr>
          <a:xfrm>
            <a:off x="5051475" y="2749000"/>
            <a:ext cx="3693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The Big O is: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O(n^2)</a:t>
            </a:r>
            <a:endParaRPr b="1"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What We’ll Be Learning</a:t>
            </a:r>
            <a:endParaRPr b="1" sz="322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Big O Notation and why is it important?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Complexity and Space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Simplifying Big O Expressions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Big O Notation to evaluate an algorithm’s time and </a:t>
            </a:r>
            <a:r>
              <a:rPr lang="en"/>
              <a:t>space complexity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WARNING : We need to learn a few things that involve math and logarithms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: Don’t worry, we’ll try to make this as painless as possible!!!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Rules For </a:t>
            </a:r>
            <a:r>
              <a:rPr b="1" lang="en" sz="3220"/>
              <a:t>Evaluating Big O Expressions</a:t>
            </a:r>
            <a:endParaRPr b="1" sz="3220"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5206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Constants and Smaller Trends DO NOT matter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O(4n) → O(n)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O(167) → O(1)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O(9n^2) → O(n^2)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O(5n^2 + 10n + 7) → O(n^2)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O(16n + 1300) → O(n)</a:t>
            </a:r>
            <a:br>
              <a:rPr lang="en" sz="1500"/>
            </a:b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Basic Rules Of Thumb (For Time Complexity Only)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Arithmetic operations and variable assignments → Constant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Accessing elements in an array but index → Constant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Accessing </a:t>
            </a:r>
            <a:r>
              <a:rPr lang="en" sz="1500"/>
              <a:t>objects</a:t>
            </a:r>
            <a:r>
              <a:rPr lang="en" sz="1500"/>
              <a:t> by key → Constant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Complexity of loops is the length of loop times complexity of what is inside the loop itself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Space Complexity</a:t>
            </a:r>
            <a:endParaRPr b="1" sz="3220"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also use Big O notation to analyze the Space Complexity of our algorithms - i.e. How much memory the computer needs to </a:t>
            </a:r>
            <a:r>
              <a:rPr lang="en"/>
              <a:t>allocate</a:t>
            </a:r>
            <a:r>
              <a:rPr lang="en"/>
              <a:t> to successfully run our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 complexity refers to the space required by the algorithm itself, not the space required of our given inputs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Booleans, numbers, null, and undefined values are constant in space O(1)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Strings depend on the length (n) of the string, so they are O(n)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and objects are proportional to their respective length and number of key value pairs, so they too are O(n) in space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good example: consider the running total algorithm. It has O(1) space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Examples</a:t>
            </a:r>
            <a:endParaRPr b="1" sz="3220"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4150"/>
            <a:ext cx="4693600" cy="17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22171"/>
            <a:ext cx="4648225" cy="166527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 txBox="1"/>
          <p:nvPr/>
        </p:nvSpPr>
        <p:spPr>
          <a:xfrm>
            <a:off x="4805275" y="1577625"/>
            <a:ext cx="462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O(1)</a:t>
            </a:r>
            <a:endParaRPr b="1" sz="3200"/>
          </a:p>
        </p:txBody>
      </p:sp>
      <p:sp>
        <p:nvSpPr>
          <p:cNvPr id="221" name="Google Shape;221;p34"/>
          <p:cNvSpPr txBox="1"/>
          <p:nvPr/>
        </p:nvSpPr>
        <p:spPr>
          <a:xfrm>
            <a:off x="4805275" y="3616263"/>
            <a:ext cx="462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O(n)</a:t>
            </a:r>
            <a:endParaRPr b="1"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The Mathy Part   :(</a:t>
            </a:r>
            <a:endParaRPr b="1" sz="3220"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1076275"/>
            <a:ext cx="8520600" cy="12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Sometimes Big O expressions are more complex… and one that will appear often is the logarithm… O(log n) and O(n log n)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does log do?</a:t>
            </a:r>
            <a:endParaRPr sz="1700"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0" r="0" t="21593"/>
          <a:stretch/>
        </p:blipFill>
        <p:spPr>
          <a:xfrm>
            <a:off x="1119675" y="2264038"/>
            <a:ext cx="1352550" cy="4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 rotWithShape="1">
          <a:blip r:embed="rId4">
            <a:alphaModFix/>
          </a:blip>
          <a:srcRect b="0" l="13449" r="0" t="0"/>
          <a:stretch/>
        </p:blipFill>
        <p:spPr>
          <a:xfrm>
            <a:off x="4865900" y="2621988"/>
            <a:ext cx="1209425" cy="5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 txBox="1"/>
          <p:nvPr/>
        </p:nvSpPr>
        <p:spPr>
          <a:xfrm>
            <a:off x="311700" y="2677500"/>
            <a:ext cx="52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800">
                <a:solidFill>
                  <a:schemeClr val="dk2"/>
                </a:solidFill>
              </a:rPr>
              <a:t>Which is the same thing as saying:</a:t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311700" y="3270925"/>
            <a:ext cx="88323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In general: 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700">
                <a:solidFill>
                  <a:schemeClr val="dk2"/>
                </a:solidFill>
              </a:rPr>
              <a:t>log base number (value) = exponent   </a:t>
            </a:r>
            <a:r>
              <a:rPr lang="en" sz="2000">
                <a:solidFill>
                  <a:schemeClr val="dk2"/>
                </a:solidFill>
              </a:rPr>
              <a:t>⇒ </a:t>
            </a:r>
            <a:r>
              <a:rPr lang="en" sz="1700">
                <a:solidFill>
                  <a:schemeClr val="dk2"/>
                </a:solidFill>
              </a:rPr>
              <a:t>  (base number) ^ exponent = value</a:t>
            </a:r>
            <a:br>
              <a:rPr lang="en">
                <a:solidFill>
                  <a:schemeClr val="dk2"/>
                </a:solidFill>
              </a:rPr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More Log Stuff</a:t>
            </a:r>
            <a:endParaRPr b="1" sz="3220"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Logarithmic time complexity is awesome!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O(log n) is </a:t>
            </a:r>
            <a:r>
              <a:rPr lang="en"/>
              <a:t>nearly</a:t>
            </a:r>
            <a:r>
              <a:rPr lang="en"/>
              <a:t> as good as Constant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 log n) is better than </a:t>
            </a:r>
            <a:r>
              <a:rPr lang="en"/>
              <a:t>quadratic</a:t>
            </a:r>
            <a:r>
              <a:rPr lang="en"/>
              <a:t> time complexity but worse than linear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algorithms that you’ll see have logarithmic time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includes some of the more </a:t>
            </a:r>
            <a:r>
              <a:rPr lang="en"/>
              <a:t>efficient sorting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Recursive algorithms actually have logarithmic space complexity (!)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Conclusion</a:t>
            </a:r>
            <a:endParaRPr b="1" sz="3220"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311700" y="9238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Big O Notation to analyze the overall performance of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us a high-level understanding about the time and space complexity of a given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O Notation is not precise - we only care about the generalized trends of an algorithm’s </a:t>
            </a:r>
            <a:r>
              <a:rPr lang="en"/>
              <a:t>performance</a:t>
            </a:r>
            <a:r>
              <a:rPr lang="en"/>
              <a:t> as the input scales in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measurements of complexity only depend on the algorithm </a:t>
            </a:r>
            <a:r>
              <a:rPr lang="en"/>
              <a:t>itself… we do not care about the hardware (just remember that PC &gt; Mac)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O Notation WILL come up in your technical interviews so be sure to practice this concept a lot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this course progresses, we will refer to Big O ALL THE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have to memorize some of the Big O trends that belong to certain algorithms but by the end of this course, you will!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The What and Why</a:t>
            </a:r>
            <a:endParaRPr b="1" sz="322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28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we are given the task of writing a function that takes in a given string and then returns the reversed copy of that string…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tons of ways that we can solve this problem…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4834" t="0"/>
          <a:stretch/>
        </p:blipFill>
        <p:spPr>
          <a:xfrm>
            <a:off x="3049100" y="2585963"/>
            <a:ext cx="2626425" cy="7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8164" t="0"/>
          <a:stretch/>
        </p:blipFill>
        <p:spPr>
          <a:xfrm>
            <a:off x="148875" y="2264200"/>
            <a:ext cx="2744800" cy="142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5">
            <a:alphaModFix/>
          </a:blip>
          <a:srcRect b="0" l="0" r="3025" t="0"/>
          <a:stretch/>
        </p:blipFill>
        <p:spPr>
          <a:xfrm>
            <a:off x="5830950" y="2389600"/>
            <a:ext cx="3183125" cy="11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11700" y="4131050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…but how do we figure out the best approach to solving this?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A Few Analogies</a:t>
            </a:r>
            <a:endParaRPr b="1" sz="322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Earthquakes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To study earthquakes, we start with the </a:t>
            </a:r>
            <a:r>
              <a:rPr lang="en" sz="1500"/>
              <a:t>richter</a:t>
            </a:r>
            <a:r>
              <a:rPr lang="en" sz="1500"/>
              <a:t> scale… </a:t>
            </a:r>
            <a:br>
              <a:rPr lang="en" sz="1500"/>
            </a:b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Chemistry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To study chemistry, we start with the periodic table…</a:t>
            </a:r>
            <a:br>
              <a:rPr lang="en" sz="1500"/>
            </a:b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Working Out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To study weight lifting, we start with form…</a:t>
            </a:r>
            <a:br>
              <a:rPr lang="en" sz="1500"/>
            </a:b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Same applies to Algorithms…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To study algorithms, we start with Big O Notation…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This will allow us to talk about algorithms with generalized labels that help us to compare and evaluate the performance of our algorithms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Why Is Big O Important?</a:t>
            </a:r>
            <a:endParaRPr b="1" sz="322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a vocabulary - a way of talking about how our code is performing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us understand the difference between two or more algorithmic approaches or solutions that can be used to solve the same problem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applications scale, it’s important that we are able to identify parts of our code that are inefficient so that we can improve the performance of our apps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very common topic in technical interviews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11"/>
              <a:t>Example</a:t>
            </a:r>
            <a:endParaRPr b="1" sz="3211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function that sums all numbers from 1 through some number N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</a:t>
            </a:r>
            <a:r>
              <a:rPr b="1" lang="en" u="sng"/>
              <a:t>Solution #1</a:t>
            </a:r>
            <a:r>
              <a:rPr lang="en"/>
              <a:t>                                                                    </a:t>
            </a:r>
            <a:r>
              <a:rPr b="1" lang="en" u="sng"/>
              <a:t>Solution #2</a:t>
            </a:r>
            <a:endParaRPr b="1" u="sng"/>
          </a:p>
        </p:txBody>
      </p:sp>
      <p:sp>
        <p:nvSpPr>
          <p:cNvPr id="89" name="Google Shape;89;p18"/>
          <p:cNvSpPr txBox="1"/>
          <p:nvPr/>
        </p:nvSpPr>
        <p:spPr>
          <a:xfrm>
            <a:off x="2314350" y="4385250"/>
            <a:ext cx="451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Which one is better ???</a:t>
            </a:r>
            <a:endParaRPr sz="18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3804576" cy="17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982" y="2571750"/>
            <a:ext cx="3845318" cy="17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MATHS</a:t>
            </a:r>
            <a:endParaRPr b="1" sz="322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13" y="1103600"/>
            <a:ext cx="85679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566250" y="3261825"/>
            <a:ext cx="34881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chemeClr val="dk1"/>
                </a:solidFill>
                <a:highlight>
                  <a:schemeClr val="lt1"/>
                </a:highlight>
              </a:rPr>
              <a:t>(ノಠ益ಠ)ノ彡   ┻━┻</a:t>
            </a:r>
            <a:endParaRPr b="1" sz="2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465050" y="3301075"/>
            <a:ext cx="31113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" sz="1850">
                <a:solidFill>
                  <a:schemeClr val="dk1"/>
                </a:solidFill>
                <a:highlight>
                  <a:srgbClr val="FFFFFF"/>
                </a:highlight>
              </a:rPr>
              <a:t>(┛ಸ_ಸ)┛彡 ┻━┻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886825" y="3938925"/>
            <a:ext cx="1625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(•ˋ _ ˊ•)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6045100" y="4057150"/>
            <a:ext cx="22689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" sz="1850">
                <a:solidFill>
                  <a:schemeClr val="dk1"/>
                </a:solidFill>
                <a:highlight>
                  <a:srgbClr val="FFFFFF"/>
                </a:highlight>
              </a:rPr>
              <a:t>（┬┬＿┬┬）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The Snippet Tool</a:t>
            </a:r>
            <a:endParaRPr b="1" sz="322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0762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course, we’ll make </a:t>
            </a:r>
            <a:br>
              <a:rPr lang="en"/>
            </a:br>
            <a:r>
              <a:rPr lang="en"/>
              <a:t>use of something that is </a:t>
            </a:r>
            <a:br>
              <a:rPr lang="en"/>
            </a:br>
            <a:r>
              <a:rPr lang="en"/>
              <a:t>built into your browser </a:t>
            </a:r>
            <a:br>
              <a:rPr lang="en"/>
            </a:br>
            <a:r>
              <a:rPr lang="en"/>
              <a:t>called the Snippet Tool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Snippets allow us to </a:t>
            </a:r>
            <a:br>
              <a:rPr lang="en"/>
            </a:br>
            <a:r>
              <a:rPr lang="en"/>
              <a:t>create functions in the </a:t>
            </a:r>
            <a:br>
              <a:rPr lang="en"/>
            </a:br>
            <a:r>
              <a:rPr lang="en"/>
              <a:t>browser using plain old </a:t>
            </a:r>
            <a:br>
              <a:rPr lang="en"/>
            </a:br>
            <a:r>
              <a:rPr lang="en"/>
              <a:t>Javascript.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Snippets allow us to run </a:t>
            </a:r>
            <a:br>
              <a:rPr lang="en"/>
            </a:br>
            <a:r>
              <a:rPr lang="en"/>
              <a:t>these expressions</a:t>
            </a:r>
            <a:br>
              <a:rPr lang="en"/>
            </a:br>
            <a:r>
              <a:rPr lang="en"/>
              <a:t>whenever we want and </a:t>
            </a:r>
            <a:br>
              <a:rPr lang="en"/>
            </a:br>
            <a:r>
              <a:rPr lang="en"/>
              <a:t>save them for later use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675" y="1228675"/>
            <a:ext cx="5294724" cy="373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What do we mean by better?</a:t>
            </a:r>
            <a:endParaRPr b="1" sz="322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15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about speed?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about the brevity or readability?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about memory </a:t>
            </a:r>
            <a:r>
              <a:rPr lang="en"/>
              <a:t>allocation?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of these are important… but for right now… let’s focus on speed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225" y="2775750"/>
            <a:ext cx="4923553" cy="21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