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348CCE-CC54-4CB1-BEA2-157B2320283F}">
  <a:tblStyle styleId="{65348CCE-CC54-4CB1-BEA2-157B232028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regular.fntdata"/><Relationship Id="rId21" Type="http://schemas.openxmlformats.org/officeDocument/2006/relationships/slide" Target="slides/slide15.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9423f70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9423f70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89f758455_0_4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89f758455_0_4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9423f70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9423f70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89f758455_0_4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89f758455_0_4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9423f70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9423f70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9423f70f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9423f70f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89f7584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89f7584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89f7584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89f7584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89f7584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89f7584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89f758455_0_4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89f758455_0_4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89f758455_0_4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89f758455_0_4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9f758455_0_4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89f758455_0_4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9f758455_0_4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89f758455_0_4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9f758455_0_4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9f758455_0_4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309925"/>
            <a:ext cx="3054600" cy="16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Searching Algorithms</a:t>
            </a:r>
            <a:endParaRPr sz="52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Common Patterns And Strategies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Using LPS to define </a:t>
            </a:r>
            <a:r>
              <a:rPr b="1" lang="en" sz="3600"/>
              <a:t>“suffix” - “prefix” relationship</a:t>
            </a:r>
            <a:endParaRPr b="1" sz="3600"/>
          </a:p>
        </p:txBody>
      </p:sp>
      <p:sp>
        <p:nvSpPr>
          <p:cNvPr id="129" name="Google Shape;129;p22"/>
          <p:cNvSpPr txBox="1"/>
          <p:nvPr>
            <p:ph idx="1" type="body"/>
          </p:nvPr>
        </p:nvSpPr>
        <p:spPr>
          <a:xfrm>
            <a:off x="311700" y="1225225"/>
            <a:ext cx="8520600" cy="38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something called an LPS Array (or table) as our “helper”, we can precompute and define what is called a prefix-suffix relationship for the pattern itself and use that in our main function to reduce our runtime</a:t>
            </a:r>
            <a:endParaRPr/>
          </a:p>
          <a:p>
            <a:pPr indent="-342900" lvl="0" marL="457200" rtl="0" algn="l">
              <a:spcBef>
                <a:spcPts val="0"/>
              </a:spcBef>
              <a:spcAft>
                <a:spcPts val="0"/>
              </a:spcAft>
              <a:buSzPts val="1800"/>
              <a:buChar char="●"/>
            </a:pPr>
            <a:r>
              <a:rPr lang="en"/>
              <a:t>Example:</a:t>
            </a:r>
            <a:r>
              <a:rPr lang="en"/>
              <a:t> let’s say we have the same pattern from before:  “LOLOL”</a:t>
            </a:r>
            <a:endParaRPr/>
          </a:p>
          <a:p>
            <a:pPr indent="-342900" lvl="0" marL="457200" rtl="0" algn="l">
              <a:spcBef>
                <a:spcPts val="0"/>
              </a:spcBef>
              <a:spcAft>
                <a:spcPts val="0"/>
              </a:spcAft>
              <a:buSzPts val="1800"/>
              <a:buChar char="●"/>
            </a:pPr>
            <a:r>
              <a:rPr lang="en"/>
              <a:t>“LOLOL” has a matching pattern in itself:</a:t>
            </a:r>
            <a:endParaRPr/>
          </a:p>
          <a:p>
            <a:pPr indent="-317500" lvl="1" marL="914400" rtl="0" algn="l">
              <a:spcBef>
                <a:spcPts val="0"/>
              </a:spcBef>
              <a:spcAft>
                <a:spcPts val="0"/>
              </a:spcAft>
              <a:buSzPts val="1400"/>
              <a:buChar char="○"/>
            </a:pPr>
            <a:r>
              <a:rPr lang="en"/>
              <a:t>L is found in this pattern twice</a:t>
            </a:r>
            <a:endParaRPr/>
          </a:p>
          <a:p>
            <a:pPr indent="-317500" lvl="1" marL="914400" rtl="0" algn="l">
              <a:spcBef>
                <a:spcPts val="0"/>
              </a:spcBef>
              <a:spcAft>
                <a:spcPts val="0"/>
              </a:spcAft>
              <a:buSzPts val="1400"/>
              <a:buChar char="○"/>
            </a:pPr>
            <a:r>
              <a:rPr lang="en"/>
              <a:t>LO is found in this pattern twice</a:t>
            </a:r>
            <a:endParaRPr/>
          </a:p>
          <a:p>
            <a:pPr indent="-317500" lvl="1" marL="914400" rtl="0" algn="l">
              <a:spcBef>
                <a:spcPts val="0"/>
              </a:spcBef>
              <a:spcAft>
                <a:spcPts val="0"/>
              </a:spcAft>
              <a:buSzPts val="1400"/>
              <a:buChar char="○"/>
            </a:pPr>
            <a:r>
              <a:rPr lang="en"/>
              <a:t>LOL is found in this pattern twice</a:t>
            </a:r>
            <a:endParaRPr/>
          </a:p>
          <a:p>
            <a:pPr indent="-342900" lvl="0" marL="457200" rtl="0" algn="l">
              <a:spcBef>
                <a:spcPts val="0"/>
              </a:spcBef>
              <a:spcAft>
                <a:spcPts val="0"/>
              </a:spcAft>
              <a:buSzPts val="1800"/>
              <a:buChar char="●"/>
            </a:pPr>
            <a:r>
              <a:rPr lang="en"/>
              <a:t>The “LPS Array” for this pattern would be:</a:t>
            </a:r>
            <a:endParaRPr/>
          </a:p>
          <a:p>
            <a:pPr indent="-317500" lvl="1" marL="914400" rtl="0" algn="l">
              <a:spcBef>
                <a:spcPts val="0"/>
              </a:spcBef>
              <a:spcAft>
                <a:spcPts val="0"/>
              </a:spcAft>
              <a:buSzPts val="1400"/>
              <a:buChar char="○"/>
            </a:pPr>
            <a:r>
              <a:rPr lang="en"/>
              <a:t>[ 0 , 0 , 1 , 2 , 3 ]  – When L is seen at index 2, we add 1 b/c is matches the single L at index 0; When LO is seen at index 3, we add 2 b/c it matches the first two characters LO; Finally, when LOL is seen at index 4, we add 3 b/c it matches the first three characters LOL.</a:t>
            </a:r>
            <a:endParaRPr/>
          </a:p>
          <a:p>
            <a:pPr indent="-342900" lvl="0" marL="457200" rtl="0" algn="l">
              <a:spcBef>
                <a:spcPts val="0"/>
              </a:spcBef>
              <a:spcAft>
                <a:spcPts val="0"/>
              </a:spcAft>
              <a:buSzPts val="1800"/>
              <a:buChar char="●"/>
            </a:pPr>
            <a:r>
              <a:rPr lang="en"/>
              <a:t>Let’s see how this is actually calculated in the next slide!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000"/>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p:nvPr/>
        </p:nvSpPr>
        <p:spPr>
          <a:xfrm>
            <a:off x="3719600" y="1928950"/>
            <a:ext cx="3486300" cy="5727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LPS Visualization</a:t>
            </a:r>
            <a:endParaRPr b="1" sz="3620"/>
          </a:p>
        </p:txBody>
      </p:sp>
      <p:sp>
        <p:nvSpPr>
          <p:cNvPr id="136" name="Google Shape;136;p23"/>
          <p:cNvSpPr txBox="1"/>
          <p:nvPr>
            <p:ph idx="1" type="body"/>
          </p:nvPr>
        </p:nvSpPr>
        <p:spPr>
          <a:xfrm>
            <a:off x="311700" y="10287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Pattern  →      A    A    A    C    A    A    A    A</a:t>
            </a:r>
            <a:endParaRPr b="1" sz="2000"/>
          </a:p>
        </p:txBody>
      </p:sp>
      <p:sp>
        <p:nvSpPr>
          <p:cNvPr id="137" name="Google Shape;137;p23"/>
          <p:cNvSpPr txBox="1"/>
          <p:nvPr/>
        </p:nvSpPr>
        <p:spPr>
          <a:xfrm>
            <a:off x="2300250" y="1962150"/>
            <a:ext cx="113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LPS  → </a:t>
            </a:r>
            <a:endParaRPr b="1" sz="2000">
              <a:latin typeface="Open Sans"/>
              <a:ea typeface="Open Sans"/>
              <a:cs typeface="Open Sans"/>
              <a:sym typeface="Open Sans"/>
            </a:endParaRPr>
          </a:p>
        </p:txBody>
      </p:sp>
      <p:graphicFrame>
        <p:nvGraphicFramePr>
          <p:cNvPr id="138" name="Google Shape;138;p23"/>
          <p:cNvGraphicFramePr/>
          <p:nvPr/>
        </p:nvGraphicFramePr>
        <p:xfrm>
          <a:off x="3786050" y="2017950"/>
          <a:ext cx="3000000" cy="3000000"/>
        </p:xfrm>
        <a:graphic>
          <a:graphicData uri="http://schemas.openxmlformats.org/drawingml/2006/table">
            <a:tbl>
              <a:tblPr>
                <a:noFill/>
                <a:tableStyleId>{65348CCE-CC54-4CB1-BEA2-157B2320283F}</a:tableStyleId>
              </a:tblPr>
              <a:tblGrid>
                <a:gridCol w="419175"/>
                <a:gridCol w="419175"/>
                <a:gridCol w="419175"/>
                <a:gridCol w="419175"/>
                <a:gridCol w="419175"/>
                <a:gridCol w="419175"/>
                <a:gridCol w="419175"/>
                <a:gridCol w="4191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39" name="Google Shape;139;p23"/>
          <p:cNvSpPr/>
          <p:nvPr/>
        </p:nvSpPr>
        <p:spPr>
          <a:xfrm>
            <a:off x="1733550" y="4419600"/>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1733550" y="3990975"/>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2043125" y="390997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prevLPS</a:t>
            </a:r>
            <a:endParaRPr b="1">
              <a:solidFill>
                <a:srgbClr val="FF0000"/>
              </a:solidFill>
              <a:latin typeface="Open Sans"/>
              <a:ea typeface="Open Sans"/>
              <a:cs typeface="Open Sans"/>
              <a:sym typeface="Open Sans"/>
            </a:endParaRPr>
          </a:p>
        </p:txBody>
      </p:sp>
      <p:sp>
        <p:nvSpPr>
          <p:cNvPr id="142" name="Google Shape;142;p23"/>
          <p:cNvSpPr txBox="1"/>
          <p:nvPr/>
        </p:nvSpPr>
        <p:spPr>
          <a:xfrm>
            <a:off x="2043125" y="4338600"/>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Open Sans"/>
                <a:ea typeface="Open Sans"/>
                <a:cs typeface="Open Sans"/>
                <a:sym typeface="Open Sans"/>
              </a:rPr>
              <a:t>index</a:t>
            </a:r>
            <a:endParaRPr b="1">
              <a:solidFill>
                <a:srgbClr val="0000FF"/>
              </a:solidFill>
              <a:latin typeface="Open Sans"/>
              <a:ea typeface="Open Sans"/>
              <a:cs typeface="Open Sans"/>
              <a:sym typeface="Open Sans"/>
            </a:endParaRPr>
          </a:p>
        </p:txBody>
      </p:sp>
      <p:sp>
        <p:nvSpPr>
          <p:cNvPr id="143" name="Google Shape;143;p23"/>
          <p:cNvSpPr/>
          <p:nvPr/>
        </p:nvSpPr>
        <p:spPr>
          <a:xfrm>
            <a:off x="3914775" y="25590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4333875" y="2559075"/>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786075" y="2961975"/>
            <a:ext cx="33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  0       1       2       3       4       5       6       7</a:t>
            </a:r>
            <a:endParaRPr b="1">
              <a:latin typeface="Open Sans"/>
              <a:ea typeface="Open Sans"/>
              <a:cs typeface="Open Sans"/>
              <a:sym typeface="Open Sans"/>
            </a:endParaRPr>
          </a:p>
        </p:txBody>
      </p:sp>
      <p:sp>
        <p:nvSpPr>
          <p:cNvPr id="146" name="Google Shape;146;p23"/>
          <p:cNvSpPr txBox="1"/>
          <p:nvPr/>
        </p:nvSpPr>
        <p:spPr>
          <a:xfrm>
            <a:off x="3871875" y="2032863"/>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0</a:t>
            </a:r>
            <a:endParaRPr b="1">
              <a:latin typeface="Open Sans"/>
              <a:ea typeface="Open Sans"/>
              <a:cs typeface="Open Sans"/>
              <a:sym typeface="Open Sans"/>
            </a:endParaRPr>
          </a:p>
        </p:txBody>
      </p:sp>
      <p:sp>
        <p:nvSpPr>
          <p:cNvPr id="147" name="Google Shape;147;p23"/>
          <p:cNvSpPr txBox="1"/>
          <p:nvPr/>
        </p:nvSpPr>
        <p:spPr>
          <a:xfrm>
            <a:off x="6786575" y="2045113"/>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3</a:t>
            </a:r>
            <a:endParaRPr b="1">
              <a:latin typeface="Open Sans"/>
              <a:ea typeface="Open Sans"/>
              <a:cs typeface="Open Sans"/>
              <a:sym typeface="Open Sans"/>
            </a:endParaRPr>
          </a:p>
        </p:txBody>
      </p:sp>
      <p:cxnSp>
        <p:nvCxnSpPr>
          <p:cNvPr id="148" name="Google Shape;148;p23"/>
          <p:cNvCxnSpPr/>
          <p:nvPr/>
        </p:nvCxnSpPr>
        <p:spPr>
          <a:xfrm>
            <a:off x="3786050" y="1503950"/>
            <a:ext cx="285600" cy="0"/>
          </a:xfrm>
          <a:prstGeom prst="straightConnector1">
            <a:avLst/>
          </a:prstGeom>
          <a:noFill/>
          <a:ln cap="flat" cmpd="sng" w="76200">
            <a:solidFill>
              <a:srgbClr val="FF0000"/>
            </a:solidFill>
            <a:prstDash val="solid"/>
            <a:round/>
            <a:headEnd len="med" w="med" type="none"/>
            <a:tailEnd len="med" w="med" type="none"/>
          </a:ln>
        </p:spPr>
      </p:cxnSp>
      <p:cxnSp>
        <p:nvCxnSpPr>
          <p:cNvPr id="149" name="Google Shape;149;p23"/>
          <p:cNvCxnSpPr/>
          <p:nvPr/>
        </p:nvCxnSpPr>
        <p:spPr>
          <a:xfrm>
            <a:off x="4205225" y="1503950"/>
            <a:ext cx="285600" cy="0"/>
          </a:xfrm>
          <a:prstGeom prst="straightConnector1">
            <a:avLst/>
          </a:prstGeom>
          <a:noFill/>
          <a:ln cap="flat" cmpd="sng" w="76200">
            <a:solidFill>
              <a:srgbClr val="0000FF"/>
            </a:solidFill>
            <a:prstDash val="solid"/>
            <a:round/>
            <a:headEnd len="med" w="med" type="none"/>
            <a:tailEnd len="med" w="med" type="none"/>
          </a:ln>
        </p:spPr>
      </p:cxnSp>
      <p:sp>
        <p:nvSpPr>
          <p:cNvPr id="150" name="Google Shape;150;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nvSpPr>
        <p:spPr>
          <a:xfrm>
            <a:off x="2043125" y="1532950"/>
            <a:ext cx="9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Match?</a:t>
            </a:r>
            <a:endParaRPr b="1">
              <a:solidFill>
                <a:schemeClr val="dk1"/>
              </a:solidFill>
              <a:latin typeface="Open Sans"/>
              <a:ea typeface="Open Sans"/>
              <a:cs typeface="Open Sans"/>
              <a:sym typeface="Open Sans"/>
            </a:endParaRPr>
          </a:p>
        </p:txBody>
      </p:sp>
      <p:sp>
        <p:nvSpPr>
          <p:cNvPr id="152" name="Google Shape;152;p23"/>
          <p:cNvSpPr txBox="1"/>
          <p:nvPr/>
        </p:nvSpPr>
        <p:spPr>
          <a:xfrm>
            <a:off x="2712050" y="2935775"/>
            <a:ext cx="10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Indexes :</a:t>
            </a:r>
            <a:endParaRPr b="1">
              <a:solidFill>
                <a:schemeClr val="dk1"/>
              </a:solidFill>
              <a:latin typeface="Open Sans"/>
              <a:ea typeface="Open Sans"/>
              <a:cs typeface="Open Sans"/>
              <a:sym typeface="Open Sans"/>
            </a:endParaRPr>
          </a:p>
        </p:txBody>
      </p:sp>
      <p:sp>
        <p:nvSpPr>
          <p:cNvPr id="153" name="Google Shape;153;p23"/>
          <p:cNvSpPr txBox="1"/>
          <p:nvPr/>
        </p:nvSpPr>
        <p:spPr>
          <a:xfrm>
            <a:off x="4283825" y="203097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1</a:t>
            </a:r>
            <a:endParaRPr b="1">
              <a:latin typeface="Open Sans"/>
              <a:ea typeface="Open Sans"/>
              <a:cs typeface="Open Sans"/>
              <a:sym typeface="Open Sans"/>
            </a:endParaRPr>
          </a:p>
        </p:txBody>
      </p:sp>
      <p:sp>
        <p:nvSpPr>
          <p:cNvPr id="154" name="Google Shape;154;p23"/>
          <p:cNvSpPr/>
          <p:nvPr/>
        </p:nvSpPr>
        <p:spPr>
          <a:xfrm>
            <a:off x="4333900" y="2559038"/>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753000" y="255906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4753025" y="2577463"/>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3"/>
          <p:cNvCxnSpPr/>
          <p:nvPr/>
        </p:nvCxnSpPr>
        <p:spPr>
          <a:xfrm>
            <a:off x="4219650" y="1500200"/>
            <a:ext cx="285600" cy="0"/>
          </a:xfrm>
          <a:prstGeom prst="straightConnector1">
            <a:avLst/>
          </a:prstGeom>
          <a:noFill/>
          <a:ln cap="flat" cmpd="sng" w="76200">
            <a:solidFill>
              <a:srgbClr val="FF0000"/>
            </a:solidFill>
            <a:prstDash val="solid"/>
            <a:round/>
            <a:headEnd len="med" w="med" type="none"/>
            <a:tailEnd len="med" w="med" type="none"/>
          </a:ln>
        </p:spPr>
      </p:cxnSp>
      <p:cxnSp>
        <p:nvCxnSpPr>
          <p:cNvPr id="158" name="Google Shape;158;p23"/>
          <p:cNvCxnSpPr/>
          <p:nvPr/>
        </p:nvCxnSpPr>
        <p:spPr>
          <a:xfrm>
            <a:off x="4638750" y="1500200"/>
            <a:ext cx="285600" cy="0"/>
          </a:xfrm>
          <a:prstGeom prst="straightConnector1">
            <a:avLst/>
          </a:prstGeom>
          <a:noFill/>
          <a:ln cap="flat" cmpd="sng" w="76200">
            <a:solidFill>
              <a:srgbClr val="0000FF"/>
            </a:solidFill>
            <a:prstDash val="solid"/>
            <a:round/>
            <a:headEnd len="med" w="med" type="none"/>
            <a:tailEnd len="med" w="med" type="none"/>
          </a:ln>
        </p:spPr>
      </p:cxnSp>
      <p:sp>
        <p:nvSpPr>
          <p:cNvPr id="159" name="Google Shape;159;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4695775" y="203097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161" name="Google Shape;161;p23"/>
          <p:cNvSpPr/>
          <p:nvPr/>
        </p:nvSpPr>
        <p:spPr>
          <a:xfrm>
            <a:off x="4753025" y="2559025"/>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5172125" y="2559050"/>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3"/>
          <p:cNvCxnSpPr/>
          <p:nvPr/>
        </p:nvCxnSpPr>
        <p:spPr>
          <a:xfrm>
            <a:off x="4638750" y="1501425"/>
            <a:ext cx="285600" cy="0"/>
          </a:xfrm>
          <a:prstGeom prst="straightConnector1">
            <a:avLst/>
          </a:prstGeom>
          <a:noFill/>
          <a:ln cap="flat" cmpd="sng" w="76200">
            <a:solidFill>
              <a:srgbClr val="FF0000"/>
            </a:solidFill>
            <a:prstDash val="solid"/>
            <a:round/>
            <a:headEnd len="med" w="med" type="none"/>
            <a:tailEnd len="med" w="med" type="none"/>
          </a:ln>
        </p:spPr>
      </p:cxnSp>
      <p:cxnSp>
        <p:nvCxnSpPr>
          <p:cNvPr id="164" name="Google Shape;164;p23"/>
          <p:cNvCxnSpPr/>
          <p:nvPr/>
        </p:nvCxnSpPr>
        <p:spPr>
          <a:xfrm>
            <a:off x="5091175" y="1503188"/>
            <a:ext cx="285600" cy="0"/>
          </a:xfrm>
          <a:prstGeom prst="straightConnector1">
            <a:avLst/>
          </a:prstGeom>
          <a:noFill/>
          <a:ln cap="flat" cmpd="sng" w="76200">
            <a:solidFill>
              <a:srgbClr val="0000FF"/>
            </a:solidFill>
            <a:prstDash val="solid"/>
            <a:round/>
            <a:headEnd len="med" w="med" type="none"/>
            <a:tailEnd len="med" w="med" type="none"/>
          </a:ln>
        </p:spPr>
      </p:cxnSp>
      <p:sp>
        <p:nvSpPr>
          <p:cNvPr id="165" name="Google Shape;165;p23"/>
          <p:cNvSpPr/>
          <p:nvPr/>
        </p:nvSpPr>
        <p:spPr>
          <a:xfrm>
            <a:off x="2867025" y="1562100"/>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4333888" y="25689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3"/>
          <p:cNvCxnSpPr/>
          <p:nvPr/>
        </p:nvCxnSpPr>
        <p:spPr>
          <a:xfrm>
            <a:off x="4205225" y="1496588"/>
            <a:ext cx="285600" cy="0"/>
          </a:xfrm>
          <a:prstGeom prst="straightConnector1">
            <a:avLst/>
          </a:prstGeom>
          <a:noFill/>
          <a:ln cap="flat" cmpd="sng" w="76200">
            <a:solidFill>
              <a:srgbClr val="FF0000"/>
            </a:solidFill>
            <a:prstDash val="solid"/>
            <a:round/>
            <a:headEnd len="med" w="med" type="none"/>
            <a:tailEnd len="med" w="med" type="none"/>
          </a:ln>
        </p:spPr>
      </p:cxnSp>
      <p:sp>
        <p:nvSpPr>
          <p:cNvPr id="168" name="Google Shape;168;p23"/>
          <p:cNvSpPr/>
          <p:nvPr/>
        </p:nvSpPr>
        <p:spPr>
          <a:xfrm>
            <a:off x="2867025" y="1562088"/>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3914750" y="25590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3"/>
          <p:cNvCxnSpPr/>
          <p:nvPr/>
        </p:nvCxnSpPr>
        <p:spPr>
          <a:xfrm>
            <a:off x="3786050" y="1496588"/>
            <a:ext cx="285600" cy="0"/>
          </a:xfrm>
          <a:prstGeom prst="straightConnector1">
            <a:avLst/>
          </a:prstGeom>
          <a:noFill/>
          <a:ln cap="flat" cmpd="sng" w="76200">
            <a:solidFill>
              <a:srgbClr val="FF0000"/>
            </a:solidFill>
            <a:prstDash val="solid"/>
            <a:round/>
            <a:headEnd len="med" w="med" type="none"/>
            <a:tailEnd len="med" w="med" type="none"/>
          </a:ln>
        </p:spPr>
      </p:cxnSp>
      <p:sp>
        <p:nvSpPr>
          <p:cNvPr id="171" name="Google Shape;171;p23"/>
          <p:cNvSpPr txBox="1"/>
          <p:nvPr/>
        </p:nvSpPr>
        <p:spPr>
          <a:xfrm>
            <a:off x="5107725" y="203248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0</a:t>
            </a:r>
            <a:endParaRPr b="1">
              <a:latin typeface="Open Sans"/>
              <a:ea typeface="Open Sans"/>
              <a:cs typeface="Open Sans"/>
              <a:sym typeface="Open Sans"/>
            </a:endParaRPr>
          </a:p>
        </p:txBody>
      </p:sp>
      <p:sp>
        <p:nvSpPr>
          <p:cNvPr id="172" name="Google Shape;172;p23"/>
          <p:cNvSpPr/>
          <p:nvPr/>
        </p:nvSpPr>
        <p:spPr>
          <a:xfrm>
            <a:off x="2867025" y="1562100"/>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5591225" y="255901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3"/>
          <p:cNvCxnSpPr/>
          <p:nvPr/>
        </p:nvCxnSpPr>
        <p:spPr>
          <a:xfrm>
            <a:off x="5957975" y="1516050"/>
            <a:ext cx="285600" cy="0"/>
          </a:xfrm>
          <a:prstGeom prst="straightConnector1">
            <a:avLst/>
          </a:prstGeom>
          <a:noFill/>
          <a:ln cap="flat" cmpd="sng" w="76200">
            <a:solidFill>
              <a:srgbClr val="0000FF"/>
            </a:solidFill>
            <a:prstDash val="solid"/>
            <a:round/>
            <a:headEnd len="med" w="med" type="none"/>
            <a:tailEnd len="med" w="med" type="none"/>
          </a:ln>
        </p:spPr>
      </p:cxnSp>
      <p:cxnSp>
        <p:nvCxnSpPr>
          <p:cNvPr id="175" name="Google Shape;175;p23"/>
          <p:cNvCxnSpPr/>
          <p:nvPr/>
        </p:nvCxnSpPr>
        <p:spPr>
          <a:xfrm>
            <a:off x="5538875" y="1516063"/>
            <a:ext cx="285600" cy="0"/>
          </a:xfrm>
          <a:prstGeom prst="straightConnector1">
            <a:avLst/>
          </a:prstGeom>
          <a:noFill/>
          <a:ln cap="flat" cmpd="sng" w="76200">
            <a:solidFill>
              <a:srgbClr val="0000FF"/>
            </a:solidFill>
            <a:prstDash val="solid"/>
            <a:round/>
            <a:headEnd len="med" w="med" type="none"/>
            <a:tailEnd len="med" w="med" type="none"/>
          </a:ln>
        </p:spPr>
      </p:cxnSp>
      <p:sp>
        <p:nvSpPr>
          <p:cNvPr id="176" name="Google Shape;176;p23"/>
          <p:cNvSpPr txBox="1"/>
          <p:nvPr/>
        </p:nvSpPr>
        <p:spPr>
          <a:xfrm>
            <a:off x="5519675" y="2038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1</a:t>
            </a:r>
            <a:endParaRPr b="1">
              <a:latin typeface="Open Sans"/>
              <a:ea typeface="Open Sans"/>
              <a:cs typeface="Open Sans"/>
              <a:sym typeface="Open Sans"/>
            </a:endParaRPr>
          </a:p>
        </p:txBody>
      </p:sp>
      <p:sp>
        <p:nvSpPr>
          <p:cNvPr id="177" name="Google Shape;177;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4333875" y="2559013"/>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6010325" y="255901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3"/>
          <p:cNvCxnSpPr/>
          <p:nvPr/>
        </p:nvCxnSpPr>
        <p:spPr>
          <a:xfrm>
            <a:off x="4205225" y="1498438"/>
            <a:ext cx="285600" cy="0"/>
          </a:xfrm>
          <a:prstGeom prst="straightConnector1">
            <a:avLst/>
          </a:prstGeom>
          <a:noFill/>
          <a:ln cap="flat" cmpd="sng" w="76200">
            <a:solidFill>
              <a:srgbClr val="FF0000"/>
            </a:solidFill>
            <a:prstDash val="solid"/>
            <a:round/>
            <a:headEnd len="med" w="med" type="none"/>
            <a:tailEnd len="med" w="med" type="none"/>
          </a:ln>
        </p:spPr>
      </p:cxnSp>
      <p:sp>
        <p:nvSpPr>
          <p:cNvPr id="181" name="Google Shape;181;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5967425" y="2038900"/>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183" name="Google Shape;183;p23"/>
          <p:cNvSpPr/>
          <p:nvPr/>
        </p:nvSpPr>
        <p:spPr>
          <a:xfrm>
            <a:off x="6429425" y="255901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4753000" y="2577463"/>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3"/>
          <p:cNvCxnSpPr/>
          <p:nvPr/>
        </p:nvCxnSpPr>
        <p:spPr>
          <a:xfrm>
            <a:off x="6377075" y="1516075"/>
            <a:ext cx="285600" cy="0"/>
          </a:xfrm>
          <a:prstGeom prst="straightConnector1">
            <a:avLst/>
          </a:prstGeom>
          <a:noFill/>
          <a:ln cap="flat" cmpd="sng" w="76200">
            <a:solidFill>
              <a:srgbClr val="0000FF"/>
            </a:solidFill>
            <a:prstDash val="solid"/>
            <a:round/>
            <a:headEnd len="med" w="med" type="none"/>
            <a:tailEnd len="med" w="med" type="none"/>
          </a:ln>
        </p:spPr>
      </p:cxnSp>
      <p:cxnSp>
        <p:nvCxnSpPr>
          <p:cNvPr id="186" name="Google Shape;186;p23"/>
          <p:cNvCxnSpPr/>
          <p:nvPr/>
        </p:nvCxnSpPr>
        <p:spPr>
          <a:xfrm>
            <a:off x="4638750" y="1494813"/>
            <a:ext cx="285600" cy="0"/>
          </a:xfrm>
          <a:prstGeom prst="straightConnector1">
            <a:avLst/>
          </a:prstGeom>
          <a:noFill/>
          <a:ln cap="flat" cmpd="sng" w="76200">
            <a:solidFill>
              <a:srgbClr val="FF0000"/>
            </a:solidFill>
            <a:prstDash val="solid"/>
            <a:round/>
            <a:headEnd len="med" w="med" type="none"/>
            <a:tailEnd len="med" w="med" type="none"/>
          </a:ln>
        </p:spPr>
      </p:cxnSp>
      <p:sp>
        <p:nvSpPr>
          <p:cNvPr id="187" name="Google Shape;187;p23"/>
          <p:cNvSpPr/>
          <p:nvPr/>
        </p:nvSpPr>
        <p:spPr>
          <a:xfrm>
            <a:off x="2867025" y="15758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6377000" y="2038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3</a:t>
            </a:r>
            <a:endParaRPr b="1">
              <a:latin typeface="Open Sans"/>
              <a:ea typeface="Open Sans"/>
              <a:cs typeface="Open Sans"/>
              <a:sym typeface="Open Sans"/>
            </a:endParaRPr>
          </a:p>
        </p:txBody>
      </p:sp>
      <p:sp>
        <p:nvSpPr>
          <p:cNvPr id="189" name="Google Shape;189;p23"/>
          <p:cNvSpPr/>
          <p:nvPr/>
        </p:nvSpPr>
        <p:spPr>
          <a:xfrm>
            <a:off x="5172150" y="25689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6810550" y="2568950"/>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3"/>
          <p:cNvCxnSpPr/>
          <p:nvPr/>
        </p:nvCxnSpPr>
        <p:spPr>
          <a:xfrm>
            <a:off x="6827138" y="1528463"/>
            <a:ext cx="285600" cy="0"/>
          </a:xfrm>
          <a:prstGeom prst="straightConnector1">
            <a:avLst/>
          </a:prstGeom>
          <a:noFill/>
          <a:ln cap="flat" cmpd="sng" w="76200">
            <a:solidFill>
              <a:srgbClr val="0000FF"/>
            </a:solidFill>
            <a:prstDash val="solid"/>
            <a:round/>
            <a:headEnd len="med" w="med" type="none"/>
            <a:tailEnd len="med" w="med" type="none"/>
          </a:ln>
        </p:spPr>
      </p:cxnSp>
      <p:cxnSp>
        <p:nvCxnSpPr>
          <p:cNvPr id="192" name="Google Shape;192;p23"/>
          <p:cNvCxnSpPr/>
          <p:nvPr/>
        </p:nvCxnSpPr>
        <p:spPr>
          <a:xfrm>
            <a:off x="5088813" y="1507200"/>
            <a:ext cx="285600" cy="0"/>
          </a:xfrm>
          <a:prstGeom prst="straightConnector1">
            <a:avLst/>
          </a:prstGeom>
          <a:noFill/>
          <a:ln cap="flat" cmpd="sng" w="76200">
            <a:solidFill>
              <a:srgbClr val="FF0000"/>
            </a:solidFill>
            <a:prstDash val="solid"/>
            <a:round/>
            <a:headEnd len="med" w="med" type="none"/>
            <a:tailEnd len="med" w="med" type="none"/>
          </a:ln>
        </p:spPr>
      </p:cxnSp>
      <p:sp>
        <p:nvSpPr>
          <p:cNvPr id="193" name="Google Shape;193;p23"/>
          <p:cNvSpPr/>
          <p:nvPr/>
        </p:nvSpPr>
        <p:spPr>
          <a:xfrm>
            <a:off x="2867025" y="1562100"/>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3"/>
          <p:cNvCxnSpPr/>
          <p:nvPr/>
        </p:nvCxnSpPr>
        <p:spPr>
          <a:xfrm>
            <a:off x="4638750" y="1495425"/>
            <a:ext cx="285600" cy="0"/>
          </a:xfrm>
          <a:prstGeom prst="straightConnector1">
            <a:avLst/>
          </a:prstGeom>
          <a:noFill/>
          <a:ln cap="flat" cmpd="sng" w="76200">
            <a:solidFill>
              <a:srgbClr val="FF0000"/>
            </a:solidFill>
            <a:prstDash val="solid"/>
            <a:round/>
            <a:headEnd len="med" w="med" type="none"/>
            <a:tailEnd len="med" w="med" type="none"/>
          </a:ln>
        </p:spPr>
      </p:cxnSp>
      <p:sp>
        <p:nvSpPr>
          <p:cNvPr id="195" name="Google Shape;195;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1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3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LPS Helper Function Pseudo Code</a:t>
            </a:r>
            <a:endParaRPr b="1" sz="3600"/>
          </a:p>
        </p:txBody>
      </p:sp>
      <p:sp>
        <p:nvSpPr>
          <p:cNvPr id="201" name="Google Shape;201;p24"/>
          <p:cNvSpPr txBox="1"/>
          <p:nvPr>
            <p:ph idx="1" type="body"/>
          </p:nvPr>
        </p:nvSpPr>
        <p:spPr>
          <a:xfrm>
            <a:off x="311700" y="1225225"/>
            <a:ext cx="8520600" cy="38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an empty array filled with zeros, create a </a:t>
            </a:r>
            <a:r>
              <a:rPr b="1" lang="en"/>
              <a:t>previousLPS</a:t>
            </a:r>
            <a:r>
              <a:rPr lang="en"/>
              <a:t> pointer that starts at 0, and b/c first lps value should be 0, start </a:t>
            </a:r>
            <a:r>
              <a:rPr b="1" lang="en"/>
              <a:t>index</a:t>
            </a:r>
            <a:r>
              <a:rPr lang="en"/>
              <a:t> pointer at 1.</a:t>
            </a:r>
            <a:endParaRPr/>
          </a:p>
          <a:p>
            <a:pPr indent="-342900" lvl="0" marL="457200" rtl="0" algn="l">
              <a:spcBef>
                <a:spcPts val="0"/>
              </a:spcBef>
              <a:spcAft>
                <a:spcPts val="0"/>
              </a:spcAft>
              <a:buSzPts val="1800"/>
              <a:buChar char="●"/>
            </a:pPr>
            <a:r>
              <a:rPr lang="en"/>
              <a:t>Do a while loop. While index is less than the length of the pattern, keep checking to see if we find a match</a:t>
            </a:r>
            <a:endParaRPr/>
          </a:p>
          <a:p>
            <a:pPr indent="-342900" lvl="0" marL="457200" rtl="0" algn="l">
              <a:spcBef>
                <a:spcPts val="0"/>
              </a:spcBef>
              <a:spcAft>
                <a:spcPts val="0"/>
              </a:spcAft>
              <a:buSzPts val="1800"/>
              <a:buChar char="●"/>
            </a:pPr>
            <a:r>
              <a:rPr lang="en"/>
              <a:t>If a match is found, then we store the length of the prefix we’re building into the lps array at the index and increment both pointers</a:t>
            </a:r>
            <a:endParaRPr/>
          </a:p>
          <a:p>
            <a:pPr indent="-342900" lvl="0" marL="457200" rtl="0" algn="l">
              <a:spcBef>
                <a:spcPts val="0"/>
              </a:spcBef>
              <a:spcAft>
                <a:spcPts val="0"/>
              </a:spcAft>
              <a:buSzPts val="1800"/>
              <a:buChar char="●"/>
            </a:pPr>
            <a:r>
              <a:rPr lang="en"/>
              <a:t>If there is not a match:</a:t>
            </a:r>
            <a:endParaRPr/>
          </a:p>
          <a:p>
            <a:pPr indent="-317500" lvl="1" marL="914400" rtl="0" algn="l">
              <a:spcBef>
                <a:spcPts val="0"/>
              </a:spcBef>
              <a:spcAft>
                <a:spcPts val="0"/>
              </a:spcAft>
              <a:buSzPts val="1400"/>
              <a:buChar char="○"/>
            </a:pPr>
            <a:r>
              <a:rPr lang="en"/>
              <a:t>If the prviousLPS is not 0, this means that we can’t build a larger “prefix” and so we backtrack the previousLPS pointer to the most recent value in the LPS array</a:t>
            </a:r>
            <a:endParaRPr/>
          </a:p>
          <a:p>
            <a:pPr indent="-317500" lvl="1" marL="914400" rtl="0" algn="l">
              <a:spcBef>
                <a:spcPts val="0"/>
              </a:spcBef>
              <a:spcAft>
                <a:spcPts val="0"/>
              </a:spcAft>
              <a:buSzPts val="1400"/>
              <a:buChar char="○"/>
            </a:pPr>
            <a:r>
              <a:rPr lang="en"/>
              <a:t>Otherwise, there is no way we can build a prefix with the values at the current pointers so we need to add zero to the lps array at the index pointer and then increment the index</a:t>
            </a:r>
            <a:endParaRPr/>
          </a:p>
          <a:p>
            <a:pPr indent="-342900" lvl="0" marL="457200" rtl="0" algn="l">
              <a:spcBef>
                <a:spcPts val="0"/>
              </a:spcBef>
              <a:spcAft>
                <a:spcPts val="0"/>
              </a:spcAft>
              <a:buSzPts val="1800"/>
              <a:buChar char="●"/>
            </a:pPr>
            <a:r>
              <a:rPr lang="en"/>
              <a:t>Finally, we need to return the completed LPS array we just built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animEffect filter="fade" transition="in">
                                      <p:cBhvr>
                                        <p:cTn dur="1000"/>
                                        <p:tgtEl>
                                          <p:spTgt spid="2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KMP Search Visualization</a:t>
            </a:r>
            <a:endParaRPr b="1" sz="3600"/>
          </a:p>
        </p:txBody>
      </p:sp>
      <p:sp>
        <p:nvSpPr>
          <p:cNvPr id="207" name="Google Shape;207;p25"/>
          <p:cNvSpPr txBox="1"/>
          <p:nvPr>
            <p:ph idx="1" type="body"/>
          </p:nvPr>
        </p:nvSpPr>
        <p:spPr>
          <a:xfrm>
            <a:off x="311700" y="1028700"/>
            <a:ext cx="7999200" cy="902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sz="2000"/>
              <a:t>Text</a:t>
            </a:r>
            <a:r>
              <a:rPr b="1" lang="en" sz="2000"/>
              <a:t>    →      A    A    X  </a:t>
            </a:r>
            <a:r>
              <a:rPr b="1" lang="en" sz="2000"/>
              <a:t> </a:t>
            </a:r>
            <a:r>
              <a:rPr b="1" lang="en" sz="2000"/>
              <a:t> A    A    A</a:t>
            </a:r>
            <a:endParaRPr b="1" sz="2000"/>
          </a:p>
          <a:p>
            <a:pPr indent="0" lvl="0" marL="0" rtl="0" algn="l">
              <a:spcBef>
                <a:spcPts val="1200"/>
              </a:spcBef>
              <a:spcAft>
                <a:spcPts val="1200"/>
              </a:spcAft>
              <a:buNone/>
            </a:pPr>
            <a:r>
              <a:rPr b="1" lang="en" sz="2000"/>
              <a:t>							     </a:t>
            </a:r>
            <a:r>
              <a:rPr b="1" lang="en" sz="918"/>
              <a:t> </a:t>
            </a:r>
            <a:r>
              <a:rPr b="1" lang="en" sz="810"/>
              <a:t>0               1              2              3              4               5</a:t>
            </a:r>
            <a:endParaRPr b="1" sz="810"/>
          </a:p>
        </p:txBody>
      </p:sp>
      <p:sp>
        <p:nvSpPr>
          <p:cNvPr id="208" name="Google Shape;208;p25"/>
          <p:cNvSpPr txBox="1"/>
          <p:nvPr/>
        </p:nvSpPr>
        <p:spPr>
          <a:xfrm>
            <a:off x="2236050" y="1931381"/>
            <a:ext cx="4671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Pattern  </a:t>
            </a:r>
            <a:r>
              <a:rPr b="1" lang="en" sz="2000">
                <a:solidFill>
                  <a:schemeClr val="dk1"/>
                </a:solidFill>
                <a:latin typeface="Open Sans"/>
                <a:ea typeface="Open Sans"/>
                <a:cs typeface="Open Sans"/>
                <a:sym typeface="Open Sans"/>
              </a:rPr>
              <a:t>→      A     A     A  </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rPr b="1" lang="en" sz="2000">
                <a:solidFill>
                  <a:schemeClr val="dk1"/>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0                  1                 2</a:t>
            </a:r>
            <a:endParaRPr b="1"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    </a:t>
            </a:r>
            <a:r>
              <a:rPr b="1" lang="en" sz="2000">
                <a:latin typeface="Open Sans"/>
                <a:ea typeface="Open Sans"/>
                <a:cs typeface="Open Sans"/>
                <a:sym typeface="Open Sans"/>
              </a:rPr>
              <a:t>LPS  → </a:t>
            </a:r>
            <a:endParaRPr b="1" sz="2000">
              <a:latin typeface="Open Sans"/>
              <a:ea typeface="Open Sans"/>
              <a:cs typeface="Open Sans"/>
              <a:sym typeface="Open Sans"/>
            </a:endParaRPr>
          </a:p>
        </p:txBody>
      </p:sp>
      <p:sp>
        <p:nvSpPr>
          <p:cNvPr id="209" name="Google Shape;209;p25"/>
          <p:cNvSpPr txBox="1"/>
          <p:nvPr/>
        </p:nvSpPr>
        <p:spPr>
          <a:xfrm>
            <a:off x="311700" y="1528650"/>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Single </a:t>
            </a:r>
            <a:r>
              <a:rPr b="1" lang="en">
                <a:solidFill>
                  <a:schemeClr val="dk1"/>
                </a:solidFill>
                <a:latin typeface="Open Sans"/>
                <a:ea typeface="Open Sans"/>
                <a:cs typeface="Open Sans"/>
                <a:sym typeface="Open Sans"/>
              </a:rPr>
              <a:t>Match?</a:t>
            </a:r>
            <a:endParaRPr b="1">
              <a:solidFill>
                <a:schemeClr val="dk1"/>
              </a:solidFill>
              <a:latin typeface="Open Sans"/>
              <a:ea typeface="Open Sans"/>
              <a:cs typeface="Open Sans"/>
              <a:sym typeface="Open Sans"/>
            </a:endParaRPr>
          </a:p>
        </p:txBody>
      </p:sp>
      <p:graphicFrame>
        <p:nvGraphicFramePr>
          <p:cNvPr id="210" name="Google Shape;210;p25"/>
          <p:cNvGraphicFramePr/>
          <p:nvPr/>
        </p:nvGraphicFramePr>
        <p:xfrm>
          <a:off x="3943250" y="3240425"/>
          <a:ext cx="3000000" cy="3000000"/>
        </p:xfrm>
        <a:graphic>
          <a:graphicData uri="http://schemas.openxmlformats.org/drawingml/2006/table">
            <a:tbl>
              <a:tblPr>
                <a:noFill/>
                <a:tableStyleId>{65348CCE-CC54-4CB1-BEA2-157B2320283F}</a:tableStyleId>
              </a:tblPr>
              <a:tblGrid>
                <a:gridCol w="534100"/>
                <a:gridCol w="534100"/>
                <a:gridCol w="53410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r>
            </a:tbl>
          </a:graphicData>
        </a:graphic>
      </p:graphicFrame>
      <p:sp>
        <p:nvSpPr>
          <p:cNvPr id="211" name="Google Shape;211;p25"/>
          <p:cNvSpPr/>
          <p:nvPr/>
        </p:nvSpPr>
        <p:spPr>
          <a:xfrm>
            <a:off x="1733550" y="4364895"/>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733550" y="3990975"/>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nvSpPr>
        <p:spPr>
          <a:xfrm>
            <a:off x="2043125" y="390997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Text Pointer</a:t>
            </a:r>
            <a:endParaRPr b="1">
              <a:solidFill>
                <a:srgbClr val="FF0000"/>
              </a:solidFill>
              <a:latin typeface="Open Sans"/>
              <a:ea typeface="Open Sans"/>
              <a:cs typeface="Open Sans"/>
              <a:sym typeface="Open Sans"/>
            </a:endParaRPr>
          </a:p>
        </p:txBody>
      </p:sp>
      <p:sp>
        <p:nvSpPr>
          <p:cNvPr id="214" name="Google Shape;214;p25"/>
          <p:cNvSpPr txBox="1"/>
          <p:nvPr/>
        </p:nvSpPr>
        <p:spPr>
          <a:xfrm>
            <a:off x="2043125" y="4283888"/>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Open Sans"/>
                <a:ea typeface="Open Sans"/>
                <a:cs typeface="Open Sans"/>
                <a:sym typeface="Open Sans"/>
              </a:rPr>
              <a:t>Pa</a:t>
            </a:r>
            <a:r>
              <a:rPr b="1" lang="en">
                <a:solidFill>
                  <a:srgbClr val="0000FF"/>
                </a:solidFill>
                <a:latin typeface="Open Sans"/>
                <a:ea typeface="Open Sans"/>
                <a:cs typeface="Open Sans"/>
                <a:sym typeface="Open Sans"/>
              </a:rPr>
              <a:t>ttern Pointer</a:t>
            </a:r>
            <a:endParaRPr b="1">
              <a:solidFill>
                <a:srgbClr val="0000FF"/>
              </a:solidFill>
              <a:latin typeface="Open Sans"/>
              <a:ea typeface="Open Sans"/>
              <a:cs typeface="Open Sans"/>
              <a:sym typeface="Open Sans"/>
            </a:endParaRPr>
          </a:p>
        </p:txBody>
      </p:sp>
      <p:sp>
        <p:nvSpPr>
          <p:cNvPr id="215" name="Google Shape;215;p25"/>
          <p:cNvSpPr/>
          <p:nvPr/>
        </p:nvSpPr>
        <p:spPr>
          <a:xfrm>
            <a:off x="406175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38808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1733550" y="15715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57200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2964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1733550" y="15715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08225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47120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728750" y="1562100"/>
            <a:ext cx="352500" cy="3333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457200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4061750"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51276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733550" y="15715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572000"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5533725"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5102500"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5911825"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5583363"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6316488"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nvSpPr>
        <p:spPr>
          <a:xfrm>
            <a:off x="4495800" y="3933825"/>
            <a:ext cx="2533800" cy="554100"/>
          </a:xfrm>
          <a:prstGeom prst="rect">
            <a:avLst/>
          </a:prstGeom>
          <a:solidFill>
            <a:srgbClr val="00FF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Open Sans"/>
                <a:ea typeface="Open Sans"/>
                <a:cs typeface="Open Sans"/>
                <a:sym typeface="Open Sans"/>
              </a:rPr>
              <a:t>MATCH!</a:t>
            </a:r>
            <a:endParaRPr b="1" sz="24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2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KMP Main Function Pseudo Code</a:t>
            </a:r>
            <a:endParaRPr b="1" sz="3600"/>
          </a:p>
        </p:txBody>
      </p:sp>
      <p:sp>
        <p:nvSpPr>
          <p:cNvPr id="240" name="Google Shape;240;p26"/>
          <p:cNvSpPr txBox="1"/>
          <p:nvPr>
            <p:ph idx="1" type="body"/>
          </p:nvPr>
        </p:nvSpPr>
        <p:spPr>
          <a:xfrm>
            <a:off x="311700" y="1147225"/>
            <a:ext cx="8520600" cy="3996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Get the lps array by calling the lps array helper function</a:t>
            </a:r>
            <a:endParaRPr/>
          </a:p>
          <a:p>
            <a:pPr indent="-342900" lvl="0" marL="457200" rtl="0" algn="l">
              <a:spcBef>
                <a:spcPts val="0"/>
              </a:spcBef>
              <a:spcAft>
                <a:spcPts val="0"/>
              </a:spcAft>
              <a:buSzPts val="1800"/>
              <a:buChar char="●"/>
            </a:pPr>
            <a:r>
              <a:rPr lang="en"/>
              <a:t>Start pointers for the text and pattern at their respective beginnings</a:t>
            </a:r>
            <a:endParaRPr/>
          </a:p>
          <a:p>
            <a:pPr indent="-342900" lvl="0" marL="457200" rtl="0" algn="l">
              <a:spcBef>
                <a:spcPts val="0"/>
              </a:spcBef>
              <a:spcAft>
                <a:spcPts val="0"/>
              </a:spcAft>
              <a:buSzPts val="1800"/>
              <a:buChar char="●"/>
            </a:pPr>
            <a:r>
              <a:rPr lang="en"/>
              <a:t>While the text pointer is less than the length of the text:</a:t>
            </a:r>
            <a:endParaRPr/>
          </a:p>
          <a:p>
            <a:pPr indent="-317500" lvl="1" marL="914400" rtl="0" algn="l">
              <a:spcBef>
                <a:spcPts val="0"/>
              </a:spcBef>
              <a:spcAft>
                <a:spcPts val="0"/>
              </a:spcAft>
              <a:buSzPts val="1400"/>
              <a:buChar char="○"/>
            </a:pPr>
            <a:r>
              <a:rPr lang="en"/>
              <a:t>If the text character at the text pointer equals the pattern character at the pattern pointer then increment both pointers</a:t>
            </a:r>
            <a:endParaRPr/>
          </a:p>
          <a:p>
            <a:pPr indent="-317500" lvl="1" marL="914400" rtl="0" algn="l">
              <a:spcBef>
                <a:spcPts val="0"/>
              </a:spcBef>
              <a:spcAft>
                <a:spcPts val="0"/>
              </a:spcAft>
              <a:buSzPts val="1400"/>
              <a:buChar char="○"/>
            </a:pPr>
            <a:r>
              <a:rPr lang="en"/>
              <a:t>Otherwise, if the characters are not equal:</a:t>
            </a:r>
            <a:endParaRPr/>
          </a:p>
          <a:p>
            <a:pPr indent="-317500" lvl="2" marL="1371600" rtl="0" algn="l">
              <a:spcBef>
                <a:spcPts val="0"/>
              </a:spcBef>
              <a:spcAft>
                <a:spcPts val="0"/>
              </a:spcAft>
              <a:buSzPts val="1400"/>
              <a:buChar char="■"/>
            </a:pPr>
            <a:r>
              <a:rPr lang="en"/>
              <a:t>If the pattern pointer is not zero, then </a:t>
            </a:r>
            <a:r>
              <a:rPr lang="en"/>
              <a:t>reposition</a:t>
            </a:r>
            <a:r>
              <a:rPr lang="en"/>
              <a:t> the pattern pointer to its previous position</a:t>
            </a:r>
            <a:endParaRPr/>
          </a:p>
          <a:p>
            <a:pPr indent="-317500" lvl="2" marL="1371600" rtl="0" algn="l">
              <a:spcBef>
                <a:spcPts val="0"/>
              </a:spcBef>
              <a:spcAft>
                <a:spcPts val="0"/>
              </a:spcAft>
              <a:buSzPts val="1400"/>
              <a:buChar char="■"/>
            </a:pPr>
            <a:r>
              <a:rPr lang="en"/>
              <a:t>Else, we increment the text pointer</a:t>
            </a:r>
            <a:endParaRPr/>
          </a:p>
          <a:p>
            <a:pPr indent="-317500" lvl="1" marL="914400" rtl="0" algn="l">
              <a:spcBef>
                <a:spcPts val="0"/>
              </a:spcBef>
              <a:spcAft>
                <a:spcPts val="0"/>
              </a:spcAft>
              <a:buSzPts val="1400"/>
              <a:buChar char="○"/>
            </a:pPr>
            <a:r>
              <a:rPr lang="en"/>
              <a:t>If at any time, the position pointer finishes traversing the pattern (and so we found a match), then we return true</a:t>
            </a:r>
            <a:endParaRPr/>
          </a:p>
          <a:p>
            <a:pPr indent="-342900" lvl="0" marL="457200" rtl="0" algn="l">
              <a:spcBef>
                <a:spcPts val="0"/>
              </a:spcBef>
              <a:spcAft>
                <a:spcPts val="0"/>
              </a:spcAft>
              <a:buSzPts val="1800"/>
              <a:buChar char="●"/>
            </a:pPr>
            <a:r>
              <a:rPr lang="en"/>
              <a:t>We can also </a:t>
            </a:r>
            <a:r>
              <a:rPr lang="en"/>
              <a:t>return</a:t>
            </a:r>
            <a:r>
              <a:rPr lang="en"/>
              <a:t> the count variable if we choose to </a:t>
            </a:r>
            <a:r>
              <a:rPr lang="en"/>
              <a:t>return</a:t>
            </a:r>
            <a:r>
              <a:rPr lang="en"/>
              <a:t> that instead</a:t>
            </a:r>
            <a:endParaRPr/>
          </a:p>
          <a:p>
            <a:pPr indent="-342900" lvl="0" marL="457200" rtl="0" algn="l">
              <a:spcBef>
                <a:spcPts val="0"/>
              </a:spcBef>
              <a:spcAft>
                <a:spcPts val="0"/>
              </a:spcAft>
              <a:buSzPts val="1800"/>
              <a:buChar char="●"/>
            </a:pPr>
            <a:r>
              <a:rPr lang="en"/>
              <a:t>To find more than one </a:t>
            </a:r>
            <a:r>
              <a:rPr lang="en"/>
              <a:t>occurrence, we reposition the pattern pointer as we did above when the pattern pointer was non-zero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10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10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1000"/>
                                        <p:tgtEl>
                                          <p:spTgt spid="24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Conclusion</a:t>
            </a:r>
            <a:endParaRPr b="1" sz="3600"/>
          </a:p>
        </p:txBody>
      </p:sp>
      <p:sp>
        <p:nvSpPr>
          <p:cNvPr id="246" name="Google Shape;246;p27"/>
          <p:cNvSpPr txBox="1"/>
          <p:nvPr>
            <p:ph idx="1" type="body"/>
          </p:nvPr>
        </p:nvSpPr>
        <p:spPr>
          <a:xfrm>
            <a:off x="311700" y="1072825"/>
            <a:ext cx="8520600" cy="374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algorithms are used a lot and something we often do without actually thinking about what happens behind the scenes when we do it</a:t>
            </a:r>
            <a:endParaRPr/>
          </a:p>
          <a:p>
            <a:pPr indent="-342900" lvl="0" marL="457200" rtl="0" algn="l">
              <a:spcBef>
                <a:spcPts val="0"/>
              </a:spcBef>
              <a:spcAft>
                <a:spcPts val="0"/>
              </a:spcAft>
              <a:buSzPts val="1800"/>
              <a:buChar char="●"/>
            </a:pPr>
            <a:r>
              <a:rPr lang="en"/>
              <a:t>When we use these algorithms:</a:t>
            </a:r>
            <a:endParaRPr/>
          </a:p>
          <a:p>
            <a:pPr indent="-317500" lvl="1" marL="914400" rtl="0" algn="l">
              <a:spcBef>
                <a:spcPts val="0"/>
              </a:spcBef>
              <a:spcAft>
                <a:spcPts val="0"/>
              </a:spcAft>
              <a:buSzPts val="1400"/>
              <a:buChar char="○"/>
            </a:pPr>
            <a:r>
              <a:rPr lang="en"/>
              <a:t>Unsorted Collection → Linear Search → O(n)</a:t>
            </a:r>
            <a:endParaRPr/>
          </a:p>
          <a:p>
            <a:pPr indent="-317500" lvl="1" marL="914400" rtl="0" algn="l">
              <a:spcBef>
                <a:spcPts val="0"/>
              </a:spcBef>
              <a:spcAft>
                <a:spcPts val="0"/>
              </a:spcAft>
              <a:buSzPts val="1400"/>
              <a:buChar char="○"/>
            </a:pPr>
            <a:r>
              <a:rPr lang="en"/>
              <a:t>Sorted Collection → Binary Search → O(log n)</a:t>
            </a:r>
            <a:endParaRPr/>
          </a:p>
          <a:p>
            <a:pPr indent="-317500" lvl="1" marL="914400" rtl="0" algn="l">
              <a:spcBef>
                <a:spcPts val="0"/>
              </a:spcBef>
              <a:spcAft>
                <a:spcPts val="0"/>
              </a:spcAft>
              <a:buSzPts val="1400"/>
              <a:buChar char="○"/>
            </a:pPr>
            <a:r>
              <a:rPr lang="en"/>
              <a:t>String Search → KMP and many others → O(n + m)  </a:t>
            </a:r>
            <a:endParaRPr/>
          </a:p>
          <a:p>
            <a:pPr indent="-342900" lvl="0" marL="457200" rtl="0" algn="l">
              <a:spcBef>
                <a:spcPts val="0"/>
              </a:spcBef>
              <a:spcAft>
                <a:spcPts val="0"/>
              </a:spcAft>
              <a:buSzPts val="1800"/>
              <a:buChar char="●"/>
            </a:pPr>
            <a:r>
              <a:rPr lang="en"/>
              <a:t>Why these algorithms? Because these are the most common, and because you will likely see one of these in an interview setting</a:t>
            </a:r>
            <a:endParaRPr/>
          </a:p>
          <a:p>
            <a:pPr indent="-342900" lvl="0" marL="457200" rtl="0" algn="l">
              <a:spcBef>
                <a:spcPts val="0"/>
              </a:spcBef>
              <a:spcAft>
                <a:spcPts val="0"/>
              </a:spcAft>
              <a:buSzPts val="1800"/>
              <a:buChar char="●"/>
            </a:pPr>
            <a:r>
              <a:rPr lang="en"/>
              <a:t>We will learn other ways of search for things once we understand how to implement and navigate through other kinds of data structures</a:t>
            </a:r>
            <a:endParaRPr/>
          </a:p>
          <a:p>
            <a:pPr indent="-342900" lvl="0" marL="457200" rtl="0" algn="l">
              <a:spcBef>
                <a:spcPts val="0"/>
              </a:spcBef>
              <a:spcAft>
                <a:spcPts val="0"/>
              </a:spcAft>
              <a:buSzPts val="1800"/>
              <a:buChar char="●"/>
            </a:pPr>
            <a:r>
              <a:rPr lang="en"/>
              <a:t>KMP is extremely hard at first, but run through it enough and it will stick</a:t>
            </a:r>
            <a:endParaRPr/>
          </a:p>
          <a:p>
            <a:pPr indent="-342900" lvl="0" marL="457200" rtl="0" algn="l">
              <a:spcBef>
                <a:spcPts val="0"/>
              </a:spcBef>
              <a:spcAft>
                <a:spcPts val="0"/>
              </a:spcAft>
              <a:buSzPts val="1800"/>
              <a:buChar char="●"/>
            </a:pPr>
            <a:r>
              <a:rPr lang="en"/>
              <a:t>Tomorrow we will review these concepts and start on Sorting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0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0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10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10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1000"/>
                                        <p:tgtEl>
                                          <p:spTgt spid="2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Effect filter="fade" transition="in">
                                      <p:cBhvr>
                                        <p:cTn dur="1000"/>
                                        <p:tgtEl>
                                          <p:spTgt spid="24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What You’ll Be Learning</a:t>
            </a:r>
            <a:endParaRPr b="1" sz="3620"/>
          </a:p>
        </p:txBody>
      </p:sp>
      <p:sp>
        <p:nvSpPr>
          <p:cNvPr id="69" name="Google Shape;69;p14"/>
          <p:cNvSpPr txBox="1"/>
          <p:nvPr>
            <p:ph idx="1" type="body"/>
          </p:nvPr>
        </p:nvSpPr>
        <p:spPr>
          <a:xfrm>
            <a:off x="311700" y="1028700"/>
            <a:ext cx="8520600" cy="411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a searching algorithm and why are they important?</a:t>
            </a:r>
            <a:endParaRPr/>
          </a:p>
          <a:p>
            <a:pPr indent="-342900" lvl="0" marL="457200" rtl="0" algn="l">
              <a:spcBef>
                <a:spcPts val="0"/>
              </a:spcBef>
              <a:spcAft>
                <a:spcPts val="0"/>
              </a:spcAft>
              <a:buSzPts val="1800"/>
              <a:buChar char="●"/>
            </a:pPr>
            <a:r>
              <a:rPr lang="en"/>
              <a:t>Common searching algorithms we’ll be covering:</a:t>
            </a:r>
            <a:endParaRPr/>
          </a:p>
          <a:p>
            <a:pPr indent="-330200" lvl="1" marL="914400" rtl="0" algn="l">
              <a:spcBef>
                <a:spcPts val="0"/>
              </a:spcBef>
              <a:spcAft>
                <a:spcPts val="0"/>
              </a:spcAft>
              <a:buSzPts val="1600"/>
              <a:buChar char="○"/>
            </a:pPr>
            <a:r>
              <a:rPr lang="en" sz="1600"/>
              <a:t>Linear Search</a:t>
            </a:r>
            <a:endParaRPr sz="1600"/>
          </a:p>
          <a:p>
            <a:pPr indent="-330200" lvl="1" marL="914400" rtl="0" algn="l">
              <a:spcBef>
                <a:spcPts val="0"/>
              </a:spcBef>
              <a:spcAft>
                <a:spcPts val="0"/>
              </a:spcAft>
              <a:buSzPts val="1600"/>
              <a:buChar char="○"/>
            </a:pPr>
            <a:r>
              <a:rPr lang="en" sz="1600"/>
              <a:t>Binary Search</a:t>
            </a:r>
            <a:endParaRPr sz="1600"/>
          </a:p>
          <a:p>
            <a:pPr indent="-330200" lvl="1" marL="914400" rtl="0" algn="l">
              <a:spcBef>
                <a:spcPts val="0"/>
              </a:spcBef>
              <a:spcAft>
                <a:spcPts val="0"/>
              </a:spcAft>
              <a:buSzPts val="1600"/>
              <a:buChar char="○"/>
            </a:pPr>
            <a:r>
              <a:rPr lang="en" sz="1600"/>
              <a:t>String Search</a:t>
            </a:r>
            <a:endParaRPr sz="1600"/>
          </a:p>
          <a:p>
            <a:pPr indent="-330200" lvl="1" marL="914400" rtl="0" algn="l">
              <a:spcBef>
                <a:spcPts val="0"/>
              </a:spcBef>
              <a:spcAft>
                <a:spcPts val="0"/>
              </a:spcAft>
              <a:buSzPts val="1600"/>
              <a:buChar char="○"/>
            </a:pPr>
            <a:r>
              <a:rPr lang="en" sz="1600"/>
              <a:t>KMP String Search</a:t>
            </a:r>
            <a:endParaRPr sz="1600"/>
          </a:p>
          <a:p>
            <a:pPr indent="-342900" lvl="0" marL="457200" rtl="0" algn="l">
              <a:spcBef>
                <a:spcPts val="0"/>
              </a:spcBef>
              <a:spcAft>
                <a:spcPts val="0"/>
              </a:spcAft>
              <a:buSzPts val="1800"/>
              <a:buChar char="●"/>
            </a:pPr>
            <a:r>
              <a:rPr lang="en"/>
              <a:t>Array methods that search for things:</a:t>
            </a:r>
            <a:endParaRPr/>
          </a:p>
          <a:p>
            <a:pPr indent="-330200" lvl="1" marL="914400" rtl="0" algn="l">
              <a:spcBef>
                <a:spcPts val="0"/>
              </a:spcBef>
              <a:spcAft>
                <a:spcPts val="0"/>
              </a:spcAft>
              <a:buSzPts val="1600"/>
              <a:buChar char="○"/>
            </a:pPr>
            <a:r>
              <a:rPr lang="en" sz="1600"/>
              <a:t>indexOf, includes, find</a:t>
            </a:r>
            <a:endParaRPr sz="1600"/>
          </a:p>
          <a:p>
            <a:pPr indent="-330200" lvl="1" marL="914400" rtl="0" algn="l">
              <a:spcBef>
                <a:spcPts val="0"/>
              </a:spcBef>
              <a:spcAft>
                <a:spcPts val="0"/>
              </a:spcAft>
              <a:buSzPts val="1600"/>
              <a:buChar char="○"/>
            </a:pPr>
            <a:r>
              <a:rPr lang="en" sz="1600"/>
              <a:t>Under the hood, there are search algorithms driving these built-in methods</a:t>
            </a:r>
            <a:endParaRPr sz="1600"/>
          </a:p>
          <a:p>
            <a:pPr indent="-342900" lvl="0" marL="457200" rtl="0" algn="l">
              <a:spcBef>
                <a:spcPts val="0"/>
              </a:spcBef>
              <a:spcAft>
                <a:spcPts val="0"/>
              </a:spcAft>
              <a:buSzPts val="1800"/>
              <a:buChar char="●"/>
            </a:pPr>
            <a:r>
              <a:rPr lang="en"/>
              <a:t>There are similar built in methods for Objects and Strings</a:t>
            </a:r>
            <a:endParaRPr/>
          </a:p>
          <a:p>
            <a:pPr indent="-342900" lvl="0" marL="457200" rtl="0" algn="l">
              <a:spcBef>
                <a:spcPts val="0"/>
              </a:spcBef>
              <a:spcAft>
                <a:spcPts val="0"/>
              </a:spcAft>
              <a:buSzPts val="1800"/>
              <a:buChar char="●"/>
            </a:pPr>
            <a:r>
              <a:rPr lang="en"/>
              <a:t>To maximize our algorithm efficiency, we’re going to learn about some very popular and widely used searching algorithms to minimize the time complexity of our searches as much as possible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0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0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000"/>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1000"/>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1000"/>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9" st="9"/>
                                            </p:txEl>
                                          </p:spTgt>
                                        </p:tgtEl>
                                        <p:attrNameLst>
                                          <p:attrName>style.visibility</p:attrName>
                                        </p:attrNameLst>
                                      </p:cBhvr>
                                      <p:to>
                                        <p:strVal val="visible"/>
                                      </p:to>
                                    </p:set>
                                    <p:animEffect filter="fade" transition="in">
                                      <p:cBhvr>
                                        <p:cTn dur="1000"/>
                                        <p:tgtEl>
                                          <p:spTgt spid="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0" st="10"/>
                                            </p:txEl>
                                          </p:spTgt>
                                        </p:tgtEl>
                                        <p:attrNameLst>
                                          <p:attrName>style.visibility</p:attrName>
                                        </p:attrNameLst>
                                      </p:cBhvr>
                                      <p:to>
                                        <p:strVal val="visible"/>
                                      </p:to>
                                    </p:set>
                                    <p:animEffect filter="fade" transition="in">
                                      <p:cBhvr>
                                        <p:cTn dur="1000"/>
                                        <p:tgtEl>
                                          <p:spTgt spid="6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11"/>
              <a:t>Linear Search</a:t>
            </a:r>
            <a:endParaRPr b="1" sz="3611"/>
          </a:p>
        </p:txBody>
      </p:sp>
      <p:sp>
        <p:nvSpPr>
          <p:cNvPr id="75" name="Google Shape;75;p15"/>
          <p:cNvSpPr txBox="1"/>
          <p:nvPr>
            <p:ph idx="1" type="body"/>
          </p:nvPr>
        </p:nvSpPr>
        <p:spPr>
          <a:xfrm>
            <a:off x="311700" y="1000075"/>
            <a:ext cx="8520600" cy="401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search accepts an array and a value, and </a:t>
            </a:r>
            <a:r>
              <a:rPr lang="en"/>
              <a:t>loops</a:t>
            </a:r>
            <a:r>
              <a:rPr lang="en"/>
              <a:t> through the array to check if the current element is equal to the value we passed in</a:t>
            </a:r>
            <a:endParaRPr/>
          </a:p>
          <a:p>
            <a:pPr indent="-342900" lvl="0" marL="457200" rtl="0" algn="l">
              <a:spcBef>
                <a:spcPts val="0"/>
              </a:spcBef>
              <a:spcAft>
                <a:spcPts val="0"/>
              </a:spcAft>
              <a:buSzPts val="1800"/>
              <a:buChar char="●"/>
            </a:pPr>
            <a:r>
              <a:rPr lang="en"/>
              <a:t>If we find the value in the array, then we return the index at </a:t>
            </a:r>
            <a:r>
              <a:rPr lang="en"/>
              <a:t>which</a:t>
            </a:r>
            <a:r>
              <a:rPr lang="en"/>
              <a:t> the element matched the input value (returns -1 if the value is not found)</a:t>
            </a:r>
            <a:endParaRPr/>
          </a:p>
          <a:p>
            <a:pPr indent="-336550" lvl="0" marL="457200" rtl="0" algn="l">
              <a:spcBef>
                <a:spcPts val="0"/>
              </a:spcBef>
              <a:spcAft>
                <a:spcPts val="0"/>
              </a:spcAft>
              <a:buSzPts val="1700"/>
              <a:buChar char="●"/>
            </a:pPr>
            <a:r>
              <a:rPr lang="en" sz="1700"/>
              <a:t>Best case scenario is finding the match on our first iteration (constant)</a:t>
            </a:r>
            <a:endParaRPr sz="1700"/>
          </a:p>
          <a:p>
            <a:pPr indent="-336550" lvl="0" marL="457200" rtl="0" algn="l">
              <a:spcBef>
                <a:spcPts val="0"/>
              </a:spcBef>
              <a:spcAft>
                <a:spcPts val="0"/>
              </a:spcAft>
              <a:buSzPts val="1700"/>
              <a:buChar char="●"/>
            </a:pPr>
            <a:r>
              <a:rPr lang="en" sz="1700"/>
              <a:t>Average time complexity of this algorithm is O(n)</a:t>
            </a:r>
            <a:endParaRPr sz="1700"/>
          </a:p>
          <a:p>
            <a:pPr indent="-336550" lvl="0" marL="457200" rtl="0" algn="l">
              <a:spcBef>
                <a:spcPts val="0"/>
              </a:spcBef>
              <a:spcAft>
                <a:spcPts val="0"/>
              </a:spcAft>
              <a:buSzPts val="1700"/>
              <a:buChar char="●"/>
            </a:pPr>
            <a:r>
              <a:rPr lang="en" sz="1700"/>
              <a:t>This is the best we can do for now with unsorted data</a:t>
            </a:r>
            <a:endParaRPr sz="1700"/>
          </a:p>
          <a:p>
            <a:pPr indent="-336550" lvl="0" marL="457200" rtl="0" algn="l">
              <a:spcBef>
                <a:spcPts val="0"/>
              </a:spcBef>
              <a:spcAft>
                <a:spcPts val="0"/>
              </a:spcAft>
              <a:buSzPts val="1700"/>
              <a:buChar char="●"/>
            </a:pPr>
            <a:r>
              <a:rPr lang="en" sz="1700"/>
              <a:t>Now that we’re introduced the concept, it’s your turn to implement it.</a:t>
            </a:r>
            <a:endParaRPr sz="1700"/>
          </a:p>
          <a:p>
            <a:pPr indent="-336550" lvl="0" marL="457200" rtl="0" algn="l">
              <a:spcBef>
                <a:spcPts val="0"/>
              </a:spcBef>
              <a:spcAft>
                <a:spcPts val="0"/>
              </a:spcAft>
              <a:buSzPts val="1700"/>
              <a:buChar char="●"/>
            </a:pPr>
            <a:r>
              <a:rPr lang="en" sz="1700"/>
              <a:t>For this activity, we want you to create a function that accepts an array of integers and an integer value, and that will return the index of the first instance in which the value is present in the array. If it is not found, return -1</a:t>
            </a:r>
            <a:endParaRPr sz="1700"/>
          </a:p>
          <a:p>
            <a:pPr indent="-336550" lvl="0" marL="457200" rtl="0" algn="l">
              <a:spcBef>
                <a:spcPts val="0"/>
              </a:spcBef>
              <a:spcAft>
                <a:spcPts val="0"/>
              </a:spcAft>
              <a:buSzPts val="1700"/>
              <a:buChar char="●"/>
            </a:pPr>
            <a:r>
              <a:rPr lang="en" sz="1700"/>
              <a:t>Let’s get to it!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0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1000"/>
                                        <p:tgtEl>
                                          <p:spTgt spid="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1000"/>
                                        <p:tgtEl>
                                          <p:spTgt spid="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1000"/>
                                        <p:tgtEl>
                                          <p:spTgt spid="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016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11"/>
              <a:t>Binary Search</a:t>
            </a:r>
            <a:endParaRPr b="1" sz="3611"/>
          </a:p>
        </p:txBody>
      </p:sp>
      <p:sp>
        <p:nvSpPr>
          <p:cNvPr id="81" name="Google Shape;81;p16"/>
          <p:cNvSpPr txBox="1"/>
          <p:nvPr>
            <p:ph idx="1" type="body"/>
          </p:nvPr>
        </p:nvSpPr>
        <p:spPr>
          <a:xfrm>
            <a:off x="311700" y="996625"/>
            <a:ext cx="8520600" cy="374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Binary search is a much fast form of search than the linear search when we are dealing with arrays that are already sorted</a:t>
            </a:r>
            <a:endParaRPr/>
          </a:p>
          <a:p>
            <a:pPr indent="-342900" lvl="0" marL="457200" rtl="0" algn="l">
              <a:spcBef>
                <a:spcPts val="0"/>
              </a:spcBef>
              <a:spcAft>
                <a:spcPts val="0"/>
              </a:spcAft>
              <a:buSzPts val="1800"/>
              <a:buChar char="●"/>
            </a:pPr>
            <a:r>
              <a:rPr lang="en"/>
              <a:t>Instead of going through each element one at a time by looping through the array, we use the </a:t>
            </a:r>
            <a:r>
              <a:rPr i="1" lang="en"/>
              <a:t>divide and conquer </a:t>
            </a:r>
            <a:r>
              <a:rPr lang="en"/>
              <a:t>pattern </a:t>
            </a:r>
            <a:r>
              <a:rPr lang="en"/>
              <a:t>to eliminate half of the array elements at a time until we reach our target</a:t>
            </a:r>
            <a:endParaRPr/>
          </a:p>
          <a:p>
            <a:pPr indent="-342900" lvl="0" marL="457200" rtl="0" algn="l">
              <a:spcBef>
                <a:spcPts val="0"/>
              </a:spcBef>
              <a:spcAft>
                <a:spcPts val="0"/>
              </a:spcAft>
              <a:buSzPts val="1800"/>
              <a:buChar char="●"/>
            </a:pPr>
            <a:r>
              <a:rPr lang="en"/>
              <a:t>Let’s say we’re looking for </a:t>
            </a:r>
            <a:r>
              <a:rPr b="1" lang="en"/>
              <a:t>17</a:t>
            </a:r>
            <a:r>
              <a:rPr lang="en"/>
              <a:t> in the array:    </a:t>
            </a:r>
            <a:r>
              <a:rPr b="1" lang="en"/>
              <a:t>[ 1, 3, 7, 9, 12, 14, 15, 17, 20 ]</a:t>
            </a:r>
            <a:endParaRPr b="1"/>
          </a:p>
          <a:p>
            <a:pPr indent="-342900" lvl="0" marL="457200" rtl="0" algn="l">
              <a:spcBef>
                <a:spcPts val="0"/>
              </a:spcBef>
              <a:spcAft>
                <a:spcPts val="0"/>
              </a:spcAft>
              <a:buSzPts val="1800"/>
              <a:buChar char="●"/>
            </a:pPr>
            <a:r>
              <a:rPr lang="en"/>
              <a:t>We use the midpoint element in the </a:t>
            </a:r>
            <a:r>
              <a:rPr lang="en"/>
              <a:t>a</a:t>
            </a:r>
            <a:r>
              <a:rPr lang="en"/>
              <a:t>rray </a:t>
            </a:r>
            <a:br>
              <a:rPr lang="en"/>
            </a:br>
            <a:r>
              <a:rPr lang="en"/>
              <a:t>to figure out which half to continue </a:t>
            </a:r>
            <a:r>
              <a:rPr lang="en"/>
              <a:t>o</a:t>
            </a:r>
            <a:r>
              <a:rPr lang="en"/>
              <a:t>ur </a:t>
            </a:r>
            <a:br>
              <a:rPr lang="en"/>
            </a:br>
            <a:r>
              <a:rPr lang="en"/>
              <a:t>search in… and we’ll repeat this until </a:t>
            </a:r>
            <a:r>
              <a:rPr lang="en"/>
              <a:t>w</a:t>
            </a:r>
            <a:r>
              <a:rPr lang="en"/>
              <a:t>e </a:t>
            </a:r>
            <a:br>
              <a:rPr lang="en"/>
            </a:br>
            <a:r>
              <a:rPr lang="en"/>
              <a:t>find the value we’re looking for or until </a:t>
            </a:r>
            <a:br>
              <a:rPr lang="en"/>
            </a:br>
            <a:r>
              <a:rPr lang="en"/>
              <a:t>w</a:t>
            </a:r>
            <a:r>
              <a:rPr lang="en"/>
              <a:t>e get to the final divided element.</a:t>
            </a:r>
            <a:endParaRPr/>
          </a:p>
        </p:txBody>
      </p:sp>
      <p:cxnSp>
        <p:nvCxnSpPr>
          <p:cNvPr id="82" name="Google Shape;82;p16"/>
          <p:cNvCxnSpPr/>
          <p:nvPr/>
        </p:nvCxnSpPr>
        <p:spPr>
          <a:xfrm>
            <a:off x="5691150" y="3072125"/>
            <a:ext cx="0" cy="673500"/>
          </a:xfrm>
          <a:prstGeom prst="straightConnector1">
            <a:avLst/>
          </a:prstGeom>
          <a:noFill/>
          <a:ln cap="flat" cmpd="sng" w="38100">
            <a:solidFill>
              <a:srgbClr val="0000FF"/>
            </a:solidFill>
            <a:prstDash val="solid"/>
            <a:round/>
            <a:headEnd len="med" w="med" type="stealth"/>
            <a:tailEnd len="med" w="med" type="none"/>
          </a:ln>
        </p:spPr>
      </p:cxnSp>
      <p:cxnSp>
        <p:nvCxnSpPr>
          <p:cNvPr id="83" name="Google Shape;83;p16"/>
          <p:cNvCxnSpPr/>
          <p:nvPr/>
        </p:nvCxnSpPr>
        <p:spPr>
          <a:xfrm>
            <a:off x="8367200" y="3072125"/>
            <a:ext cx="0" cy="673500"/>
          </a:xfrm>
          <a:prstGeom prst="straightConnector1">
            <a:avLst/>
          </a:prstGeom>
          <a:noFill/>
          <a:ln cap="flat" cmpd="sng" w="38100">
            <a:solidFill>
              <a:srgbClr val="FF0000"/>
            </a:solidFill>
            <a:prstDash val="solid"/>
            <a:round/>
            <a:headEnd len="med" w="med" type="stealth"/>
            <a:tailEnd len="med" w="med" type="none"/>
          </a:ln>
        </p:spPr>
      </p:cxnSp>
      <p:cxnSp>
        <p:nvCxnSpPr>
          <p:cNvPr id="84" name="Google Shape;84;p16"/>
          <p:cNvCxnSpPr/>
          <p:nvPr/>
        </p:nvCxnSpPr>
        <p:spPr>
          <a:xfrm>
            <a:off x="6802625" y="3072125"/>
            <a:ext cx="0" cy="673500"/>
          </a:xfrm>
          <a:prstGeom prst="straightConnector1">
            <a:avLst/>
          </a:prstGeom>
          <a:noFill/>
          <a:ln cap="flat" cmpd="sng" w="38100">
            <a:solidFill>
              <a:srgbClr val="FF9900"/>
            </a:solidFill>
            <a:prstDash val="solid"/>
            <a:round/>
            <a:headEnd len="med" w="med" type="stealth"/>
            <a:tailEnd len="med" w="med" type="none"/>
          </a:ln>
        </p:spPr>
      </p:cxnSp>
      <p:cxnSp>
        <p:nvCxnSpPr>
          <p:cNvPr id="85" name="Google Shape;85;p16"/>
          <p:cNvCxnSpPr/>
          <p:nvPr/>
        </p:nvCxnSpPr>
        <p:spPr>
          <a:xfrm>
            <a:off x="5565350" y="2813100"/>
            <a:ext cx="1036200" cy="7500"/>
          </a:xfrm>
          <a:prstGeom prst="straightConnector1">
            <a:avLst/>
          </a:prstGeom>
          <a:noFill/>
          <a:ln cap="flat" cmpd="sng" w="38100">
            <a:solidFill>
              <a:srgbClr val="FF0000"/>
            </a:solidFill>
            <a:prstDash val="solid"/>
            <a:round/>
            <a:headEnd len="med" w="med" type="none"/>
            <a:tailEnd len="med" w="med" type="none"/>
          </a:ln>
        </p:spPr>
      </p:cxnSp>
      <p:cxnSp>
        <p:nvCxnSpPr>
          <p:cNvPr id="86" name="Google Shape;86;p16"/>
          <p:cNvCxnSpPr/>
          <p:nvPr/>
        </p:nvCxnSpPr>
        <p:spPr>
          <a:xfrm>
            <a:off x="6802625" y="3093500"/>
            <a:ext cx="0" cy="673500"/>
          </a:xfrm>
          <a:prstGeom prst="straightConnector1">
            <a:avLst/>
          </a:prstGeom>
          <a:noFill/>
          <a:ln cap="flat" cmpd="sng" w="38100">
            <a:solidFill>
              <a:srgbClr val="0000FF"/>
            </a:solidFill>
            <a:prstDash val="solid"/>
            <a:round/>
            <a:headEnd len="med" w="med" type="stealth"/>
            <a:tailEnd len="med" w="med" type="none"/>
          </a:ln>
        </p:spPr>
      </p:cxnSp>
      <p:cxnSp>
        <p:nvCxnSpPr>
          <p:cNvPr id="87" name="Google Shape;87;p16"/>
          <p:cNvCxnSpPr/>
          <p:nvPr/>
        </p:nvCxnSpPr>
        <p:spPr>
          <a:xfrm>
            <a:off x="7569275" y="3072125"/>
            <a:ext cx="0" cy="673500"/>
          </a:xfrm>
          <a:prstGeom prst="straightConnector1">
            <a:avLst/>
          </a:prstGeom>
          <a:noFill/>
          <a:ln cap="flat" cmpd="sng" w="38100">
            <a:solidFill>
              <a:srgbClr val="FF9900"/>
            </a:solidFill>
            <a:prstDash val="solid"/>
            <a:round/>
            <a:headEnd len="med" w="med" type="stealth"/>
            <a:tailEnd len="med" w="med" type="none"/>
          </a:ln>
        </p:spPr>
      </p:cxnSp>
      <p:cxnSp>
        <p:nvCxnSpPr>
          <p:cNvPr id="88" name="Google Shape;88;p16"/>
          <p:cNvCxnSpPr/>
          <p:nvPr/>
        </p:nvCxnSpPr>
        <p:spPr>
          <a:xfrm>
            <a:off x="5531700" y="2813100"/>
            <a:ext cx="1837500" cy="7500"/>
          </a:xfrm>
          <a:prstGeom prst="straightConnector1">
            <a:avLst/>
          </a:prstGeom>
          <a:noFill/>
          <a:ln cap="flat" cmpd="sng" w="38100">
            <a:solidFill>
              <a:srgbClr val="FF0000"/>
            </a:solidFill>
            <a:prstDash val="solid"/>
            <a:round/>
            <a:headEnd len="med" w="med" type="none"/>
            <a:tailEnd len="med" w="med" type="none"/>
          </a:ln>
        </p:spPr>
      </p:cxnSp>
      <p:cxnSp>
        <p:nvCxnSpPr>
          <p:cNvPr id="89" name="Google Shape;89;p16"/>
          <p:cNvCxnSpPr/>
          <p:nvPr/>
        </p:nvCxnSpPr>
        <p:spPr>
          <a:xfrm>
            <a:off x="7569275" y="3093500"/>
            <a:ext cx="0" cy="673500"/>
          </a:xfrm>
          <a:prstGeom prst="straightConnector1">
            <a:avLst/>
          </a:prstGeom>
          <a:noFill/>
          <a:ln cap="flat" cmpd="sng" w="38100">
            <a:solidFill>
              <a:srgbClr val="0000FF"/>
            </a:solidFill>
            <a:prstDash val="solid"/>
            <a:round/>
            <a:headEnd len="med" w="med" type="stealth"/>
            <a:tailEnd len="med" w="med" type="none"/>
          </a:ln>
        </p:spPr>
      </p:cxnSp>
      <p:cxnSp>
        <p:nvCxnSpPr>
          <p:cNvPr id="90" name="Google Shape;90;p16"/>
          <p:cNvCxnSpPr/>
          <p:nvPr/>
        </p:nvCxnSpPr>
        <p:spPr>
          <a:xfrm>
            <a:off x="7969325" y="3093500"/>
            <a:ext cx="0" cy="673500"/>
          </a:xfrm>
          <a:prstGeom prst="straightConnector1">
            <a:avLst/>
          </a:prstGeom>
          <a:noFill/>
          <a:ln cap="flat" cmpd="sng" w="38100">
            <a:solidFill>
              <a:srgbClr val="FF9900"/>
            </a:solidFill>
            <a:prstDash val="solid"/>
            <a:round/>
            <a:headEnd len="med" w="med" type="stealth"/>
            <a:tailEnd len="med" w="med" type="none"/>
          </a:ln>
        </p:spPr>
      </p:cxnSp>
      <p:cxnSp>
        <p:nvCxnSpPr>
          <p:cNvPr id="91" name="Google Shape;91;p16"/>
          <p:cNvCxnSpPr/>
          <p:nvPr/>
        </p:nvCxnSpPr>
        <p:spPr>
          <a:xfrm>
            <a:off x="7969325" y="3072125"/>
            <a:ext cx="0" cy="673500"/>
          </a:xfrm>
          <a:prstGeom prst="straightConnector1">
            <a:avLst/>
          </a:prstGeom>
          <a:noFill/>
          <a:ln cap="flat" cmpd="sng" w="38100">
            <a:solidFill>
              <a:srgbClr val="9900FF"/>
            </a:solidFill>
            <a:prstDash val="solid"/>
            <a:round/>
            <a:headEnd len="med" w="med" type="stealth"/>
            <a:tailEnd len="med" w="med" type="none"/>
          </a:ln>
        </p:spPr>
      </p:cxnSp>
      <p:sp>
        <p:nvSpPr>
          <p:cNvPr id="92" name="Google Shape;92;p16"/>
          <p:cNvSpPr/>
          <p:nvPr/>
        </p:nvSpPr>
        <p:spPr>
          <a:xfrm>
            <a:off x="7753350" y="2609850"/>
            <a:ext cx="362100" cy="400200"/>
          </a:xfrm>
          <a:prstGeom prst="ellipse">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5334000" y="3057525"/>
            <a:ext cx="36480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Linear Search would have taken </a:t>
            </a:r>
            <a:r>
              <a:rPr b="1" lang="en" sz="1800">
                <a:solidFill>
                  <a:srgbClr val="CC0000"/>
                </a:solidFill>
                <a:latin typeface="Open Sans"/>
                <a:ea typeface="Open Sans"/>
                <a:cs typeface="Open Sans"/>
                <a:sym typeface="Open Sans"/>
              </a:rPr>
              <a:t>8</a:t>
            </a:r>
            <a:r>
              <a:rPr lang="en" sz="1800">
                <a:latin typeface="Open Sans"/>
                <a:ea typeface="Open Sans"/>
                <a:cs typeface="Open Sans"/>
                <a:sym typeface="Open Sans"/>
              </a:rPr>
              <a:t> iterations.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With Binary Search, it only needed </a:t>
            </a:r>
            <a:r>
              <a:rPr b="1" lang="en" sz="1800">
                <a:solidFill>
                  <a:srgbClr val="38761D"/>
                </a:solidFill>
                <a:latin typeface="Open Sans"/>
                <a:ea typeface="Open Sans"/>
                <a:cs typeface="Open Sans"/>
                <a:sym typeface="Open Sans"/>
              </a:rPr>
              <a:t>3</a:t>
            </a:r>
            <a:r>
              <a:rPr lang="en" sz="1800">
                <a:latin typeface="Open Sans"/>
                <a:ea typeface="Open Sans"/>
                <a:cs typeface="Open Sans"/>
                <a:sym typeface="Open Sans"/>
              </a:rPr>
              <a:t> iterations.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i="1" lang="en" sz="1800">
                <a:latin typeface="Open Sans"/>
                <a:ea typeface="Open Sans"/>
                <a:cs typeface="Open Sans"/>
                <a:sym typeface="Open Sans"/>
              </a:rPr>
              <a:t>Time Complexity: O(log n)</a:t>
            </a:r>
            <a:endParaRPr b="1" i="1" sz="1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
                                        </p:tgtEl>
                                      </p:cBhvr>
                                    </p:animEffect>
                                    <p:set>
                                      <p:cBhvr>
                                        <p:cTn dur="1" fill="hold">
                                          <p:stCondLst>
                                            <p:cond delay="1000"/>
                                          </p:stCondLst>
                                        </p:cTn>
                                        <p:tgtEl>
                                          <p:spTgt spid="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2"/>
                                        </p:tgtEl>
                                      </p:cBhvr>
                                    </p:animEffect>
                                    <p:set>
                                      <p:cBhvr>
                                        <p:cTn dur="1" fill="hold">
                                          <p:stCondLst>
                                            <p:cond delay="10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6"/>
                                        </p:tgtEl>
                                      </p:cBhvr>
                                    </p:animEffect>
                                    <p:set>
                                      <p:cBhvr>
                                        <p:cTn dur="1" fill="hold">
                                          <p:stCondLst>
                                            <p:cond delay="100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xit" presetID="10" presetSubtype="0">
                                  <p:stCondLst>
                                    <p:cond delay="0"/>
                                  </p:stCondLst>
                                  <p:childTnLst>
                                    <p:animEffect filter="fade" transition="out">
                                      <p:cBhvr>
                                        <p:cTn dur="1000"/>
                                        <p:tgtEl>
                                          <p:spTgt spid="90"/>
                                        </p:tgtEl>
                                      </p:cBhvr>
                                    </p:animEffect>
                                    <p:set>
                                      <p:cBhvr>
                                        <p:cTn dur="1" fill="hold">
                                          <p:stCondLst>
                                            <p:cond delay="1000"/>
                                          </p:stCondLst>
                                        </p:cTn>
                                        <p:tgtEl>
                                          <p:spTgt spid="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3"/>
                                        </p:tgtEl>
                                      </p:cBhvr>
                                    </p:animEffect>
                                    <p:set>
                                      <p:cBhvr>
                                        <p:cTn dur="1" fill="hold">
                                          <p:stCondLst>
                                            <p:cond delay="1000"/>
                                          </p:stCondLst>
                                        </p:cTn>
                                        <p:tgtEl>
                                          <p:spTgt spid="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
                                        </p:tgtEl>
                                      </p:cBhvr>
                                    </p:animEffect>
                                    <p:set>
                                      <p:cBhvr>
                                        <p:cTn dur="1" fill="hold">
                                          <p:stCondLst>
                                            <p:cond delay="100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How To Implement A </a:t>
            </a:r>
            <a:r>
              <a:rPr b="1" lang="en" sz="3620"/>
              <a:t>Binary Search</a:t>
            </a:r>
            <a:endParaRPr b="1" sz="3620"/>
          </a:p>
        </p:txBody>
      </p:sp>
      <p:sp>
        <p:nvSpPr>
          <p:cNvPr id="99" name="Google Shape;99;p17"/>
          <p:cNvSpPr txBox="1"/>
          <p:nvPr>
            <p:ph idx="1" type="body"/>
          </p:nvPr>
        </p:nvSpPr>
        <p:spPr>
          <a:xfrm>
            <a:off x="311700" y="1028700"/>
            <a:ext cx="8520600" cy="4238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are going to create a function that accepts a sorted array of integers and a value that is also a valid integer</a:t>
            </a:r>
            <a:endParaRPr/>
          </a:p>
          <a:p>
            <a:pPr indent="-342900" lvl="0" marL="457200" rtl="0" algn="l">
              <a:spcBef>
                <a:spcPts val="0"/>
              </a:spcBef>
              <a:spcAft>
                <a:spcPts val="0"/>
              </a:spcAft>
              <a:buSzPts val="1800"/>
              <a:buChar char="●"/>
            </a:pPr>
            <a:r>
              <a:rPr lang="en"/>
              <a:t>First, we create a “left pointer” that will start at the beginning of the array, and then we will create a “right pointer” that starts at the end of the array</a:t>
            </a:r>
            <a:endParaRPr/>
          </a:p>
          <a:p>
            <a:pPr indent="-342900" lvl="0" marL="457200" rtl="0" algn="l">
              <a:spcBef>
                <a:spcPts val="0"/>
              </a:spcBef>
              <a:spcAft>
                <a:spcPts val="0"/>
              </a:spcAft>
              <a:buSzPts val="1800"/>
              <a:buChar char="●"/>
            </a:pPr>
            <a:r>
              <a:rPr lang="en"/>
              <a:t>Set up a while-loop that runs so long as the left pointer remains to the left of the right pointer (the pointers can’t cross!)</a:t>
            </a:r>
            <a:endParaRPr/>
          </a:p>
          <a:p>
            <a:pPr indent="-342900" lvl="0" marL="457200" rtl="0" algn="l">
              <a:spcBef>
                <a:spcPts val="0"/>
              </a:spcBef>
              <a:spcAft>
                <a:spcPts val="0"/>
              </a:spcAft>
              <a:buSzPts val="1800"/>
              <a:buChar char="●"/>
            </a:pPr>
            <a:r>
              <a:rPr lang="en"/>
              <a:t>Within the loop, we want to create a “middle pointer” that represents the middle of the array (even numbered array lengths won’t have an exact middle, so whatever convention you choose - stick with it)</a:t>
            </a:r>
            <a:endParaRPr/>
          </a:p>
          <a:p>
            <a:pPr indent="-342900" lvl="0" marL="457200" rtl="0" algn="l">
              <a:spcBef>
                <a:spcPts val="0"/>
              </a:spcBef>
              <a:spcAft>
                <a:spcPts val="0"/>
              </a:spcAft>
              <a:buSzPts val="1800"/>
              <a:buChar char="●"/>
            </a:pPr>
            <a:r>
              <a:rPr lang="en"/>
              <a:t>If the value at the middle pointer it less than the value you’re searching for, then move the left pointer to the middle, and if it is greater than the search value, then move the right pointer to the middle instead</a:t>
            </a:r>
            <a:endParaRPr/>
          </a:p>
          <a:p>
            <a:pPr indent="-342900" lvl="0" marL="457200" rtl="0" algn="l">
              <a:spcBef>
                <a:spcPts val="0"/>
              </a:spcBef>
              <a:spcAft>
                <a:spcPts val="0"/>
              </a:spcAft>
              <a:buSzPts val="1800"/>
              <a:buChar char="●"/>
            </a:pPr>
            <a:r>
              <a:rPr lang="en"/>
              <a:t>If the </a:t>
            </a:r>
            <a:r>
              <a:rPr lang="en"/>
              <a:t>searched</a:t>
            </a:r>
            <a:r>
              <a:rPr lang="en"/>
              <a:t> for value is found, return the index, otherwise, </a:t>
            </a:r>
            <a:r>
              <a:rPr lang="en"/>
              <a:t>return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Binary Search Example</a:t>
            </a:r>
            <a:endParaRPr b="1" sz="3620"/>
          </a:p>
        </p:txBody>
      </p:sp>
      <p:sp>
        <p:nvSpPr>
          <p:cNvPr id="105" name="Google Shape;105;p18"/>
          <p:cNvSpPr txBox="1"/>
          <p:nvPr>
            <p:ph idx="1" type="body"/>
          </p:nvPr>
        </p:nvSpPr>
        <p:spPr>
          <a:xfrm>
            <a:off x="311700" y="1028700"/>
            <a:ext cx="8520600" cy="423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walk through an example of this together.</a:t>
            </a:r>
            <a:endParaRPr/>
          </a:p>
          <a:p>
            <a:pPr indent="-342900" lvl="0" marL="457200" rtl="0" algn="l">
              <a:spcBef>
                <a:spcPts val="0"/>
              </a:spcBef>
              <a:spcAft>
                <a:spcPts val="0"/>
              </a:spcAft>
              <a:buSzPts val="1800"/>
              <a:buChar char="●"/>
            </a:pPr>
            <a:r>
              <a:rPr b="1" lang="en"/>
              <a:t>Example: </a:t>
            </a:r>
            <a:r>
              <a:rPr lang="en"/>
              <a:t>Suppose</a:t>
            </a:r>
            <a:r>
              <a:rPr lang="en"/>
              <a:t> we have the array [10, 22, 34, 36, 42, 66, 72, 96, 98] and that we are searching for the index position of 96, if it exists.</a:t>
            </a:r>
            <a:endParaRPr/>
          </a:p>
          <a:p>
            <a:pPr indent="-342900" lvl="0" marL="457200" rtl="0" algn="l">
              <a:spcBef>
                <a:spcPts val="0"/>
              </a:spcBef>
              <a:spcAft>
                <a:spcPts val="0"/>
              </a:spcAft>
              <a:buSzPts val="1800"/>
              <a:buChar char="●"/>
            </a:pPr>
            <a:r>
              <a:rPr lang="en"/>
              <a:t>We can use the Binary Search algorithm to find this in no time - O(log n)</a:t>
            </a:r>
            <a:endParaRPr/>
          </a:p>
          <a:p>
            <a:pPr indent="-342900" lvl="0" marL="457200" rtl="0" algn="l">
              <a:spcBef>
                <a:spcPts val="0"/>
              </a:spcBef>
              <a:spcAft>
                <a:spcPts val="0"/>
              </a:spcAft>
              <a:buSzPts val="1800"/>
              <a:buChar char="●"/>
            </a:pPr>
            <a:r>
              <a:rPr lang="en"/>
              <a:t>Pseudo Code:</a:t>
            </a:r>
            <a:endParaRPr/>
          </a:p>
          <a:p>
            <a:pPr indent="-317500" lvl="1" marL="914400" rtl="0" algn="l">
              <a:spcBef>
                <a:spcPts val="0"/>
              </a:spcBef>
              <a:spcAft>
                <a:spcPts val="0"/>
              </a:spcAft>
              <a:buSzPts val="1400"/>
              <a:buChar char="○"/>
            </a:pPr>
            <a:r>
              <a:rPr lang="en"/>
              <a:t>Function accepts an array and an integer search value</a:t>
            </a:r>
            <a:endParaRPr/>
          </a:p>
          <a:p>
            <a:pPr indent="-317500" lvl="1" marL="914400" rtl="0" algn="l">
              <a:spcBef>
                <a:spcPts val="0"/>
              </a:spcBef>
              <a:spcAft>
                <a:spcPts val="0"/>
              </a:spcAft>
              <a:buSzPts val="1400"/>
              <a:buChar char="○"/>
            </a:pPr>
            <a:r>
              <a:rPr lang="en"/>
              <a:t>Determine the length of the array and set up pointers on both ends of the array</a:t>
            </a:r>
            <a:endParaRPr/>
          </a:p>
          <a:p>
            <a:pPr indent="-317500" lvl="1" marL="914400" rtl="0" algn="l">
              <a:spcBef>
                <a:spcPts val="0"/>
              </a:spcBef>
              <a:spcAft>
                <a:spcPts val="0"/>
              </a:spcAft>
              <a:buSzPts val="1400"/>
              <a:buChar char="○"/>
            </a:pPr>
            <a:r>
              <a:rPr lang="en"/>
              <a:t>Calculate the middle index (opting for flooring the result if the array is even)</a:t>
            </a:r>
            <a:endParaRPr/>
          </a:p>
          <a:p>
            <a:pPr indent="-317500" lvl="1" marL="914400" rtl="0" algn="l">
              <a:spcBef>
                <a:spcPts val="0"/>
              </a:spcBef>
              <a:spcAft>
                <a:spcPts val="0"/>
              </a:spcAft>
              <a:buSzPts val="1400"/>
              <a:buChar char="○"/>
            </a:pPr>
            <a:r>
              <a:rPr lang="en"/>
              <a:t>Set up conditionals to see if middle value is greater, less, or equal to the search value</a:t>
            </a:r>
            <a:endParaRPr/>
          </a:p>
          <a:p>
            <a:pPr indent="-317500" lvl="1" marL="914400" rtl="0" algn="l">
              <a:spcBef>
                <a:spcPts val="0"/>
              </a:spcBef>
              <a:spcAft>
                <a:spcPts val="0"/>
              </a:spcAft>
              <a:buSzPts val="1400"/>
              <a:buChar char="○"/>
            </a:pPr>
            <a:r>
              <a:rPr lang="en"/>
              <a:t>If it is greater, change the end pointer to where the middle is; If it is less, change the start pointer to where the middle is; If it is equal, then we found it, return the middle value</a:t>
            </a:r>
            <a:endParaRPr/>
          </a:p>
          <a:p>
            <a:pPr indent="-317500" lvl="1" marL="914400" rtl="0" algn="l">
              <a:spcBef>
                <a:spcPts val="0"/>
              </a:spcBef>
              <a:spcAft>
                <a:spcPts val="0"/>
              </a:spcAft>
              <a:buSzPts val="1400"/>
              <a:buChar char="○"/>
            </a:pPr>
            <a:r>
              <a:rPr lang="en"/>
              <a:t>If we didn’t find it this time around, we stay in the while loop while start &lt;= end</a:t>
            </a:r>
            <a:endParaRPr/>
          </a:p>
          <a:p>
            <a:pPr indent="-317500" lvl="1" marL="914400" rtl="0" algn="l">
              <a:spcBef>
                <a:spcPts val="0"/>
              </a:spcBef>
              <a:spcAft>
                <a:spcPts val="0"/>
              </a:spcAft>
              <a:buSzPts val="1400"/>
              <a:buChar char="○"/>
            </a:pPr>
            <a:r>
              <a:rPr lang="en"/>
              <a:t>If we don’t find it at all, we need to return -1</a:t>
            </a:r>
            <a:endParaRPr/>
          </a:p>
          <a:p>
            <a:pPr indent="-342900" lvl="0" marL="457200" rtl="0" algn="l">
              <a:spcBef>
                <a:spcPts val="0"/>
              </a:spcBef>
              <a:spcAft>
                <a:spcPts val="0"/>
              </a:spcAft>
              <a:buSzPts val="1800"/>
              <a:buChar char="●"/>
            </a:pPr>
            <a:r>
              <a:rPr lang="en"/>
              <a:t>Let’s solve this using a while loop and then again with recursion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0" st="10"/>
                                            </p:txEl>
                                          </p:spTgt>
                                        </p:tgtEl>
                                        <p:attrNameLst>
                                          <p:attrName>style.visibility</p:attrName>
                                        </p:attrNameLst>
                                      </p:cBhvr>
                                      <p:to>
                                        <p:strVal val="visible"/>
                                      </p:to>
                                    </p:set>
                                    <p:animEffect filter="fade" transition="in">
                                      <p:cBhvr>
                                        <p:cTn dur="1000"/>
                                        <p:tgtEl>
                                          <p:spTgt spid="1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1" st="11"/>
                                            </p:txEl>
                                          </p:spTgt>
                                        </p:tgtEl>
                                        <p:attrNameLst>
                                          <p:attrName>style.visibility</p:attrName>
                                        </p:attrNameLst>
                                      </p:cBhvr>
                                      <p:to>
                                        <p:strVal val="visible"/>
                                      </p:to>
                                    </p:set>
                                    <p:animEffect filter="fade" transition="in">
                                      <p:cBhvr>
                                        <p:cTn dur="1000"/>
                                        <p:tgtEl>
                                          <p:spTgt spid="10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Naive String Search Algorithm</a:t>
            </a:r>
            <a:endParaRPr b="1" sz="3600"/>
          </a:p>
        </p:txBody>
      </p:sp>
      <p:sp>
        <p:nvSpPr>
          <p:cNvPr id="111" name="Google Shape;111;p19"/>
          <p:cNvSpPr txBox="1"/>
          <p:nvPr>
            <p:ph idx="1" type="body"/>
          </p:nvPr>
        </p:nvSpPr>
        <p:spPr>
          <a:xfrm>
            <a:off x="311700" y="1072825"/>
            <a:ext cx="8520600" cy="396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are now interested in searching for substrings within a larger string and we</a:t>
            </a:r>
            <a:r>
              <a:rPr lang="en"/>
              <a:t> want to count the number of times that smaller string appears… </a:t>
            </a:r>
            <a:r>
              <a:rPr lang="en"/>
              <a:t>the methods we’ve learned so far come up short here.</a:t>
            </a:r>
            <a:endParaRPr/>
          </a:p>
          <a:p>
            <a:pPr indent="-342900" lvl="0" marL="457200" rtl="0" algn="l">
              <a:spcBef>
                <a:spcPts val="0"/>
              </a:spcBef>
              <a:spcAft>
                <a:spcPts val="0"/>
              </a:spcAft>
              <a:buSzPts val="1800"/>
              <a:buChar char="●"/>
            </a:pPr>
            <a:r>
              <a:rPr lang="en"/>
              <a:t>That’s where the naive string search algorithm comes in</a:t>
            </a:r>
            <a:endParaRPr/>
          </a:p>
          <a:p>
            <a:pPr indent="-342900" lvl="0" marL="457200" rtl="0" algn="l">
              <a:spcBef>
                <a:spcPts val="0"/>
              </a:spcBef>
              <a:spcAft>
                <a:spcPts val="0"/>
              </a:spcAft>
              <a:buSzPts val="1800"/>
              <a:buChar char="●"/>
            </a:pPr>
            <a:r>
              <a:rPr lang="en"/>
              <a:t>Pseudo Code:</a:t>
            </a:r>
            <a:endParaRPr/>
          </a:p>
          <a:p>
            <a:pPr indent="-317500" lvl="1" marL="914400" rtl="0" algn="l">
              <a:spcBef>
                <a:spcPts val="0"/>
              </a:spcBef>
              <a:spcAft>
                <a:spcPts val="0"/>
              </a:spcAft>
              <a:buSzPts val="1400"/>
              <a:buChar char="○"/>
            </a:pPr>
            <a:r>
              <a:rPr lang="en"/>
              <a:t>Function will accept a large string and a short string</a:t>
            </a:r>
            <a:endParaRPr/>
          </a:p>
          <a:p>
            <a:pPr indent="-317500" lvl="1" marL="914400" rtl="0" algn="l">
              <a:spcBef>
                <a:spcPts val="0"/>
              </a:spcBef>
              <a:spcAft>
                <a:spcPts val="0"/>
              </a:spcAft>
              <a:buSzPts val="1400"/>
              <a:buChar char="○"/>
            </a:pPr>
            <a:r>
              <a:rPr lang="en"/>
              <a:t>Loop over both strings individually</a:t>
            </a:r>
            <a:endParaRPr/>
          </a:p>
          <a:p>
            <a:pPr indent="-317500" lvl="1" marL="914400" rtl="0" algn="l">
              <a:spcBef>
                <a:spcPts val="0"/>
              </a:spcBef>
              <a:spcAft>
                <a:spcPts val="0"/>
              </a:spcAft>
              <a:buSzPts val="1400"/>
              <a:buChar char="○"/>
            </a:pPr>
            <a:r>
              <a:rPr lang="en"/>
              <a:t>If characters do not match, then we break out of the inner loop, otherwise we keep looping through</a:t>
            </a:r>
            <a:endParaRPr/>
          </a:p>
          <a:p>
            <a:pPr indent="-317500" lvl="1" marL="914400" rtl="0" algn="l">
              <a:spcBef>
                <a:spcPts val="0"/>
              </a:spcBef>
              <a:spcAft>
                <a:spcPts val="0"/>
              </a:spcAft>
              <a:buSzPts val="1400"/>
              <a:buChar char="○"/>
            </a:pPr>
            <a:r>
              <a:rPr lang="en"/>
              <a:t>If we fully run through the inside loop and we found a match, then we add one to our match count variable</a:t>
            </a:r>
            <a:endParaRPr/>
          </a:p>
          <a:p>
            <a:pPr indent="-317500" lvl="1" marL="914400" rtl="0" algn="l">
              <a:spcBef>
                <a:spcPts val="0"/>
              </a:spcBef>
              <a:spcAft>
                <a:spcPts val="0"/>
              </a:spcAft>
              <a:buSzPts val="1400"/>
              <a:buChar char="○"/>
            </a:pPr>
            <a:r>
              <a:rPr lang="en"/>
              <a:t>At the end, we return the match count</a:t>
            </a:r>
            <a:endParaRPr/>
          </a:p>
          <a:p>
            <a:pPr indent="-342900" lvl="0" marL="457200" rtl="0" algn="l">
              <a:spcBef>
                <a:spcPts val="0"/>
              </a:spcBef>
              <a:spcAft>
                <a:spcPts val="0"/>
              </a:spcAft>
              <a:buSzPts val="1800"/>
              <a:buChar char="●"/>
            </a:pPr>
            <a:r>
              <a:rPr lang="en"/>
              <a:t>Your turn! Solve this however you can. </a:t>
            </a:r>
            <a:r>
              <a:rPr i="1" lang="en"/>
              <a:t>Note: Don’t worry about Big-O!</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000"/>
                                        <p:tgtEl>
                                          <p:spTgt spid="1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KMP Search Algorithm</a:t>
            </a:r>
            <a:endParaRPr b="1" sz="3600"/>
          </a:p>
        </p:txBody>
      </p:sp>
      <p:sp>
        <p:nvSpPr>
          <p:cNvPr id="117" name="Google Shape;117;p20"/>
          <p:cNvSpPr txBox="1"/>
          <p:nvPr>
            <p:ph idx="1" type="body"/>
          </p:nvPr>
        </p:nvSpPr>
        <p:spPr>
          <a:xfrm>
            <a:off x="311700" y="10728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KMP String Search is also known as the Knutt-Morris-Pratt algorithm, and it provides us with a significant improvement in time complexity compared to the Naive String Search approach</a:t>
            </a:r>
            <a:endParaRPr/>
          </a:p>
          <a:p>
            <a:pPr indent="-342900" lvl="0" marL="457200" rtl="0" algn="l">
              <a:spcBef>
                <a:spcPts val="0"/>
              </a:spcBef>
              <a:spcAft>
                <a:spcPts val="0"/>
              </a:spcAft>
              <a:buSzPts val="1800"/>
              <a:buChar char="●"/>
            </a:pPr>
            <a:r>
              <a:rPr lang="en"/>
              <a:t>The KMP algorithm does a much more efficient traversal of the input text string to drastically reduce the </a:t>
            </a:r>
            <a:r>
              <a:rPr lang="en"/>
              <a:t>amount</a:t>
            </a:r>
            <a:r>
              <a:rPr lang="en"/>
              <a:t> of redundant searching that we saw with the Naive String Search</a:t>
            </a:r>
            <a:endParaRPr/>
          </a:p>
          <a:p>
            <a:pPr indent="-342900" lvl="0" marL="457200" rtl="0" algn="l">
              <a:spcBef>
                <a:spcPts val="0"/>
              </a:spcBef>
              <a:spcAft>
                <a:spcPts val="0"/>
              </a:spcAft>
              <a:buSzPts val="1800"/>
              <a:buChar char="●"/>
            </a:pPr>
            <a:r>
              <a:rPr lang="en"/>
              <a:t>This is by far the most difficult algorithm that we have seen thus far, so we will explain this as methodically and thoroughly as possible</a:t>
            </a:r>
            <a:endParaRPr/>
          </a:p>
          <a:p>
            <a:pPr indent="-342900" lvl="0" marL="457200" rtl="0" algn="l">
              <a:spcBef>
                <a:spcPts val="0"/>
              </a:spcBef>
              <a:spcAft>
                <a:spcPts val="0"/>
              </a:spcAft>
              <a:buSzPts val="1800"/>
              <a:buChar char="●"/>
            </a:pPr>
            <a:r>
              <a:rPr lang="en"/>
              <a:t>Let’s walk through this step by step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How To Implement The KMP Algorithm</a:t>
            </a:r>
            <a:endParaRPr b="1" sz="3600"/>
          </a:p>
        </p:txBody>
      </p:sp>
      <p:sp>
        <p:nvSpPr>
          <p:cNvPr id="123" name="Google Shape;123;p21"/>
          <p:cNvSpPr txBox="1"/>
          <p:nvPr>
            <p:ph idx="1" type="body"/>
          </p:nvPr>
        </p:nvSpPr>
        <p:spPr>
          <a:xfrm>
            <a:off x="311700" y="920425"/>
            <a:ext cx="8520600" cy="41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need to understand the concept of suffixes and prefixes as they relate to the text we are </a:t>
            </a:r>
            <a:r>
              <a:rPr lang="en"/>
              <a:t>searching</a:t>
            </a:r>
            <a:r>
              <a:rPr lang="en"/>
              <a:t> and the pattern we are searching with</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Suppose we have this as our text:   </a:t>
            </a:r>
            <a:r>
              <a:rPr b="1" lang="en"/>
              <a:t>lolomglolollmao</a:t>
            </a:r>
            <a:endParaRPr b="1"/>
          </a:p>
          <a:p>
            <a:pPr indent="-317500" lvl="1" marL="914400" rtl="0" algn="l">
              <a:spcBef>
                <a:spcPts val="0"/>
              </a:spcBef>
              <a:spcAft>
                <a:spcPts val="0"/>
              </a:spcAft>
              <a:buSzPts val="1400"/>
              <a:buChar char="○"/>
            </a:pPr>
            <a:r>
              <a:rPr lang="en"/>
              <a:t>And suppose we are looking for the pattern:   </a:t>
            </a:r>
            <a:r>
              <a:rPr b="1" lang="en"/>
              <a:t>lolol</a:t>
            </a:r>
            <a:endParaRPr b="1"/>
          </a:p>
          <a:p>
            <a:pPr indent="-317500" lvl="1" marL="914400" rtl="0" algn="l">
              <a:spcBef>
                <a:spcPts val="0"/>
              </a:spcBef>
              <a:spcAft>
                <a:spcPts val="0"/>
              </a:spcAft>
              <a:buSzPts val="1400"/>
              <a:buChar char="○"/>
            </a:pPr>
            <a:r>
              <a:rPr lang="en"/>
              <a:t>Here, we start by trying to find the longest “suffix” in a matched portion of the text that matches a “prefix” in the matched portion of the pattern</a:t>
            </a:r>
            <a:endParaRPr/>
          </a:p>
          <a:p>
            <a:pPr indent="-317500" lvl="1" marL="914400" rtl="0" algn="l">
              <a:spcBef>
                <a:spcPts val="0"/>
              </a:spcBef>
              <a:spcAft>
                <a:spcPts val="0"/>
              </a:spcAft>
              <a:buSzPts val="1400"/>
              <a:buChar char="○"/>
            </a:pPr>
            <a:r>
              <a:rPr b="1" lang="en">
                <a:solidFill>
                  <a:srgbClr val="38761D"/>
                </a:solidFill>
              </a:rPr>
              <a:t>l</a:t>
            </a:r>
            <a:r>
              <a:rPr b="1" lang="en">
                <a:solidFill>
                  <a:srgbClr val="38761D"/>
                </a:solidFill>
              </a:rPr>
              <a:t>o</a:t>
            </a:r>
            <a:r>
              <a:rPr b="1" lang="en">
                <a:solidFill>
                  <a:srgbClr val="38761D"/>
                </a:solidFill>
                <a:highlight>
                  <a:srgbClr val="FFFF00"/>
                </a:highlight>
              </a:rPr>
              <a:t>lo</a:t>
            </a:r>
            <a:r>
              <a:rPr b="1" lang="en">
                <a:solidFill>
                  <a:srgbClr val="CC0000"/>
                </a:solidFill>
              </a:rPr>
              <a:t>m</a:t>
            </a:r>
            <a:r>
              <a:rPr b="1" lang="en"/>
              <a:t>glolollmao</a:t>
            </a:r>
            <a:endParaRPr b="1"/>
          </a:p>
          <a:p>
            <a:pPr indent="-317500" lvl="1" marL="914400" rtl="0" algn="l">
              <a:spcBef>
                <a:spcPts val="0"/>
              </a:spcBef>
              <a:spcAft>
                <a:spcPts val="0"/>
              </a:spcAft>
              <a:buSzPts val="1400"/>
              <a:buChar char="○"/>
            </a:pPr>
            <a:r>
              <a:rPr b="1" lang="en">
                <a:solidFill>
                  <a:srgbClr val="38761D"/>
                </a:solidFill>
                <a:highlight>
                  <a:srgbClr val="FFFF00"/>
                </a:highlight>
              </a:rPr>
              <a:t>l</a:t>
            </a:r>
            <a:r>
              <a:rPr b="1" lang="en">
                <a:solidFill>
                  <a:srgbClr val="38761D"/>
                </a:solidFill>
                <a:highlight>
                  <a:srgbClr val="FFFF00"/>
                </a:highlight>
              </a:rPr>
              <a:t>o</a:t>
            </a:r>
            <a:r>
              <a:rPr b="1" lang="en">
                <a:solidFill>
                  <a:srgbClr val="38761D"/>
                </a:solidFill>
              </a:rPr>
              <a:t>lo</a:t>
            </a:r>
            <a:r>
              <a:rPr b="1" lang="en">
                <a:solidFill>
                  <a:srgbClr val="CC0000"/>
                </a:solidFill>
              </a:rPr>
              <a:t>l</a:t>
            </a:r>
            <a:endParaRPr b="1">
              <a:solidFill>
                <a:srgbClr val="CC0000"/>
              </a:solidFill>
            </a:endParaRPr>
          </a:p>
          <a:p>
            <a:pPr indent="-317500" lvl="1" marL="914400" rtl="0" algn="l">
              <a:spcBef>
                <a:spcPts val="0"/>
              </a:spcBef>
              <a:spcAft>
                <a:spcPts val="0"/>
              </a:spcAft>
              <a:buSzPts val="1400"/>
              <a:buChar char="○"/>
            </a:pPr>
            <a:r>
              <a:rPr lang="en"/>
              <a:t>Here we can see that the “suffix” in the matched portion of the text, also matches a “prefix” in the matched portion of the pattern</a:t>
            </a:r>
            <a:endParaRPr/>
          </a:p>
          <a:p>
            <a:pPr indent="-317500" lvl="1" marL="914400" rtl="0" algn="l">
              <a:spcBef>
                <a:spcPts val="0"/>
              </a:spcBef>
              <a:spcAft>
                <a:spcPts val="0"/>
              </a:spcAft>
              <a:buSzPts val="1400"/>
              <a:buChar char="○"/>
            </a:pPr>
            <a:r>
              <a:rPr lang="en"/>
              <a:t>We can use this to our advantage and shift the pattern accordingly</a:t>
            </a:r>
            <a:endParaRPr/>
          </a:p>
          <a:p>
            <a:pPr indent="-317500" lvl="1" marL="914400" rtl="0" algn="l">
              <a:spcBef>
                <a:spcPts val="0"/>
              </a:spcBef>
              <a:spcAft>
                <a:spcPts val="0"/>
              </a:spcAft>
              <a:buSzPts val="1400"/>
              <a:buChar char="○"/>
            </a:pPr>
            <a:r>
              <a:rPr b="1" lang="en">
                <a:solidFill>
                  <a:srgbClr val="38761D"/>
                </a:solidFill>
              </a:rPr>
              <a:t> </a:t>
            </a:r>
            <a:r>
              <a:rPr b="1" lang="en">
                <a:solidFill>
                  <a:srgbClr val="38761D"/>
                </a:solidFill>
              </a:rPr>
              <a:t>lo</a:t>
            </a:r>
            <a:r>
              <a:rPr b="1" lang="en">
                <a:solidFill>
                  <a:srgbClr val="38761D"/>
                </a:solidFill>
                <a:highlight>
                  <a:srgbClr val="FFFF00"/>
                </a:highlight>
              </a:rPr>
              <a:t>lo</a:t>
            </a:r>
            <a:r>
              <a:rPr b="1" lang="en">
                <a:solidFill>
                  <a:srgbClr val="CC0000"/>
                </a:solidFill>
              </a:rPr>
              <a:t>m</a:t>
            </a:r>
            <a:r>
              <a:rPr b="1" lang="en"/>
              <a:t>glolollmao</a:t>
            </a:r>
            <a:endParaRPr b="1"/>
          </a:p>
          <a:p>
            <a:pPr indent="-317500" lvl="1" marL="914400" rtl="0" algn="l">
              <a:spcBef>
                <a:spcPts val="0"/>
              </a:spcBef>
              <a:spcAft>
                <a:spcPts val="0"/>
              </a:spcAft>
              <a:buSzPts val="1400"/>
              <a:buChar char="○"/>
            </a:pPr>
            <a:r>
              <a:rPr lang="en">
                <a:solidFill>
                  <a:srgbClr val="38761D"/>
                </a:solidFill>
                <a:highlight>
                  <a:schemeClr val="lt1"/>
                </a:highlight>
              </a:rPr>
              <a:t>     </a:t>
            </a:r>
            <a:r>
              <a:rPr b="1" lang="en">
                <a:solidFill>
                  <a:srgbClr val="38761D"/>
                </a:solidFill>
                <a:highlight>
                  <a:srgbClr val="FFFF00"/>
                </a:highlight>
              </a:rPr>
              <a:t>Lo</a:t>
            </a:r>
            <a:r>
              <a:rPr b="1" lang="en">
                <a:solidFill>
                  <a:srgbClr val="38761D"/>
                </a:solidFill>
              </a:rPr>
              <a:t>lo</a:t>
            </a:r>
            <a:r>
              <a:rPr b="1" lang="en">
                <a:solidFill>
                  <a:srgbClr val="CC0000"/>
                </a:solidFill>
              </a:rPr>
              <a:t>l</a:t>
            </a:r>
            <a:endParaRPr b="1">
              <a:solidFill>
                <a:srgbClr val="CC0000"/>
              </a:solidFill>
            </a:endParaRPr>
          </a:p>
          <a:p>
            <a:pPr indent="-342900" lvl="0" marL="457200" rtl="0" algn="l">
              <a:spcBef>
                <a:spcPts val="0"/>
              </a:spcBef>
              <a:spcAft>
                <a:spcPts val="0"/>
              </a:spcAft>
              <a:buSzPts val="1800"/>
              <a:buChar char="●"/>
            </a:pPr>
            <a:r>
              <a:rPr lang="en"/>
              <a:t>With KMP, we start by precomputing this “suffix” - “prefix” relationship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10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1000"/>
                                        <p:tgtEl>
                                          <p:spTgt spid="1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9" st="9"/>
                                            </p:txEl>
                                          </p:spTgt>
                                        </p:tgtEl>
                                        <p:attrNameLst>
                                          <p:attrName>style.visibility</p:attrName>
                                        </p:attrNameLst>
                                      </p:cBhvr>
                                      <p:to>
                                        <p:strVal val="visible"/>
                                      </p:to>
                                    </p:set>
                                    <p:animEffect filter="fade" transition="in">
                                      <p:cBhvr>
                                        <p:cTn dur="1000"/>
                                        <p:tgtEl>
                                          <p:spTgt spid="1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0" st="10"/>
                                            </p:txEl>
                                          </p:spTgt>
                                        </p:tgtEl>
                                        <p:attrNameLst>
                                          <p:attrName>style.visibility</p:attrName>
                                        </p:attrNameLst>
                                      </p:cBhvr>
                                      <p:to>
                                        <p:strVal val="visible"/>
                                      </p:to>
                                    </p:set>
                                    <p:animEffect filter="fade" transition="in">
                                      <p:cBhvr>
                                        <p:cTn dur="1000"/>
                                        <p:tgtEl>
                                          <p:spTgt spid="1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1" st="11"/>
                                            </p:txEl>
                                          </p:spTgt>
                                        </p:tgtEl>
                                        <p:attrNameLst>
                                          <p:attrName>style.visibility</p:attrName>
                                        </p:attrNameLst>
                                      </p:cBhvr>
                                      <p:to>
                                        <p:strVal val="visible"/>
                                      </p:to>
                                    </p:set>
                                    <p:animEffect filter="fade" transition="in">
                                      <p:cBhvr>
                                        <p:cTn dur="1000"/>
                                        <p:tgtEl>
                                          <p:spTgt spid="1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