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9fee5aae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9fee5aae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ffbffd3cd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ffbffd3cd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fbffd3cd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fbffd3cd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fbffd3cd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fbffd3cd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fbffd3cd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fbffd3cd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ffbffd3c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ffbffd3c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ffbffd3cd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ffbffd3cd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ffbffd3cd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ffbffd3cd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9fee5aae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9fee5aae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fbffd3cd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fbffd3cd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fbffd3cd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fbffd3cd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9fee5aae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9fee5aa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9fee5aae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9fee5aa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visualgo.net/en/sort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visualgo.net/en/sor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visualgo.net/en/sort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Sorting</a:t>
            </a:r>
            <a:endParaRPr/>
          </a:p>
          <a:p>
            <a:pPr indent="0" lvl="0" marL="0" rtl="0" algn="ctr">
              <a:spcBef>
                <a:spcPts val="0"/>
              </a:spcBef>
              <a:spcAft>
                <a:spcPts val="0"/>
              </a:spcAft>
              <a:buNone/>
            </a:pPr>
            <a:r>
              <a:rPr lang="en"/>
              <a:t>Algorithms</a:t>
            </a:r>
            <a:endParaRPr/>
          </a:p>
          <a:p>
            <a:pPr indent="0" lvl="0" marL="0" rtl="0" algn="ctr">
              <a:spcBef>
                <a:spcPts val="0"/>
              </a:spcBef>
              <a:spcAft>
                <a:spcPts val="0"/>
              </a:spcAft>
              <a:buNone/>
            </a:pPr>
            <a:r>
              <a:rPr lang="en"/>
              <a:t>Part 2</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More Complex Sorts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Counting Sort Pseudocode</a:t>
            </a:r>
            <a:endParaRPr b="1" sz="3611">
              <a:solidFill>
                <a:srgbClr val="F55E61"/>
              </a:solidFill>
              <a:latin typeface="Playfair Display"/>
              <a:ea typeface="Playfair Display"/>
              <a:cs typeface="Playfair Display"/>
              <a:sym typeface="Playfair Display"/>
            </a:endParaRPr>
          </a:p>
        </p:txBody>
      </p:sp>
      <p:sp>
        <p:nvSpPr>
          <p:cNvPr id="165" name="Google Shape;165;p22"/>
          <p:cNvSpPr txBox="1"/>
          <p:nvPr/>
        </p:nvSpPr>
        <p:spPr>
          <a:xfrm>
            <a:off x="311700" y="1000075"/>
            <a:ext cx="8520600" cy="41433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Start by initializing a frequency counter array of length k, that will hold the count of each number in our input array. </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Loop through the input array and increase the “count” for each value by 1 every time you encounter that number in the array. </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After the loop, the frequency counter will be holding the number of times each element appears in the input array. </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Loop from the minimum value to the maximum value. Then nest a while loop inside that loops through each corresponding value in the frequency counter array. Inside the while loop, we add elements back into the original input array that have a count that is greater than 0. </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We add each item to the array by using a secondary incrementing variable that we define at the beginning of our function, and we will increase the variable each time an element is entered into the input array while decrementing the value of the current item in the frequency counter array</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Radix Sort</a:t>
            </a:r>
            <a:endParaRPr b="1" sz="3611">
              <a:solidFill>
                <a:srgbClr val="F55E61"/>
              </a:solidFill>
              <a:latin typeface="Playfair Display"/>
              <a:ea typeface="Playfair Display"/>
              <a:cs typeface="Playfair Display"/>
              <a:sym typeface="Playfair Display"/>
            </a:endParaRPr>
          </a:p>
        </p:txBody>
      </p:sp>
      <p:sp>
        <p:nvSpPr>
          <p:cNvPr id="171" name="Google Shape;171;p23"/>
          <p:cNvSpPr txBox="1"/>
          <p:nvPr/>
        </p:nvSpPr>
        <p:spPr>
          <a:xfrm>
            <a:off x="311700" y="1000075"/>
            <a:ext cx="8520600" cy="4143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Radix sort is a very special sorting algorithm that can only be used when sorting lists of numbers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It’s also unique with the fact that it NEVER makes comparisons between elements – it uses information about the “size” of a number based on the number of digits that that number has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In order to implement radix sort, it is again extremely helpful to create a few helper functions that can give us quick access to important information:</a:t>
            </a:r>
            <a:endParaRPr sz="18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b="1" lang="en" sz="1600">
                <a:solidFill>
                  <a:srgbClr val="5E696C"/>
                </a:solidFill>
                <a:latin typeface="Lato"/>
                <a:ea typeface="Lato"/>
                <a:cs typeface="Lato"/>
                <a:sym typeface="Lato"/>
              </a:rPr>
              <a:t>findDigit( number, place )</a:t>
            </a:r>
            <a:r>
              <a:rPr lang="en" sz="1600">
                <a:solidFill>
                  <a:srgbClr val="5E696C"/>
                </a:solidFill>
                <a:latin typeface="Lato"/>
                <a:ea typeface="Lato"/>
                <a:cs typeface="Lato"/>
                <a:sym typeface="Lato"/>
              </a:rPr>
              <a:t> → returns digit in number at given place value</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b="1" lang="en" sz="1600">
                <a:solidFill>
                  <a:srgbClr val="5E696C"/>
                </a:solidFill>
                <a:latin typeface="Lato"/>
                <a:ea typeface="Lato"/>
                <a:cs typeface="Lato"/>
                <a:sym typeface="Lato"/>
              </a:rPr>
              <a:t>countDigits( number )</a:t>
            </a:r>
            <a:r>
              <a:rPr lang="en" sz="1600">
                <a:solidFill>
                  <a:srgbClr val="5E696C"/>
                </a:solidFill>
                <a:latin typeface="Lato"/>
                <a:ea typeface="Lato"/>
                <a:cs typeface="Lato"/>
                <a:sym typeface="Lato"/>
              </a:rPr>
              <a:t> → returns the total number of digits in “number”</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b="1" lang="en" sz="1600">
                <a:solidFill>
                  <a:srgbClr val="5E696C"/>
                </a:solidFill>
                <a:latin typeface="Lato"/>
                <a:ea typeface="Lato"/>
                <a:cs typeface="Lato"/>
                <a:sym typeface="Lato"/>
              </a:rPr>
              <a:t>mostDigits( arr ) </a:t>
            </a:r>
            <a:r>
              <a:rPr lang="en" sz="1600">
                <a:solidFill>
                  <a:srgbClr val="5E696C"/>
                </a:solidFill>
                <a:latin typeface="Lato"/>
                <a:ea typeface="Lato"/>
                <a:cs typeface="Lato"/>
                <a:sym typeface="Lato"/>
              </a:rPr>
              <a:t>→ takes array of numbers and returns the number of digits that are found in the largest number in the array</a:t>
            </a:r>
            <a:br>
              <a:rPr lang="en" sz="1600">
                <a:solidFill>
                  <a:srgbClr val="5E696C"/>
                </a:solidFill>
                <a:latin typeface="Lato"/>
                <a:ea typeface="Lato"/>
                <a:cs typeface="Lato"/>
                <a:sym typeface="Lato"/>
              </a:rPr>
            </a:br>
            <a:endParaRPr sz="16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chemeClr val="dk2"/>
                </a:solidFill>
                <a:latin typeface="Lato"/>
                <a:ea typeface="Lato"/>
                <a:cs typeface="Lato"/>
                <a:sym typeface="Lato"/>
              </a:rPr>
              <a:t>Let’s visualize the radix sort with Visualgo: </a:t>
            </a:r>
            <a:r>
              <a:rPr lang="en" sz="1800" u="sng">
                <a:solidFill>
                  <a:schemeClr val="accent5"/>
                </a:solidFill>
                <a:latin typeface="Lato"/>
                <a:ea typeface="Lato"/>
                <a:cs typeface="Lato"/>
                <a:sym typeface="Lato"/>
                <a:hlinkClick r:id="rId3">
                  <a:extLst>
                    <a:ext uri="{A12FA001-AC4F-418D-AE19-62706E023703}">
                      <ahyp:hlinkClr val="tx"/>
                    </a:ext>
                  </a:extLst>
                </a:hlinkClick>
              </a:rPr>
              <a:t>https://visualgo.net/en/sorting</a:t>
            </a:r>
            <a:r>
              <a:rPr lang="en" sz="1800">
                <a:solidFill>
                  <a:schemeClr val="dk2"/>
                </a:solidFill>
                <a:latin typeface="Lato"/>
                <a:ea typeface="Lato"/>
                <a:cs typeface="Lato"/>
                <a:sym typeface="Lato"/>
              </a:rPr>
              <a:t> </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Radix Sort Pseudocode</a:t>
            </a:r>
            <a:endParaRPr b="1" sz="3611">
              <a:solidFill>
                <a:srgbClr val="F55E61"/>
              </a:solidFill>
              <a:latin typeface="Playfair Display"/>
              <a:ea typeface="Playfair Display"/>
              <a:cs typeface="Playfair Display"/>
              <a:sym typeface="Playfair Display"/>
            </a:endParaRPr>
          </a:p>
        </p:txBody>
      </p:sp>
      <p:sp>
        <p:nvSpPr>
          <p:cNvPr id="177" name="Google Shape;177;p24"/>
          <p:cNvSpPr txBox="1"/>
          <p:nvPr/>
        </p:nvSpPr>
        <p:spPr>
          <a:xfrm>
            <a:off x="311700" y="1000075"/>
            <a:ext cx="8520600" cy="3818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Create a function that accepts an array of integers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Figure out how many digits the largest number in the array has using the helper</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Loop through “places” starting at 0 until the largest number of digits calculated</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For each iteration: </a:t>
            </a:r>
            <a:endParaRPr sz="1800">
              <a:solidFill>
                <a:srgbClr val="5E696C"/>
              </a:solidFill>
              <a:latin typeface="Lato"/>
              <a:ea typeface="Lato"/>
              <a:cs typeface="Lato"/>
              <a:sym typeface="Lato"/>
            </a:endParaRPr>
          </a:p>
          <a:p>
            <a:pPr indent="-342900" lvl="1" marL="9144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Create “bins” or “buckets” for each possible digit 0 to 9</a:t>
            </a:r>
            <a:endParaRPr sz="1800">
              <a:solidFill>
                <a:srgbClr val="5E696C"/>
              </a:solidFill>
              <a:latin typeface="Lato"/>
              <a:ea typeface="Lato"/>
              <a:cs typeface="Lato"/>
              <a:sym typeface="Lato"/>
            </a:endParaRPr>
          </a:p>
          <a:p>
            <a:pPr indent="-342900" lvl="1" marL="9144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Place each number </a:t>
            </a:r>
            <a:r>
              <a:rPr lang="en" sz="1800">
                <a:solidFill>
                  <a:srgbClr val="5E696C"/>
                </a:solidFill>
                <a:latin typeface="Lato"/>
                <a:ea typeface="Lato"/>
                <a:cs typeface="Lato"/>
                <a:sym typeface="Lato"/>
              </a:rPr>
              <a:t>front the array into the bin/bucket it belongs based on the “place” currently being looped through</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Replace the existing array with the values in the buckets, starting with 0 and going up to 9</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At the end, return the sorted list of numbers</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1000"/>
                                        <p:tgtEl>
                                          <p:spTgt spid="1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Effect filter="fade" transition="in">
                                      <p:cBhvr>
                                        <p:cTn dur="1000"/>
                                        <p:tgtEl>
                                          <p:spTgt spid="1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animEffect filter="fade" transition="in">
                                      <p:cBhvr>
                                        <p:cTn dur="1000"/>
                                        <p:tgtEl>
                                          <p:spTgt spid="17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Complex Sorting Recap</a:t>
            </a:r>
            <a:endParaRPr b="1" sz="3611">
              <a:solidFill>
                <a:srgbClr val="F55E61"/>
              </a:solidFill>
              <a:latin typeface="Playfair Display"/>
              <a:ea typeface="Playfair Display"/>
              <a:cs typeface="Playfair Display"/>
              <a:sym typeface="Playfair Display"/>
            </a:endParaRPr>
          </a:p>
        </p:txBody>
      </p:sp>
      <p:sp>
        <p:nvSpPr>
          <p:cNvPr id="183" name="Google Shape;183;p25"/>
          <p:cNvSpPr txBox="1"/>
          <p:nvPr/>
        </p:nvSpPr>
        <p:spPr>
          <a:xfrm>
            <a:off x="311700" y="1000075"/>
            <a:ext cx="8520600" cy="4046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Merge Sort Recap:</a:t>
            </a:r>
            <a:endParaRPr sz="18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Divide and Conquer, Recursion, Multiple Pointers, Merge Helper Function</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Time Complexity:   O(n log n)	Space Complexity:  O(n)</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Creates a new array the way we did it, so it can take up a lot of memory</a:t>
            </a:r>
            <a:endParaRPr sz="16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Quick Sort Recap:</a:t>
            </a:r>
            <a:endParaRPr sz="18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Divide and Conquer, Recursion, Multiple Pointers, Pivot Helper Function</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Time Complexity:   O(n log n)	Space Complexity:  O( log n )</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Can be slow in worst case scenario but is efficient on average</a:t>
            </a:r>
            <a:endParaRPr sz="16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Counting Sort Recap:</a:t>
            </a:r>
            <a:endParaRPr sz="18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Frequency counter, Need to know min and max value of interest</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Time Complexity: O( n + k )	Space Complexity: O ( n + k )</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Very fast sorting algorithm for numbers or letters when we know about our data</a:t>
            </a:r>
            <a:endParaRPr sz="16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Radix Sort Recap:</a:t>
            </a:r>
            <a:endParaRPr sz="18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Special Sorting For Lists of Numbers, Numerous Helper Functions</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Time Complexity:  O( n + k )	Space Complexity:  O ( n + k )</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Incredibly fast sorting algorithm for numbers</a:t>
            </a:r>
            <a:endParaRPr sz="16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Effect filter="fade" transition="in">
                                      <p:cBhvr>
                                        <p:cTn dur="1000"/>
                                        <p:tgtEl>
                                          <p:spTgt spid="1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animEffect filter="fade" transition="in">
                                      <p:cBhvr>
                                        <p:cTn dur="1000"/>
                                        <p:tgtEl>
                                          <p:spTgt spid="1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animEffect filter="fade" transition="in">
                                      <p:cBhvr>
                                        <p:cTn dur="1000"/>
                                        <p:tgtEl>
                                          <p:spTgt spid="1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animEffect filter="fade" transition="in">
                                      <p:cBhvr>
                                        <p:cTn dur="1000"/>
                                        <p:tgtEl>
                                          <p:spTgt spid="1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animEffect filter="fade" transition="in">
                                      <p:cBhvr>
                                        <p:cTn dur="1000"/>
                                        <p:tgtEl>
                                          <p:spTgt spid="18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0" st="10"/>
                                            </p:txEl>
                                          </p:spTgt>
                                        </p:tgtEl>
                                        <p:attrNameLst>
                                          <p:attrName>style.visibility</p:attrName>
                                        </p:attrNameLst>
                                      </p:cBhvr>
                                      <p:to>
                                        <p:strVal val="visible"/>
                                      </p:to>
                                    </p:set>
                                    <p:animEffect filter="fade" transition="in">
                                      <p:cBhvr>
                                        <p:cTn dur="1000"/>
                                        <p:tgtEl>
                                          <p:spTgt spid="18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1" st="11"/>
                                            </p:txEl>
                                          </p:spTgt>
                                        </p:tgtEl>
                                        <p:attrNameLst>
                                          <p:attrName>style.visibility</p:attrName>
                                        </p:attrNameLst>
                                      </p:cBhvr>
                                      <p:to>
                                        <p:strVal val="visible"/>
                                      </p:to>
                                    </p:set>
                                    <p:animEffect filter="fade" transition="in">
                                      <p:cBhvr>
                                        <p:cTn dur="1000"/>
                                        <p:tgtEl>
                                          <p:spTgt spid="18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2" st="12"/>
                                            </p:txEl>
                                          </p:spTgt>
                                        </p:tgtEl>
                                        <p:attrNameLst>
                                          <p:attrName>style.visibility</p:attrName>
                                        </p:attrNameLst>
                                      </p:cBhvr>
                                      <p:to>
                                        <p:strVal val="visible"/>
                                      </p:to>
                                    </p:set>
                                    <p:animEffect filter="fade" transition="in">
                                      <p:cBhvr>
                                        <p:cTn dur="1000"/>
                                        <p:tgtEl>
                                          <p:spTgt spid="18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3" st="13"/>
                                            </p:txEl>
                                          </p:spTgt>
                                        </p:tgtEl>
                                        <p:attrNameLst>
                                          <p:attrName>style.visibility</p:attrName>
                                        </p:attrNameLst>
                                      </p:cBhvr>
                                      <p:to>
                                        <p:strVal val="visible"/>
                                      </p:to>
                                    </p:set>
                                    <p:animEffect filter="fade" transition="in">
                                      <p:cBhvr>
                                        <p:cTn dur="1000"/>
                                        <p:tgtEl>
                                          <p:spTgt spid="18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4" st="14"/>
                                            </p:txEl>
                                          </p:spTgt>
                                        </p:tgtEl>
                                        <p:attrNameLst>
                                          <p:attrName>style.visibility</p:attrName>
                                        </p:attrNameLst>
                                      </p:cBhvr>
                                      <p:to>
                                        <p:strVal val="visible"/>
                                      </p:to>
                                    </p:set>
                                    <p:animEffect filter="fade" transition="in">
                                      <p:cBhvr>
                                        <p:cTn dur="1000"/>
                                        <p:tgtEl>
                                          <p:spTgt spid="18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5" st="15"/>
                                            </p:txEl>
                                          </p:spTgt>
                                        </p:tgtEl>
                                        <p:attrNameLst>
                                          <p:attrName>style.visibility</p:attrName>
                                        </p:attrNameLst>
                                      </p:cBhvr>
                                      <p:to>
                                        <p:strVal val="visible"/>
                                      </p:to>
                                    </p:set>
                                    <p:animEffect filter="fade" transition="in">
                                      <p:cBhvr>
                                        <p:cTn dur="1000"/>
                                        <p:tgtEl>
                                          <p:spTgt spid="183">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Conclusion</a:t>
            </a:r>
            <a:endParaRPr b="1" sz="3611">
              <a:solidFill>
                <a:srgbClr val="F55E61"/>
              </a:solidFill>
              <a:latin typeface="Playfair Display"/>
              <a:ea typeface="Playfair Display"/>
              <a:cs typeface="Playfair Display"/>
              <a:sym typeface="Playfair Display"/>
            </a:endParaRPr>
          </a:p>
        </p:txBody>
      </p:sp>
      <p:sp>
        <p:nvSpPr>
          <p:cNvPr id="189" name="Google Shape;189;p26"/>
          <p:cNvSpPr txBox="1"/>
          <p:nvPr/>
        </p:nvSpPr>
        <p:spPr>
          <a:xfrm>
            <a:off x="311700" y="1000075"/>
            <a:ext cx="8520600" cy="40605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Merge Sort and Quick Sort are industry standard and very efficient</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Radix Sort is super fast, but takes the most coding/thought</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Counting Sort is fast, but it’s not useful when our data is arbitrary</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Notice how all of these more complex sorting algorithms utilize problem solving patterns that we’ve seen before!</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There are other sorting algorithms that you can learn and you might benefit from doing so (see Timsort, Heapsort, Shellsort, etc) but the ones we’ve just introduced to you are by far the most common (especially for interviews!)</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Many more complex sorting algorithms actually utilize combinations of the sorting algorithms that you now know</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When we get to trees and other data structures, we will revisit the concepts of sorting algorithms and how we can apply them to different data structures</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That’s all there is for now! See you all next week!</a:t>
            </a:r>
            <a:endParaRPr sz="18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1000"/>
                                        <p:tgtEl>
                                          <p:spTgt spid="1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1000"/>
                                        <p:tgtEl>
                                          <p:spTgt spid="1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Effect filter="fade" transition="in">
                                      <p:cBhvr>
                                        <p:cTn dur="1000"/>
                                        <p:tgtEl>
                                          <p:spTgt spid="18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Why More Complex?</a:t>
            </a:r>
            <a:endParaRPr b="1" sz="3611">
              <a:solidFill>
                <a:srgbClr val="F55E61"/>
              </a:solidFill>
              <a:latin typeface="Playfair Display"/>
              <a:ea typeface="Playfair Display"/>
              <a:cs typeface="Playfair Display"/>
              <a:sym typeface="Playfair Display"/>
            </a:endParaRPr>
          </a:p>
        </p:txBody>
      </p:sp>
      <p:sp>
        <p:nvSpPr>
          <p:cNvPr id="66" name="Google Shape;66;p14"/>
          <p:cNvSpPr txBox="1"/>
          <p:nvPr/>
        </p:nvSpPr>
        <p:spPr>
          <a:xfrm>
            <a:off x="311700" y="1000075"/>
            <a:ext cx="8520600" cy="3945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There are some significant limitations with the sorting algorithms that we’ve learned thus far – most </a:t>
            </a:r>
            <a:r>
              <a:rPr lang="en" sz="1800">
                <a:solidFill>
                  <a:srgbClr val="5E696C"/>
                </a:solidFill>
                <a:latin typeface="Lato"/>
                <a:ea typeface="Lato"/>
                <a:cs typeface="Lato"/>
                <a:sym typeface="Lato"/>
              </a:rPr>
              <a:t>importantly – they DO NOT scale well!</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Bubble sort seems cool, but when we have tens of thousands of elements, or more, it is extremely inefficient</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For scalable and practical algorithms, we need methods and strategies that are able to reduce time complexity as our applications scale in size</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With the algorithms we’ve learned so far, the best we can do is O(n * m) which nears quadratic time complexity O(n^2) if the scenario is not perfectly ideal</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But there are other algorithms that we can use to reduce that time complexity to something closer to O( n log n ) and even O( n + k )</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In order to get something with more efficiency, we must trade away the simplicity of the approaches we’ve learned so far</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10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10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1000"/>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1000"/>
                                        <p:tgtEl>
                                          <p:spTgt spid="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1000"/>
                                        <p:tgtEl>
                                          <p:spTgt spid="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1000"/>
                                        <p:tgtEl>
                                          <p:spTgt spid="6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Merge Sort</a:t>
            </a:r>
            <a:endParaRPr b="1" sz="3611">
              <a:solidFill>
                <a:srgbClr val="F55E61"/>
              </a:solidFill>
              <a:latin typeface="Playfair Display"/>
              <a:ea typeface="Playfair Display"/>
              <a:cs typeface="Playfair Display"/>
              <a:sym typeface="Playfair Display"/>
            </a:endParaRPr>
          </a:p>
        </p:txBody>
      </p:sp>
      <p:sp>
        <p:nvSpPr>
          <p:cNvPr id="72" name="Google Shape;72;p15"/>
          <p:cNvSpPr txBox="1"/>
          <p:nvPr/>
        </p:nvSpPr>
        <p:spPr>
          <a:xfrm>
            <a:off x="311700" y="1000075"/>
            <a:ext cx="8520600" cy="206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One of the more widely used sorting algorithms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Uses two main steps throughout the algorithm: merging and sorting</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Uses the “Divide and Conquer” problem solving pattern to continually </a:t>
            </a:r>
            <a:r>
              <a:rPr lang="en" sz="1800">
                <a:solidFill>
                  <a:srgbClr val="5E696C"/>
                </a:solidFill>
                <a:latin typeface="Lato"/>
                <a:ea typeface="Lato"/>
                <a:cs typeface="Lato"/>
                <a:sym typeface="Lato"/>
              </a:rPr>
              <a:t>dissect</a:t>
            </a:r>
            <a:r>
              <a:rPr lang="en" sz="1800">
                <a:solidFill>
                  <a:srgbClr val="5E696C"/>
                </a:solidFill>
                <a:latin typeface="Lato"/>
                <a:ea typeface="Lato"/>
                <a:cs typeface="Lato"/>
                <a:sym typeface="Lato"/>
              </a:rPr>
              <a:t> an input array into smaller and smaller arrays of length 0 or length 1</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It then builds up a sorted array by </a:t>
            </a:r>
            <a:r>
              <a:rPr lang="en" sz="1800">
                <a:solidFill>
                  <a:srgbClr val="5E696C"/>
                </a:solidFill>
                <a:latin typeface="Lato"/>
                <a:ea typeface="Lato"/>
                <a:cs typeface="Lato"/>
                <a:sym typeface="Lato"/>
              </a:rPr>
              <a:t>merging</a:t>
            </a:r>
            <a:r>
              <a:rPr lang="en" sz="1800">
                <a:solidFill>
                  <a:srgbClr val="5E696C"/>
                </a:solidFill>
                <a:latin typeface="Lato"/>
                <a:ea typeface="Lato"/>
                <a:cs typeface="Lato"/>
                <a:sym typeface="Lato"/>
              </a:rPr>
              <a:t> the chopped up elements together</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b="1" lang="en" sz="1800">
                <a:solidFill>
                  <a:srgbClr val="5E696C"/>
                </a:solidFill>
                <a:latin typeface="Lato"/>
                <a:ea typeface="Lato"/>
                <a:cs typeface="Lato"/>
                <a:sym typeface="Lato"/>
              </a:rPr>
              <a:t>Example: </a:t>
            </a:r>
            <a:endParaRPr b="1" sz="1800">
              <a:solidFill>
                <a:srgbClr val="5E696C"/>
              </a:solidFill>
              <a:latin typeface="Lato"/>
              <a:ea typeface="Lato"/>
              <a:cs typeface="Lato"/>
              <a:sym typeface="Lato"/>
            </a:endParaRPr>
          </a:p>
        </p:txBody>
      </p:sp>
      <p:sp>
        <p:nvSpPr>
          <p:cNvPr id="73" name="Google Shape;73;p15"/>
          <p:cNvSpPr txBox="1"/>
          <p:nvPr/>
        </p:nvSpPr>
        <p:spPr>
          <a:xfrm>
            <a:off x="2437050" y="2606875"/>
            <a:ext cx="4269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[ 13, 9, 5, 7, 3, 11, 15, 1 ]</a:t>
            </a:r>
            <a:endParaRPr b="1" sz="1800">
              <a:latin typeface="Lato"/>
              <a:ea typeface="Lato"/>
              <a:cs typeface="Lato"/>
              <a:sym typeface="Lato"/>
            </a:endParaRPr>
          </a:p>
        </p:txBody>
      </p:sp>
      <p:cxnSp>
        <p:nvCxnSpPr>
          <p:cNvPr id="74" name="Google Shape;74;p15"/>
          <p:cNvCxnSpPr>
            <a:stCxn id="73" idx="2"/>
            <a:endCxn id="75" idx="0"/>
          </p:cNvCxnSpPr>
          <p:nvPr/>
        </p:nvCxnSpPr>
        <p:spPr>
          <a:xfrm flipH="1">
            <a:off x="3714900" y="3068575"/>
            <a:ext cx="857100" cy="147900"/>
          </a:xfrm>
          <a:prstGeom prst="straightConnector1">
            <a:avLst/>
          </a:prstGeom>
          <a:noFill/>
          <a:ln cap="flat" cmpd="sng" w="28575">
            <a:solidFill>
              <a:schemeClr val="dk1"/>
            </a:solidFill>
            <a:prstDash val="solid"/>
            <a:round/>
            <a:headEnd len="med" w="med" type="none"/>
            <a:tailEnd len="med" w="med" type="triangle"/>
          </a:ln>
        </p:spPr>
      </p:cxnSp>
      <p:cxnSp>
        <p:nvCxnSpPr>
          <p:cNvPr id="76" name="Google Shape;76;p15"/>
          <p:cNvCxnSpPr>
            <a:stCxn id="73" idx="2"/>
            <a:endCxn id="77" idx="0"/>
          </p:cNvCxnSpPr>
          <p:nvPr/>
        </p:nvCxnSpPr>
        <p:spPr>
          <a:xfrm>
            <a:off x="4572000" y="3068575"/>
            <a:ext cx="875400" cy="147900"/>
          </a:xfrm>
          <a:prstGeom prst="straightConnector1">
            <a:avLst/>
          </a:prstGeom>
          <a:noFill/>
          <a:ln cap="flat" cmpd="sng" w="28575">
            <a:solidFill>
              <a:schemeClr val="dk1"/>
            </a:solidFill>
            <a:prstDash val="solid"/>
            <a:round/>
            <a:headEnd len="med" w="med" type="none"/>
            <a:tailEnd len="med" w="med" type="triangle"/>
          </a:ln>
        </p:spPr>
      </p:cxnSp>
      <p:sp>
        <p:nvSpPr>
          <p:cNvPr id="75" name="Google Shape;75;p15"/>
          <p:cNvSpPr txBox="1"/>
          <p:nvPr/>
        </p:nvSpPr>
        <p:spPr>
          <a:xfrm>
            <a:off x="2818050" y="3216475"/>
            <a:ext cx="179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[ 13, 9, 5, 7 ]</a:t>
            </a:r>
            <a:endParaRPr b="1" sz="1800">
              <a:latin typeface="Lato"/>
              <a:ea typeface="Lato"/>
              <a:cs typeface="Lato"/>
              <a:sym typeface="Lato"/>
            </a:endParaRPr>
          </a:p>
        </p:txBody>
      </p:sp>
      <p:sp>
        <p:nvSpPr>
          <p:cNvPr id="77" name="Google Shape;77;p15"/>
          <p:cNvSpPr txBox="1"/>
          <p:nvPr/>
        </p:nvSpPr>
        <p:spPr>
          <a:xfrm>
            <a:off x="4492350" y="3216475"/>
            <a:ext cx="190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[ 3, 11, 15, 1 ]</a:t>
            </a:r>
            <a:endParaRPr b="1" sz="1800">
              <a:latin typeface="Lato"/>
              <a:ea typeface="Lato"/>
              <a:cs typeface="Lato"/>
              <a:sym typeface="Lato"/>
            </a:endParaRPr>
          </a:p>
        </p:txBody>
      </p:sp>
      <p:cxnSp>
        <p:nvCxnSpPr>
          <p:cNvPr id="78" name="Google Shape;78;p15"/>
          <p:cNvCxnSpPr>
            <a:stCxn id="75" idx="2"/>
            <a:endCxn id="79" idx="0"/>
          </p:cNvCxnSpPr>
          <p:nvPr/>
        </p:nvCxnSpPr>
        <p:spPr>
          <a:xfrm flipH="1">
            <a:off x="3066300" y="3678175"/>
            <a:ext cx="648600" cy="147900"/>
          </a:xfrm>
          <a:prstGeom prst="straightConnector1">
            <a:avLst/>
          </a:prstGeom>
          <a:noFill/>
          <a:ln cap="flat" cmpd="sng" w="28575">
            <a:solidFill>
              <a:schemeClr val="dk1"/>
            </a:solidFill>
            <a:prstDash val="solid"/>
            <a:round/>
            <a:headEnd len="med" w="med" type="none"/>
            <a:tailEnd len="med" w="med" type="triangle"/>
          </a:ln>
        </p:spPr>
      </p:cxnSp>
      <p:cxnSp>
        <p:nvCxnSpPr>
          <p:cNvPr id="80" name="Google Shape;80;p15"/>
          <p:cNvCxnSpPr>
            <a:stCxn id="75" idx="2"/>
            <a:endCxn id="81" idx="0"/>
          </p:cNvCxnSpPr>
          <p:nvPr/>
        </p:nvCxnSpPr>
        <p:spPr>
          <a:xfrm>
            <a:off x="3714900" y="3678175"/>
            <a:ext cx="429000" cy="147900"/>
          </a:xfrm>
          <a:prstGeom prst="straightConnector1">
            <a:avLst/>
          </a:prstGeom>
          <a:noFill/>
          <a:ln cap="flat" cmpd="sng" w="28575">
            <a:solidFill>
              <a:schemeClr val="dk1"/>
            </a:solidFill>
            <a:prstDash val="solid"/>
            <a:round/>
            <a:headEnd len="med" w="med" type="none"/>
            <a:tailEnd len="med" w="med" type="triangle"/>
          </a:ln>
        </p:spPr>
      </p:cxnSp>
      <p:cxnSp>
        <p:nvCxnSpPr>
          <p:cNvPr id="82" name="Google Shape;82;p15"/>
          <p:cNvCxnSpPr>
            <a:stCxn id="77" idx="2"/>
            <a:endCxn id="83" idx="0"/>
          </p:cNvCxnSpPr>
          <p:nvPr/>
        </p:nvCxnSpPr>
        <p:spPr>
          <a:xfrm flipH="1">
            <a:off x="5086050" y="3678175"/>
            <a:ext cx="361200" cy="147900"/>
          </a:xfrm>
          <a:prstGeom prst="straightConnector1">
            <a:avLst/>
          </a:prstGeom>
          <a:noFill/>
          <a:ln cap="flat" cmpd="sng" w="28575">
            <a:solidFill>
              <a:schemeClr val="dk1"/>
            </a:solidFill>
            <a:prstDash val="solid"/>
            <a:round/>
            <a:headEnd len="med" w="med" type="none"/>
            <a:tailEnd len="med" w="med" type="triangle"/>
          </a:ln>
        </p:spPr>
      </p:cxnSp>
      <p:cxnSp>
        <p:nvCxnSpPr>
          <p:cNvPr id="84" name="Google Shape;84;p15"/>
          <p:cNvCxnSpPr>
            <a:stCxn id="77" idx="2"/>
            <a:endCxn id="85" idx="0"/>
          </p:cNvCxnSpPr>
          <p:nvPr/>
        </p:nvCxnSpPr>
        <p:spPr>
          <a:xfrm>
            <a:off x="5447250" y="3678175"/>
            <a:ext cx="742800" cy="147900"/>
          </a:xfrm>
          <a:prstGeom prst="straightConnector1">
            <a:avLst/>
          </a:prstGeom>
          <a:noFill/>
          <a:ln cap="flat" cmpd="sng" w="28575">
            <a:solidFill>
              <a:schemeClr val="dk1"/>
            </a:solidFill>
            <a:prstDash val="solid"/>
            <a:round/>
            <a:headEnd len="med" w="med" type="none"/>
            <a:tailEnd len="med" w="med" type="triangle"/>
          </a:ln>
        </p:spPr>
      </p:cxnSp>
      <p:sp>
        <p:nvSpPr>
          <p:cNvPr id="79" name="Google Shape;79;p15"/>
          <p:cNvSpPr txBox="1"/>
          <p:nvPr/>
        </p:nvSpPr>
        <p:spPr>
          <a:xfrm>
            <a:off x="2449800" y="3826075"/>
            <a:ext cx="123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[ 13, 9 ]</a:t>
            </a:r>
            <a:endParaRPr b="1" sz="1800">
              <a:latin typeface="Lato"/>
              <a:ea typeface="Lato"/>
              <a:cs typeface="Lato"/>
              <a:sym typeface="Lato"/>
            </a:endParaRPr>
          </a:p>
        </p:txBody>
      </p:sp>
      <p:sp>
        <p:nvSpPr>
          <p:cNvPr id="81" name="Google Shape;81;p15"/>
          <p:cNvSpPr txBox="1"/>
          <p:nvPr/>
        </p:nvSpPr>
        <p:spPr>
          <a:xfrm>
            <a:off x="3671325" y="3826075"/>
            <a:ext cx="94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[ 5, 7 ]</a:t>
            </a:r>
            <a:endParaRPr b="1" sz="1800">
              <a:latin typeface="Lato"/>
              <a:ea typeface="Lato"/>
              <a:cs typeface="Lato"/>
              <a:sym typeface="Lato"/>
            </a:endParaRPr>
          </a:p>
        </p:txBody>
      </p:sp>
      <p:sp>
        <p:nvSpPr>
          <p:cNvPr id="83" name="Google Shape;83;p15"/>
          <p:cNvSpPr txBox="1"/>
          <p:nvPr/>
        </p:nvSpPr>
        <p:spPr>
          <a:xfrm>
            <a:off x="4497300" y="3826075"/>
            <a:ext cx="117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[ 3, 11 ]</a:t>
            </a:r>
            <a:endParaRPr b="1" sz="1800">
              <a:latin typeface="Lato"/>
              <a:ea typeface="Lato"/>
              <a:cs typeface="Lato"/>
              <a:sym typeface="Lato"/>
            </a:endParaRPr>
          </a:p>
        </p:txBody>
      </p:sp>
      <p:sp>
        <p:nvSpPr>
          <p:cNvPr id="85" name="Google Shape;85;p15"/>
          <p:cNvSpPr txBox="1"/>
          <p:nvPr/>
        </p:nvSpPr>
        <p:spPr>
          <a:xfrm>
            <a:off x="5674250" y="3826075"/>
            <a:ext cx="103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[ 15, 1 ]</a:t>
            </a:r>
            <a:endParaRPr b="1" sz="1800">
              <a:latin typeface="Lato"/>
              <a:ea typeface="Lato"/>
              <a:cs typeface="Lato"/>
              <a:sym typeface="Lato"/>
            </a:endParaRPr>
          </a:p>
        </p:txBody>
      </p:sp>
      <p:cxnSp>
        <p:nvCxnSpPr>
          <p:cNvPr id="86" name="Google Shape;86;p15"/>
          <p:cNvCxnSpPr>
            <a:stCxn id="79" idx="2"/>
            <a:endCxn id="87" idx="0"/>
          </p:cNvCxnSpPr>
          <p:nvPr/>
        </p:nvCxnSpPr>
        <p:spPr>
          <a:xfrm flipH="1">
            <a:off x="2731350" y="4287775"/>
            <a:ext cx="334800" cy="269700"/>
          </a:xfrm>
          <a:prstGeom prst="straightConnector1">
            <a:avLst/>
          </a:prstGeom>
          <a:noFill/>
          <a:ln cap="flat" cmpd="sng" w="28575">
            <a:solidFill>
              <a:schemeClr val="dk1"/>
            </a:solidFill>
            <a:prstDash val="solid"/>
            <a:round/>
            <a:headEnd len="med" w="med" type="none"/>
            <a:tailEnd len="med" w="med" type="triangle"/>
          </a:ln>
        </p:spPr>
      </p:cxnSp>
      <p:cxnSp>
        <p:nvCxnSpPr>
          <p:cNvPr id="88" name="Google Shape;88;p15"/>
          <p:cNvCxnSpPr>
            <a:stCxn id="79" idx="2"/>
            <a:endCxn id="89" idx="0"/>
          </p:cNvCxnSpPr>
          <p:nvPr/>
        </p:nvCxnSpPr>
        <p:spPr>
          <a:xfrm>
            <a:off x="3066150" y="4287775"/>
            <a:ext cx="195300" cy="269700"/>
          </a:xfrm>
          <a:prstGeom prst="straightConnector1">
            <a:avLst/>
          </a:prstGeom>
          <a:noFill/>
          <a:ln cap="flat" cmpd="sng" w="28575">
            <a:solidFill>
              <a:schemeClr val="dk1"/>
            </a:solidFill>
            <a:prstDash val="solid"/>
            <a:round/>
            <a:headEnd len="med" w="med" type="none"/>
            <a:tailEnd len="med" w="med" type="triangle"/>
          </a:ln>
        </p:spPr>
      </p:cxnSp>
      <p:cxnSp>
        <p:nvCxnSpPr>
          <p:cNvPr id="90" name="Google Shape;90;p15"/>
          <p:cNvCxnSpPr>
            <a:stCxn id="81" idx="2"/>
            <a:endCxn id="91" idx="0"/>
          </p:cNvCxnSpPr>
          <p:nvPr/>
        </p:nvCxnSpPr>
        <p:spPr>
          <a:xfrm flipH="1">
            <a:off x="3838425" y="4287775"/>
            <a:ext cx="305400" cy="269700"/>
          </a:xfrm>
          <a:prstGeom prst="straightConnector1">
            <a:avLst/>
          </a:prstGeom>
          <a:noFill/>
          <a:ln cap="flat" cmpd="sng" w="28575">
            <a:solidFill>
              <a:schemeClr val="dk1"/>
            </a:solidFill>
            <a:prstDash val="solid"/>
            <a:round/>
            <a:headEnd len="med" w="med" type="none"/>
            <a:tailEnd len="med" w="med" type="triangle"/>
          </a:ln>
        </p:spPr>
      </p:cxnSp>
      <p:cxnSp>
        <p:nvCxnSpPr>
          <p:cNvPr id="92" name="Google Shape;92;p15"/>
          <p:cNvCxnSpPr>
            <a:stCxn id="81" idx="2"/>
            <a:endCxn id="93" idx="0"/>
          </p:cNvCxnSpPr>
          <p:nvPr/>
        </p:nvCxnSpPr>
        <p:spPr>
          <a:xfrm>
            <a:off x="4143825" y="4287775"/>
            <a:ext cx="187200" cy="269700"/>
          </a:xfrm>
          <a:prstGeom prst="straightConnector1">
            <a:avLst/>
          </a:prstGeom>
          <a:noFill/>
          <a:ln cap="flat" cmpd="sng" w="28575">
            <a:solidFill>
              <a:schemeClr val="dk1"/>
            </a:solidFill>
            <a:prstDash val="solid"/>
            <a:round/>
            <a:headEnd len="med" w="med" type="none"/>
            <a:tailEnd len="med" w="med" type="triangle"/>
          </a:ln>
        </p:spPr>
      </p:cxnSp>
      <p:cxnSp>
        <p:nvCxnSpPr>
          <p:cNvPr id="94" name="Google Shape;94;p15"/>
          <p:cNvCxnSpPr>
            <a:stCxn id="83" idx="2"/>
            <a:endCxn id="95" idx="0"/>
          </p:cNvCxnSpPr>
          <p:nvPr/>
        </p:nvCxnSpPr>
        <p:spPr>
          <a:xfrm flipH="1">
            <a:off x="4914900" y="4287775"/>
            <a:ext cx="171000" cy="269700"/>
          </a:xfrm>
          <a:prstGeom prst="straightConnector1">
            <a:avLst/>
          </a:prstGeom>
          <a:noFill/>
          <a:ln cap="flat" cmpd="sng" w="28575">
            <a:solidFill>
              <a:schemeClr val="dk1"/>
            </a:solidFill>
            <a:prstDash val="solid"/>
            <a:round/>
            <a:headEnd len="med" w="med" type="none"/>
            <a:tailEnd len="med" w="med" type="triangle"/>
          </a:ln>
        </p:spPr>
      </p:cxnSp>
      <p:cxnSp>
        <p:nvCxnSpPr>
          <p:cNvPr id="96" name="Google Shape;96;p15"/>
          <p:cNvCxnSpPr>
            <a:stCxn id="83" idx="2"/>
            <a:endCxn id="97" idx="0"/>
          </p:cNvCxnSpPr>
          <p:nvPr/>
        </p:nvCxnSpPr>
        <p:spPr>
          <a:xfrm>
            <a:off x="5085900" y="4287775"/>
            <a:ext cx="354000" cy="269700"/>
          </a:xfrm>
          <a:prstGeom prst="straightConnector1">
            <a:avLst/>
          </a:prstGeom>
          <a:noFill/>
          <a:ln cap="flat" cmpd="sng" w="28575">
            <a:solidFill>
              <a:schemeClr val="dk1"/>
            </a:solidFill>
            <a:prstDash val="solid"/>
            <a:round/>
            <a:headEnd len="med" w="med" type="none"/>
            <a:tailEnd len="med" w="med" type="triangle"/>
          </a:ln>
        </p:spPr>
      </p:cxnSp>
      <p:cxnSp>
        <p:nvCxnSpPr>
          <p:cNvPr id="98" name="Google Shape;98;p15"/>
          <p:cNvCxnSpPr>
            <a:stCxn id="85" idx="2"/>
            <a:endCxn id="99" idx="0"/>
          </p:cNvCxnSpPr>
          <p:nvPr/>
        </p:nvCxnSpPr>
        <p:spPr>
          <a:xfrm flipH="1">
            <a:off x="6116150" y="4287775"/>
            <a:ext cx="73800" cy="269700"/>
          </a:xfrm>
          <a:prstGeom prst="straightConnector1">
            <a:avLst/>
          </a:prstGeom>
          <a:noFill/>
          <a:ln cap="flat" cmpd="sng" w="28575">
            <a:solidFill>
              <a:schemeClr val="dk1"/>
            </a:solidFill>
            <a:prstDash val="solid"/>
            <a:round/>
            <a:headEnd len="med" w="med" type="none"/>
            <a:tailEnd len="med" w="med" type="triangle"/>
          </a:ln>
        </p:spPr>
      </p:cxnSp>
      <p:cxnSp>
        <p:nvCxnSpPr>
          <p:cNvPr id="100" name="Google Shape;100;p15"/>
          <p:cNvCxnSpPr>
            <a:stCxn id="85" idx="2"/>
            <a:endCxn id="101" idx="0"/>
          </p:cNvCxnSpPr>
          <p:nvPr/>
        </p:nvCxnSpPr>
        <p:spPr>
          <a:xfrm>
            <a:off x="6189950" y="4287775"/>
            <a:ext cx="381600" cy="269700"/>
          </a:xfrm>
          <a:prstGeom prst="straightConnector1">
            <a:avLst/>
          </a:prstGeom>
          <a:noFill/>
          <a:ln cap="flat" cmpd="sng" w="28575">
            <a:solidFill>
              <a:schemeClr val="dk1"/>
            </a:solidFill>
            <a:prstDash val="solid"/>
            <a:round/>
            <a:headEnd len="med" w="med" type="none"/>
            <a:tailEnd len="med" w="med" type="triangle"/>
          </a:ln>
        </p:spPr>
      </p:cxnSp>
      <p:sp>
        <p:nvSpPr>
          <p:cNvPr id="87" name="Google Shape;87;p15"/>
          <p:cNvSpPr txBox="1"/>
          <p:nvPr/>
        </p:nvSpPr>
        <p:spPr>
          <a:xfrm>
            <a:off x="2320350" y="4557475"/>
            <a:ext cx="822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[ 13 ]</a:t>
            </a:r>
            <a:endParaRPr b="1" sz="1800">
              <a:latin typeface="Lato"/>
              <a:ea typeface="Lato"/>
              <a:cs typeface="Lato"/>
              <a:sym typeface="Lato"/>
            </a:endParaRPr>
          </a:p>
        </p:txBody>
      </p:sp>
      <p:sp>
        <p:nvSpPr>
          <p:cNvPr id="91" name="Google Shape;91;p15"/>
          <p:cNvSpPr txBox="1"/>
          <p:nvPr/>
        </p:nvSpPr>
        <p:spPr>
          <a:xfrm>
            <a:off x="3535263" y="4557475"/>
            <a:ext cx="606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[ 5 ]</a:t>
            </a:r>
            <a:endParaRPr b="1" sz="1800">
              <a:latin typeface="Lato"/>
              <a:ea typeface="Lato"/>
              <a:cs typeface="Lato"/>
              <a:sym typeface="Lato"/>
            </a:endParaRPr>
          </a:p>
        </p:txBody>
      </p:sp>
      <p:sp>
        <p:nvSpPr>
          <p:cNvPr id="95" name="Google Shape;95;p15"/>
          <p:cNvSpPr txBox="1"/>
          <p:nvPr/>
        </p:nvSpPr>
        <p:spPr>
          <a:xfrm>
            <a:off x="4611750" y="4557475"/>
            <a:ext cx="606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[ 3 ]</a:t>
            </a:r>
            <a:endParaRPr b="1" sz="1800">
              <a:latin typeface="Lato"/>
              <a:ea typeface="Lato"/>
              <a:cs typeface="Lato"/>
              <a:sym typeface="Lato"/>
            </a:endParaRPr>
          </a:p>
        </p:txBody>
      </p:sp>
      <p:sp>
        <p:nvSpPr>
          <p:cNvPr id="99" name="Google Shape;99;p15"/>
          <p:cNvSpPr txBox="1"/>
          <p:nvPr/>
        </p:nvSpPr>
        <p:spPr>
          <a:xfrm>
            <a:off x="5762175" y="4557475"/>
            <a:ext cx="70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[ 15 ]</a:t>
            </a:r>
            <a:endParaRPr b="1" sz="1800">
              <a:latin typeface="Lato"/>
              <a:ea typeface="Lato"/>
              <a:cs typeface="Lato"/>
              <a:sym typeface="Lato"/>
            </a:endParaRPr>
          </a:p>
        </p:txBody>
      </p:sp>
      <p:sp>
        <p:nvSpPr>
          <p:cNvPr id="89" name="Google Shape;89;p15"/>
          <p:cNvSpPr txBox="1"/>
          <p:nvPr/>
        </p:nvSpPr>
        <p:spPr>
          <a:xfrm>
            <a:off x="2850525" y="4557475"/>
            <a:ext cx="822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[ 9 ]</a:t>
            </a:r>
            <a:endParaRPr b="1" sz="1800">
              <a:latin typeface="Lato"/>
              <a:ea typeface="Lato"/>
              <a:cs typeface="Lato"/>
              <a:sym typeface="Lato"/>
            </a:endParaRPr>
          </a:p>
        </p:txBody>
      </p:sp>
      <p:sp>
        <p:nvSpPr>
          <p:cNvPr id="93" name="Google Shape;93;p15"/>
          <p:cNvSpPr txBox="1"/>
          <p:nvPr/>
        </p:nvSpPr>
        <p:spPr>
          <a:xfrm>
            <a:off x="4028000" y="4557475"/>
            <a:ext cx="606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[ 7 ]</a:t>
            </a:r>
            <a:endParaRPr b="1" sz="1800">
              <a:latin typeface="Lato"/>
              <a:ea typeface="Lato"/>
              <a:cs typeface="Lato"/>
              <a:sym typeface="Lato"/>
            </a:endParaRPr>
          </a:p>
        </p:txBody>
      </p:sp>
      <p:sp>
        <p:nvSpPr>
          <p:cNvPr id="97" name="Google Shape;97;p15"/>
          <p:cNvSpPr txBox="1"/>
          <p:nvPr/>
        </p:nvSpPr>
        <p:spPr>
          <a:xfrm>
            <a:off x="5086050" y="4557475"/>
            <a:ext cx="70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[ 11 ]</a:t>
            </a:r>
            <a:endParaRPr b="1" sz="1800">
              <a:latin typeface="Lato"/>
              <a:ea typeface="Lato"/>
              <a:cs typeface="Lato"/>
              <a:sym typeface="Lato"/>
            </a:endParaRPr>
          </a:p>
        </p:txBody>
      </p:sp>
      <p:sp>
        <p:nvSpPr>
          <p:cNvPr id="101" name="Google Shape;101;p15"/>
          <p:cNvSpPr txBox="1"/>
          <p:nvPr/>
        </p:nvSpPr>
        <p:spPr>
          <a:xfrm>
            <a:off x="6247300" y="4557475"/>
            <a:ext cx="648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[ 1 ]</a:t>
            </a:r>
            <a:endParaRPr b="1" sz="1800">
              <a:latin typeface="Lato"/>
              <a:ea typeface="Lato"/>
              <a:cs typeface="Lato"/>
              <a:sym typeface="Lato"/>
            </a:endParaRPr>
          </a:p>
        </p:txBody>
      </p:sp>
      <p:sp>
        <p:nvSpPr>
          <p:cNvPr id="102" name="Google Shape;102;p15"/>
          <p:cNvSpPr txBox="1"/>
          <p:nvPr/>
        </p:nvSpPr>
        <p:spPr>
          <a:xfrm>
            <a:off x="2449800" y="3826075"/>
            <a:ext cx="123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[ 9, 13 ]</a:t>
            </a:r>
            <a:endParaRPr b="1" sz="1800">
              <a:latin typeface="Lato"/>
              <a:ea typeface="Lato"/>
              <a:cs typeface="Lato"/>
              <a:sym typeface="Lato"/>
            </a:endParaRPr>
          </a:p>
        </p:txBody>
      </p:sp>
      <p:sp>
        <p:nvSpPr>
          <p:cNvPr id="103" name="Google Shape;103;p15"/>
          <p:cNvSpPr txBox="1"/>
          <p:nvPr/>
        </p:nvSpPr>
        <p:spPr>
          <a:xfrm>
            <a:off x="3671325" y="3826075"/>
            <a:ext cx="94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[ 5, 7 ]</a:t>
            </a:r>
            <a:endParaRPr b="1" sz="1800">
              <a:latin typeface="Lato"/>
              <a:ea typeface="Lato"/>
              <a:cs typeface="Lato"/>
              <a:sym typeface="Lato"/>
            </a:endParaRPr>
          </a:p>
        </p:txBody>
      </p:sp>
      <p:sp>
        <p:nvSpPr>
          <p:cNvPr id="104" name="Google Shape;104;p15"/>
          <p:cNvSpPr txBox="1"/>
          <p:nvPr/>
        </p:nvSpPr>
        <p:spPr>
          <a:xfrm>
            <a:off x="4497300" y="3826075"/>
            <a:ext cx="117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[ 3, 11 ]</a:t>
            </a:r>
            <a:endParaRPr b="1" sz="1800">
              <a:latin typeface="Lato"/>
              <a:ea typeface="Lato"/>
              <a:cs typeface="Lato"/>
              <a:sym typeface="Lato"/>
            </a:endParaRPr>
          </a:p>
        </p:txBody>
      </p:sp>
      <p:sp>
        <p:nvSpPr>
          <p:cNvPr id="105" name="Google Shape;105;p15"/>
          <p:cNvSpPr txBox="1"/>
          <p:nvPr/>
        </p:nvSpPr>
        <p:spPr>
          <a:xfrm>
            <a:off x="5674250" y="3826075"/>
            <a:ext cx="103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 1 5]</a:t>
            </a:r>
            <a:endParaRPr b="1" sz="1800">
              <a:latin typeface="Lato"/>
              <a:ea typeface="Lato"/>
              <a:cs typeface="Lato"/>
              <a:sym typeface="Lato"/>
            </a:endParaRPr>
          </a:p>
        </p:txBody>
      </p:sp>
      <p:cxnSp>
        <p:nvCxnSpPr>
          <p:cNvPr id="106" name="Google Shape;106;p15"/>
          <p:cNvCxnSpPr>
            <a:endCxn id="102" idx="2"/>
          </p:cNvCxnSpPr>
          <p:nvPr/>
        </p:nvCxnSpPr>
        <p:spPr>
          <a:xfrm flipH="1" rot="10800000">
            <a:off x="2731350" y="4287775"/>
            <a:ext cx="334800" cy="269700"/>
          </a:xfrm>
          <a:prstGeom prst="straightConnector1">
            <a:avLst/>
          </a:prstGeom>
          <a:noFill/>
          <a:ln cap="flat" cmpd="sng" w="28575">
            <a:solidFill>
              <a:schemeClr val="accent3"/>
            </a:solidFill>
            <a:prstDash val="solid"/>
            <a:round/>
            <a:headEnd len="med" w="med" type="none"/>
            <a:tailEnd len="med" w="med" type="triangle"/>
          </a:ln>
        </p:spPr>
      </p:cxnSp>
      <p:cxnSp>
        <p:nvCxnSpPr>
          <p:cNvPr id="107" name="Google Shape;107;p15"/>
          <p:cNvCxnSpPr>
            <a:stCxn id="89" idx="0"/>
            <a:endCxn id="102" idx="2"/>
          </p:cNvCxnSpPr>
          <p:nvPr/>
        </p:nvCxnSpPr>
        <p:spPr>
          <a:xfrm rot="10800000">
            <a:off x="3066225" y="4287775"/>
            <a:ext cx="195300" cy="269700"/>
          </a:xfrm>
          <a:prstGeom prst="straightConnector1">
            <a:avLst/>
          </a:prstGeom>
          <a:noFill/>
          <a:ln cap="flat" cmpd="sng" w="28575">
            <a:solidFill>
              <a:schemeClr val="accent3"/>
            </a:solidFill>
            <a:prstDash val="solid"/>
            <a:round/>
            <a:headEnd len="med" w="med" type="none"/>
            <a:tailEnd len="med" w="med" type="triangle"/>
          </a:ln>
        </p:spPr>
      </p:cxnSp>
      <p:cxnSp>
        <p:nvCxnSpPr>
          <p:cNvPr id="108" name="Google Shape;108;p15"/>
          <p:cNvCxnSpPr>
            <a:stCxn id="91" idx="0"/>
            <a:endCxn id="103" idx="2"/>
          </p:cNvCxnSpPr>
          <p:nvPr/>
        </p:nvCxnSpPr>
        <p:spPr>
          <a:xfrm flipH="1" rot="10800000">
            <a:off x="3838413" y="4287775"/>
            <a:ext cx="305400" cy="269700"/>
          </a:xfrm>
          <a:prstGeom prst="straightConnector1">
            <a:avLst/>
          </a:prstGeom>
          <a:noFill/>
          <a:ln cap="flat" cmpd="sng" w="28575">
            <a:solidFill>
              <a:schemeClr val="accent3"/>
            </a:solidFill>
            <a:prstDash val="solid"/>
            <a:round/>
            <a:headEnd len="med" w="med" type="none"/>
            <a:tailEnd len="med" w="med" type="triangle"/>
          </a:ln>
        </p:spPr>
      </p:cxnSp>
      <p:cxnSp>
        <p:nvCxnSpPr>
          <p:cNvPr id="109" name="Google Shape;109;p15"/>
          <p:cNvCxnSpPr>
            <a:stCxn id="93" idx="0"/>
            <a:endCxn id="103" idx="2"/>
          </p:cNvCxnSpPr>
          <p:nvPr/>
        </p:nvCxnSpPr>
        <p:spPr>
          <a:xfrm rot="10800000">
            <a:off x="4143950" y="4287775"/>
            <a:ext cx="187200" cy="269700"/>
          </a:xfrm>
          <a:prstGeom prst="straightConnector1">
            <a:avLst/>
          </a:prstGeom>
          <a:noFill/>
          <a:ln cap="flat" cmpd="sng" w="28575">
            <a:solidFill>
              <a:schemeClr val="accent3"/>
            </a:solidFill>
            <a:prstDash val="solid"/>
            <a:round/>
            <a:headEnd len="med" w="med" type="none"/>
            <a:tailEnd len="med" w="med" type="triangle"/>
          </a:ln>
        </p:spPr>
      </p:cxnSp>
      <p:cxnSp>
        <p:nvCxnSpPr>
          <p:cNvPr id="110" name="Google Shape;110;p15"/>
          <p:cNvCxnSpPr>
            <a:stCxn id="95" idx="0"/>
            <a:endCxn id="104" idx="2"/>
          </p:cNvCxnSpPr>
          <p:nvPr/>
        </p:nvCxnSpPr>
        <p:spPr>
          <a:xfrm flipH="1" rot="10800000">
            <a:off x="4914900" y="4287775"/>
            <a:ext cx="171000" cy="269700"/>
          </a:xfrm>
          <a:prstGeom prst="straightConnector1">
            <a:avLst/>
          </a:prstGeom>
          <a:noFill/>
          <a:ln cap="flat" cmpd="sng" w="28575">
            <a:solidFill>
              <a:schemeClr val="accent3"/>
            </a:solidFill>
            <a:prstDash val="solid"/>
            <a:round/>
            <a:headEnd len="med" w="med" type="none"/>
            <a:tailEnd len="med" w="med" type="triangle"/>
          </a:ln>
        </p:spPr>
      </p:cxnSp>
      <p:cxnSp>
        <p:nvCxnSpPr>
          <p:cNvPr id="111" name="Google Shape;111;p15"/>
          <p:cNvCxnSpPr>
            <a:stCxn id="97" idx="0"/>
            <a:endCxn id="104" idx="2"/>
          </p:cNvCxnSpPr>
          <p:nvPr/>
        </p:nvCxnSpPr>
        <p:spPr>
          <a:xfrm rot="10800000">
            <a:off x="5085900" y="4287775"/>
            <a:ext cx="354000" cy="269700"/>
          </a:xfrm>
          <a:prstGeom prst="straightConnector1">
            <a:avLst/>
          </a:prstGeom>
          <a:noFill/>
          <a:ln cap="flat" cmpd="sng" w="28575">
            <a:solidFill>
              <a:schemeClr val="accent3"/>
            </a:solidFill>
            <a:prstDash val="solid"/>
            <a:round/>
            <a:headEnd len="med" w="med" type="none"/>
            <a:tailEnd len="med" w="med" type="triangle"/>
          </a:ln>
        </p:spPr>
      </p:cxnSp>
      <p:cxnSp>
        <p:nvCxnSpPr>
          <p:cNvPr id="112" name="Google Shape;112;p15"/>
          <p:cNvCxnSpPr>
            <a:stCxn id="99" idx="0"/>
            <a:endCxn id="105" idx="2"/>
          </p:cNvCxnSpPr>
          <p:nvPr/>
        </p:nvCxnSpPr>
        <p:spPr>
          <a:xfrm flipH="1" rot="10800000">
            <a:off x="6116025" y="4287775"/>
            <a:ext cx="73800" cy="269700"/>
          </a:xfrm>
          <a:prstGeom prst="straightConnector1">
            <a:avLst/>
          </a:prstGeom>
          <a:noFill/>
          <a:ln cap="flat" cmpd="sng" w="28575">
            <a:solidFill>
              <a:schemeClr val="accent3"/>
            </a:solidFill>
            <a:prstDash val="solid"/>
            <a:round/>
            <a:headEnd len="med" w="med" type="none"/>
            <a:tailEnd len="med" w="med" type="triangle"/>
          </a:ln>
        </p:spPr>
      </p:cxnSp>
      <p:cxnSp>
        <p:nvCxnSpPr>
          <p:cNvPr id="113" name="Google Shape;113;p15"/>
          <p:cNvCxnSpPr>
            <a:stCxn id="101" idx="0"/>
            <a:endCxn id="105" idx="2"/>
          </p:cNvCxnSpPr>
          <p:nvPr/>
        </p:nvCxnSpPr>
        <p:spPr>
          <a:xfrm rot="10800000">
            <a:off x="6190000" y="4287775"/>
            <a:ext cx="381600" cy="269700"/>
          </a:xfrm>
          <a:prstGeom prst="straightConnector1">
            <a:avLst/>
          </a:prstGeom>
          <a:noFill/>
          <a:ln cap="flat" cmpd="sng" w="28575">
            <a:solidFill>
              <a:schemeClr val="accent3"/>
            </a:solidFill>
            <a:prstDash val="solid"/>
            <a:round/>
            <a:headEnd len="med" w="med" type="none"/>
            <a:tailEnd len="med" w="med" type="triangle"/>
          </a:ln>
        </p:spPr>
      </p:cxnSp>
      <p:sp>
        <p:nvSpPr>
          <p:cNvPr id="114" name="Google Shape;114;p15"/>
          <p:cNvSpPr txBox="1"/>
          <p:nvPr/>
        </p:nvSpPr>
        <p:spPr>
          <a:xfrm>
            <a:off x="2818050" y="3216475"/>
            <a:ext cx="179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[ 5, 7, 9, 13 ]</a:t>
            </a:r>
            <a:endParaRPr b="1" sz="1800">
              <a:latin typeface="Lato"/>
              <a:ea typeface="Lato"/>
              <a:cs typeface="Lato"/>
              <a:sym typeface="Lato"/>
            </a:endParaRPr>
          </a:p>
        </p:txBody>
      </p:sp>
      <p:sp>
        <p:nvSpPr>
          <p:cNvPr id="115" name="Google Shape;115;p15"/>
          <p:cNvSpPr txBox="1"/>
          <p:nvPr/>
        </p:nvSpPr>
        <p:spPr>
          <a:xfrm>
            <a:off x="4492350" y="3216475"/>
            <a:ext cx="190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Lato"/>
                <a:ea typeface="Lato"/>
                <a:cs typeface="Lato"/>
                <a:sym typeface="Lato"/>
              </a:rPr>
              <a:t>[ 1, 3, 11, 15 ]</a:t>
            </a:r>
            <a:endParaRPr b="1" sz="1800">
              <a:latin typeface="Lato"/>
              <a:ea typeface="Lato"/>
              <a:cs typeface="Lato"/>
              <a:sym typeface="Lato"/>
            </a:endParaRPr>
          </a:p>
        </p:txBody>
      </p:sp>
      <p:cxnSp>
        <p:nvCxnSpPr>
          <p:cNvPr id="116" name="Google Shape;116;p15"/>
          <p:cNvCxnSpPr>
            <a:stCxn id="102" idx="0"/>
            <a:endCxn id="114" idx="2"/>
          </p:cNvCxnSpPr>
          <p:nvPr/>
        </p:nvCxnSpPr>
        <p:spPr>
          <a:xfrm flipH="1" rot="10800000">
            <a:off x="3066150" y="3678175"/>
            <a:ext cx="648900" cy="147900"/>
          </a:xfrm>
          <a:prstGeom prst="straightConnector1">
            <a:avLst/>
          </a:prstGeom>
          <a:noFill/>
          <a:ln cap="flat" cmpd="sng" w="28575">
            <a:solidFill>
              <a:schemeClr val="accent3"/>
            </a:solidFill>
            <a:prstDash val="solid"/>
            <a:round/>
            <a:headEnd len="med" w="med" type="none"/>
            <a:tailEnd len="med" w="med" type="triangle"/>
          </a:ln>
        </p:spPr>
      </p:cxnSp>
      <p:cxnSp>
        <p:nvCxnSpPr>
          <p:cNvPr id="117" name="Google Shape;117;p15"/>
          <p:cNvCxnSpPr>
            <a:stCxn id="103" idx="0"/>
            <a:endCxn id="114" idx="2"/>
          </p:cNvCxnSpPr>
          <p:nvPr/>
        </p:nvCxnSpPr>
        <p:spPr>
          <a:xfrm rot="10800000">
            <a:off x="3714825" y="3678175"/>
            <a:ext cx="429000" cy="147900"/>
          </a:xfrm>
          <a:prstGeom prst="straightConnector1">
            <a:avLst/>
          </a:prstGeom>
          <a:noFill/>
          <a:ln cap="flat" cmpd="sng" w="28575">
            <a:solidFill>
              <a:schemeClr val="accent3"/>
            </a:solidFill>
            <a:prstDash val="solid"/>
            <a:round/>
            <a:headEnd len="med" w="med" type="none"/>
            <a:tailEnd len="med" w="med" type="triangle"/>
          </a:ln>
        </p:spPr>
      </p:cxnSp>
      <p:cxnSp>
        <p:nvCxnSpPr>
          <p:cNvPr id="118" name="Google Shape;118;p15"/>
          <p:cNvCxnSpPr>
            <a:stCxn id="104" idx="0"/>
            <a:endCxn id="115" idx="2"/>
          </p:cNvCxnSpPr>
          <p:nvPr/>
        </p:nvCxnSpPr>
        <p:spPr>
          <a:xfrm flipH="1" rot="10800000">
            <a:off x="5085900" y="3678175"/>
            <a:ext cx="361500" cy="147900"/>
          </a:xfrm>
          <a:prstGeom prst="straightConnector1">
            <a:avLst/>
          </a:prstGeom>
          <a:noFill/>
          <a:ln cap="flat" cmpd="sng" w="28575">
            <a:solidFill>
              <a:schemeClr val="accent3"/>
            </a:solidFill>
            <a:prstDash val="solid"/>
            <a:round/>
            <a:headEnd len="med" w="med" type="none"/>
            <a:tailEnd len="med" w="med" type="triangle"/>
          </a:ln>
        </p:spPr>
      </p:cxnSp>
      <p:cxnSp>
        <p:nvCxnSpPr>
          <p:cNvPr id="119" name="Google Shape;119;p15"/>
          <p:cNvCxnSpPr>
            <a:stCxn id="105" idx="0"/>
            <a:endCxn id="115" idx="2"/>
          </p:cNvCxnSpPr>
          <p:nvPr/>
        </p:nvCxnSpPr>
        <p:spPr>
          <a:xfrm rot="10800000">
            <a:off x="5447150" y="3678175"/>
            <a:ext cx="742800" cy="147900"/>
          </a:xfrm>
          <a:prstGeom prst="straightConnector1">
            <a:avLst/>
          </a:prstGeom>
          <a:noFill/>
          <a:ln cap="flat" cmpd="sng" w="28575">
            <a:solidFill>
              <a:schemeClr val="accent3"/>
            </a:solidFill>
            <a:prstDash val="solid"/>
            <a:round/>
            <a:headEnd len="med" w="med" type="none"/>
            <a:tailEnd len="med" w="med" type="triangle"/>
          </a:ln>
        </p:spPr>
      </p:cxnSp>
      <p:sp>
        <p:nvSpPr>
          <p:cNvPr id="120" name="Google Shape;120;p15"/>
          <p:cNvSpPr txBox="1"/>
          <p:nvPr/>
        </p:nvSpPr>
        <p:spPr>
          <a:xfrm>
            <a:off x="2437050" y="2606875"/>
            <a:ext cx="4269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accent1"/>
                </a:solidFill>
                <a:latin typeface="Lato"/>
                <a:ea typeface="Lato"/>
                <a:cs typeface="Lato"/>
                <a:sym typeface="Lato"/>
              </a:rPr>
              <a:t>[ 1, 3, 5, 7, 9, 11, 13, 15 ]</a:t>
            </a:r>
            <a:endParaRPr b="1" sz="1800">
              <a:solidFill>
                <a:schemeClr val="accent1"/>
              </a:solidFill>
              <a:latin typeface="Lato"/>
              <a:ea typeface="Lato"/>
              <a:cs typeface="Lato"/>
              <a:sym typeface="Lato"/>
            </a:endParaRPr>
          </a:p>
        </p:txBody>
      </p:sp>
      <p:cxnSp>
        <p:nvCxnSpPr>
          <p:cNvPr id="121" name="Google Shape;121;p15"/>
          <p:cNvCxnSpPr>
            <a:stCxn id="114" idx="0"/>
            <a:endCxn id="120" idx="2"/>
          </p:cNvCxnSpPr>
          <p:nvPr/>
        </p:nvCxnSpPr>
        <p:spPr>
          <a:xfrm flipH="1" rot="10800000">
            <a:off x="3714900" y="3068575"/>
            <a:ext cx="857100" cy="147900"/>
          </a:xfrm>
          <a:prstGeom prst="straightConnector1">
            <a:avLst/>
          </a:prstGeom>
          <a:noFill/>
          <a:ln cap="flat" cmpd="sng" w="28575">
            <a:solidFill>
              <a:schemeClr val="accent3"/>
            </a:solidFill>
            <a:prstDash val="solid"/>
            <a:round/>
            <a:headEnd len="med" w="med" type="none"/>
            <a:tailEnd len="med" w="med" type="triangle"/>
          </a:ln>
        </p:spPr>
      </p:cxnSp>
      <p:cxnSp>
        <p:nvCxnSpPr>
          <p:cNvPr id="122" name="Google Shape;122;p15"/>
          <p:cNvCxnSpPr>
            <a:stCxn id="115" idx="0"/>
            <a:endCxn id="120" idx="2"/>
          </p:cNvCxnSpPr>
          <p:nvPr/>
        </p:nvCxnSpPr>
        <p:spPr>
          <a:xfrm rot="10800000">
            <a:off x="4572150" y="3068575"/>
            <a:ext cx="875100" cy="147900"/>
          </a:xfrm>
          <a:prstGeom prst="straightConnector1">
            <a:avLst/>
          </a:prstGeom>
          <a:noFill/>
          <a:ln cap="flat" cmpd="sng" w="28575">
            <a:solidFill>
              <a:schemeClr val="accent3"/>
            </a:solidFill>
            <a:prstDash val="solid"/>
            <a:round/>
            <a:headEnd len="med" w="med" type="none"/>
            <a:tailEnd len="med" w="med" type="triangle"/>
          </a:ln>
        </p:spPr>
      </p:cxnSp>
      <p:sp>
        <p:nvSpPr>
          <p:cNvPr id="123" name="Google Shape;123;p15"/>
          <p:cNvSpPr/>
          <p:nvPr/>
        </p:nvSpPr>
        <p:spPr>
          <a:xfrm>
            <a:off x="3245700" y="2663275"/>
            <a:ext cx="2652600" cy="3489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8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9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7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How To Approach Merge Sort</a:t>
            </a:r>
            <a:endParaRPr b="1" sz="3611">
              <a:solidFill>
                <a:srgbClr val="F55E61"/>
              </a:solidFill>
              <a:latin typeface="Playfair Display"/>
              <a:ea typeface="Playfair Display"/>
              <a:cs typeface="Playfair Display"/>
              <a:sym typeface="Playfair Display"/>
            </a:endParaRPr>
          </a:p>
        </p:txBody>
      </p:sp>
      <p:sp>
        <p:nvSpPr>
          <p:cNvPr id="129" name="Google Shape;129;p16"/>
          <p:cNvSpPr txBox="1"/>
          <p:nvPr/>
        </p:nvSpPr>
        <p:spPr>
          <a:xfrm>
            <a:off x="311700" y="1000075"/>
            <a:ext cx="8520600" cy="4032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First, we create a function that is solely responsible for merging two subarrays together – it will take in two input arrays and create a new array that is a sorted representation of all the elements from both arrays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We’ll then use the divide and conquer pattern to </a:t>
            </a:r>
            <a:r>
              <a:rPr lang="en" sz="1800">
                <a:solidFill>
                  <a:srgbClr val="5E696C"/>
                </a:solidFill>
                <a:latin typeface="Lato"/>
                <a:ea typeface="Lato"/>
                <a:cs typeface="Lato"/>
                <a:sym typeface="Lato"/>
              </a:rPr>
              <a:t>divide</a:t>
            </a:r>
            <a:r>
              <a:rPr lang="en" sz="1800">
                <a:solidFill>
                  <a:srgbClr val="5E696C"/>
                </a:solidFill>
                <a:latin typeface="Lato"/>
                <a:ea typeface="Lato"/>
                <a:cs typeface="Lato"/>
                <a:sym typeface="Lato"/>
              </a:rPr>
              <a:t> up our input array into subarrays of length 1 or  0 – make </a:t>
            </a:r>
            <a:r>
              <a:rPr lang="en" sz="1800">
                <a:solidFill>
                  <a:srgbClr val="5E696C"/>
                </a:solidFill>
                <a:latin typeface="Lato"/>
                <a:ea typeface="Lato"/>
                <a:cs typeface="Lato"/>
                <a:sym typeface="Lato"/>
              </a:rPr>
              <a:t>comparisons</a:t>
            </a:r>
            <a:r>
              <a:rPr lang="en" sz="1800">
                <a:solidFill>
                  <a:srgbClr val="5E696C"/>
                </a:solidFill>
                <a:latin typeface="Lato"/>
                <a:ea typeface="Lato"/>
                <a:cs typeface="Lato"/>
                <a:sym typeface="Lato"/>
              </a:rPr>
              <a:t>, and then implement our helper merging function to build it back up into a single sorted array</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The time </a:t>
            </a:r>
            <a:r>
              <a:rPr lang="en" sz="1800">
                <a:solidFill>
                  <a:srgbClr val="5E696C"/>
                </a:solidFill>
                <a:latin typeface="Lato"/>
                <a:ea typeface="Lato"/>
                <a:cs typeface="Lato"/>
                <a:sym typeface="Lato"/>
              </a:rPr>
              <a:t>complexity of Merge Sort is O(n log n) and space complexity is O(n+m)</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This is true regardless of how the data is set up – Merge Sorting is agnostic to the input data (i.e. it will always break down the array into 1’s and 0’s and merge them together into a sorted version of the original array passed in)</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The above is true for most comparison based sorting algorithms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Let’s visualize the merge sort with Visualgo: </a:t>
            </a:r>
            <a:r>
              <a:rPr lang="en" sz="1800" u="sng">
                <a:solidFill>
                  <a:schemeClr val="hlink"/>
                </a:solidFill>
                <a:latin typeface="Lato"/>
                <a:ea typeface="Lato"/>
                <a:cs typeface="Lato"/>
                <a:sym typeface="Lato"/>
                <a:hlinkClick r:id="rId3"/>
              </a:rPr>
              <a:t>https://visualgo.net/en/sorting</a:t>
            </a:r>
            <a:r>
              <a:rPr lang="en" sz="1800">
                <a:solidFill>
                  <a:srgbClr val="5E696C"/>
                </a:solidFill>
                <a:latin typeface="Lato"/>
                <a:ea typeface="Lato"/>
                <a:cs typeface="Lato"/>
                <a:sym typeface="Lato"/>
              </a:rPr>
              <a:t> </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Merge Sort Pseudocode</a:t>
            </a:r>
            <a:endParaRPr b="1" sz="3611">
              <a:solidFill>
                <a:srgbClr val="F55E61"/>
              </a:solidFill>
              <a:latin typeface="Playfair Display"/>
              <a:ea typeface="Playfair Display"/>
              <a:cs typeface="Playfair Display"/>
              <a:sym typeface="Playfair Display"/>
            </a:endParaRPr>
          </a:p>
        </p:txBody>
      </p:sp>
      <p:sp>
        <p:nvSpPr>
          <p:cNvPr id="135" name="Google Shape;135;p17"/>
          <p:cNvSpPr txBox="1"/>
          <p:nvPr/>
        </p:nvSpPr>
        <p:spPr>
          <a:xfrm>
            <a:off x="311700" y="1000075"/>
            <a:ext cx="8520600" cy="42141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Define the helper function that takes in two inputs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Create an empty array that will be returned in the end as our final sorted array</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Break up array into halves until all subarrays have a length of 1 or 0</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In helper function, compare pairs of arrays and merge them into one another pair by pair until all arrays have been merged into a single sorted array</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Start by looking for the smallest values in each input array using pointers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While there are values in each input array that have not been looked at :</a:t>
            </a:r>
            <a:endParaRPr sz="1800">
              <a:solidFill>
                <a:srgbClr val="5E696C"/>
              </a:solidFill>
              <a:latin typeface="Lato"/>
              <a:ea typeface="Lato"/>
              <a:cs typeface="Lato"/>
              <a:sym typeface="Lato"/>
            </a:endParaRPr>
          </a:p>
          <a:p>
            <a:pPr indent="-342900" lvl="1" marL="914400" rtl="0" algn="l">
              <a:lnSpc>
                <a:spcPct val="115000"/>
              </a:lnSpc>
              <a:spcBef>
                <a:spcPts val="0"/>
              </a:spcBef>
              <a:spcAft>
                <a:spcPts val="0"/>
              </a:spcAft>
              <a:buClr>
                <a:srgbClr val="5E696C"/>
              </a:buClr>
              <a:buSzPts val="1800"/>
              <a:buFont typeface="Lato"/>
              <a:buChar char="○"/>
            </a:pPr>
            <a:r>
              <a:rPr lang="en" sz="1600">
                <a:solidFill>
                  <a:srgbClr val="5E696C"/>
                </a:solidFill>
                <a:latin typeface="Lato"/>
                <a:ea typeface="Lato"/>
                <a:cs typeface="Lato"/>
                <a:sym typeface="Lato"/>
              </a:rPr>
              <a:t>If the value in the 1st array is less than the value in the 2nd array, push the 1st value into the the final array and increment 1st array pointer</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If the value in the 1st array is bigger than the value in the 2nd array, push the 2nd value into the final array and increment 2nd array pointer</a:t>
            </a:r>
            <a:endParaRPr sz="1600">
              <a:solidFill>
                <a:srgbClr val="5E696C"/>
              </a:solidFill>
              <a:latin typeface="Lato"/>
              <a:ea typeface="Lato"/>
              <a:cs typeface="Lato"/>
              <a:sym typeface="Lato"/>
            </a:endParaRPr>
          </a:p>
          <a:p>
            <a:pPr indent="-330200" lvl="1" marL="914400" rtl="0" algn="l">
              <a:lnSpc>
                <a:spcPct val="115000"/>
              </a:lnSpc>
              <a:spcBef>
                <a:spcPts val="0"/>
              </a:spcBef>
              <a:spcAft>
                <a:spcPts val="0"/>
              </a:spcAft>
              <a:buClr>
                <a:srgbClr val="5E696C"/>
              </a:buClr>
              <a:buSzPts val="1600"/>
              <a:buFont typeface="Lato"/>
              <a:buChar char="○"/>
            </a:pPr>
            <a:r>
              <a:rPr lang="en" sz="1600">
                <a:solidFill>
                  <a:srgbClr val="5E696C"/>
                </a:solidFill>
                <a:latin typeface="Lato"/>
                <a:ea typeface="Lato"/>
                <a:cs typeface="Lato"/>
                <a:sym typeface="Lato"/>
              </a:rPr>
              <a:t>Once one array has been fully checked, push the rest of the values from the other array into the final array</a:t>
            </a:r>
            <a:endParaRPr sz="16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Once the array has been merged back together, return the sorted array</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1000"/>
                                        <p:tgtEl>
                                          <p:spTgt spid="1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Effect filter="fade" transition="in">
                                      <p:cBhvr>
                                        <p:cTn dur="1000"/>
                                        <p:tgtEl>
                                          <p:spTgt spid="1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animEffect filter="fade" transition="in">
                                      <p:cBhvr>
                                        <p:cTn dur="1000"/>
                                        <p:tgtEl>
                                          <p:spTgt spid="1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9" st="9"/>
                                            </p:txEl>
                                          </p:spTgt>
                                        </p:tgtEl>
                                        <p:attrNameLst>
                                          <p:attrName>style.visibility</p:attrName>
                                        </p:attrNameLst>
                                      </p:cBhvr>
                                      <p:to>
                                        <p:strVal val="visible"/>
                                      </p:to>
                                    </p:set>
                                    <p:animEffect filter="fade" transition="in">
                                      <p:cBhvr>
                                        <p:cTn dur="1000"/>
                                        <p:tgtEl>
                                          <p:spTgt spid="13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Quick Sort</a:t>
            </a:r>
            <a:endParaRPr b="1" sz="3611">
              <a:solidFill>
                <a:srgbClr val="F55E61"/>
              </a:solidFill>
              <a:latin typeface="Playfair Display"/>
              <a:ea typeface="Playfair Display"/>
              <a:cs typeface="Playfair Display"/>
              <a:sym typeface="Playfair Display"/>
            </a:endParaRPr>
          </a:p>
        </p:txBody>
      </p:sp>
      <p:sp>
        <p:nvSpPr>
          <p:cNvPr id="141" name="Google Shape;141;p18"/>
          <p:cNvSpPr txBox="1"/>
          <p:nvPr/>
        </p:nvSpPr>
        <p:spPr>
          <a:xfrm>
            <a:off x="311700" y="1000075"/>
            <a:ext cx="8520600" cy="40605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Similar to Merge Sort, the Quick Sort algorithm boils down an input array into subarrays with lengths of 1 or 0</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Quick Sort used something called a “pivot” – which is one element in the array – and it looks for the index of where the “pivot” </a:t>
            </a:r>
            <a:r>
              <a:rPr lang="en" sz="1800">
                <a:solidFill>
                  <a:srgbClr val="5E696C"/>
                </a:solidFill>
                <a:latin typeface="Lato"/>
                <a:ea typeface="Lato"/>
                <a:cs typeface="Lato"/>
                <a:sym typeface="Lato"/>
              </a:rPr>
              <a:t>would</a:t>
            </a:r>
            <a:r>
              <a:rPr lang="en" sz="1800">
                <a:solidFill>
                  <a:srgbClr val="5E696C"/>
                </a:solidFill>
                <a:latin typeface="Lato"/>
                <a:ea typeface="Lato"/>
                <a:cs typeface="Lato"/>
                <a:sym typeface="Lato"/>
              </a:rPr>
              <a:t> be in the sorted array</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Once the “pivot” is properly positioned, we then call the Quick Sort function again on both sides of the pivot point we just positioned</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It helps to create another helper function here that is </a:t>
            </a:r>
            <a:r>
              <a:rPr lang="en" sz="1800">
                <a:solidFill>
                  <a:srgbClr val="5E696C"/>
                </a:solidFill>
                <a:latin typeface="Lato"/>
                <a:ea typeface="Lato"/>
                <a:cs typeface="Lato"/>
                <a:sym typeface="Lato"/>
              </a:rPr>
              <a:t>solely</a:t>
            </a:r>
            <a:r>
              <a:rPr lang="en" sz="1800">
                <a:solidFill>
                  <a:srgbClr val="5E696C"/>
                </a:solidFill>
                <a:latin typeface="Lato"/>
                <a:ea typeface="Lato"/>
                <a:cs typeface="Lato"/>
                <a:sym typeface="Lato"/>
              </a:rPr>
              <a:t> responsible for the arranging/sorting of elements on either side of the a “pivot” point:</a:t>
            </a:r>
            <a:endParaRPr sz="1800">
              <a:solidFill>
                <a:srgbClr val="5E696C"/>
              </a:solidFill>
              <a:latin typeface="Lato"/>
              <a:ea typeface="Lato"/>
              <a:cs typeface="Lato"/>
              <a:sym typeface="Lato"/>
            </a:endParaRPr>
          </a:p>
          <a:p>
            <a:pPr indent="-342900" lvl="1" marL="9144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Designates an element in the array as a “pivot”</a:t>
            </a:r>
            <a:endParaRPr sz="1800">
              <a:solidFill>
                <a:srgbClr val="5E696C"/>
              </a:solidFill>
              <a:latin typeface="Lato"/>
              <a:ea typeface="Lato"/>
              <a:cs typeface="Lato"/>
              <a:sym typeface="Lato"/>
            </a:endParaRPr>
          </a:p>
          <a:p>
            <a:pPr indent="-342900" lvl="1" marL="9144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Moves around elements in the array so that elements less than the pivot go to the left of the pivot point, and elements greater than the pivot go to the right of the pivot point</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The helper should augment the existing array and return the index of the pivot</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1000"/>
                                        <p:tgtEl>
                                          <p:spTgt spid="14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How To Approach Quick Sort</a:t>
            </a:r>
            <a:endParaRPr b="1" sz="3611">
              <a:solidFill>
                <a:srgbClr val="F55E61"/>
              </a:solidFill>
              <a:latin typeface="Playfair Display"/>
              <a:ea typeface="Playfair Display"/>
              <a:cs typeface="Playfair Display"/>
              <a:sym typeface="Playfair Display"/>
            </a:endParaRPr>
          </a:p>
        </p:txBody>
      </p:sp>
      <p:sp>
        <p:nvSpPr>
          <p:cNvPr id="147" name="Google Shape;147;p19"/>
          <p:cNvSpPr txBox="1"/>
          <p:nvPr/>
        </p:nvSpPr>
        <p:spPr>
          <a:xfrm>
            <a:off x="311700" y="1000075"/>
            <a:ext cx="8520600" cy="3818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chemeClr val="dk2"/>
                </a:solidFill>
                <a:latin typeface="Lato"/>
                <a:ea typeface="Lato"/>
                <a:cs typeface="Lato"/>
                <a:sym typeface="Lato"/>
              </a:rPr>
              <a:t>When moving elements to the left and the right of the chosen pivot point, we do</a:t>
            </a:r>
            <a:r>
              <a:rPr lang="en" sz="1800">
                <a:solidFill>
                  <a:schemeClr val="dk2"/>
                </a:solidFill>
                <a:latin typeface="Lato"/>
                <a:ea typeface="Lato"/>
                <a:cs typeface="Lato"/>
                <a:sym typeface="Lato"/>
              </a:rPr>
              <a:t> not care about the order in which things are placed to the left and the right</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Picking the correct pivot point will impact the runtime of the algorithm</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The time complexity of the Quick Sort is O(n log n) but if we choose the absolute worst pivot point possible, it can scale to O(n^2) as the worst case</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It is preferred that we choose a point that is </a:t>
            </a:r>
            <a:r>
              <a:rPr lang="en" sz="1800">
                <a:solidFill>
                  <a:srgbClr val="5E696C"/>
                </a:solidFill>
                <a:latin typeface="Lato"/>
                <a:ea typeface="Lato"/>
                <a:cs typeface="Lato"/>
                <a:sym typeface="Lato"/>
              </a:rPr>
              <a:t>roughly</a:t>
            </a:r>
            <a:r>
              <a:rPr lang="en" sz="1800">
                <a:solidFill>
                  <a:srgbClr val="5E696C"/>
                </a:solidFill>
                <a:latin typeface="Lato"/>
                <a:ea typeface="Lato"/>
                <a:cs typeface="Lato"/>
                <a:sym typeface="Lato"/>
              </a:rPr>
              <a:t> the “median value” in the data set that we are sorting (but this is not always possible)</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We’ll talk more about pivot points once we get a better </a:t>
            </a:r>
            <a:r>
              <a:rPr lang="en" sz="1800">
                <a:solidFill>
                  <a:srgbClr val="5E696C"/>
                </a:solidFill>
                <a:latin typeface="Lato"/>
                <a:ea typeface="Lato"/>
                <a:cs typeface="Lato"/>
                <a:sym typeface="Lato"/>
              </a:rPr>
              <a:t>understanding</a:t>
            </a:r>
            <a:r>
              <a:rPr lang="en" sz="1800">
                <a:solidFill>
                  <a:srgbClr val="5E696C"/>
                </a:solidFill>
                <a:latin typeface="Lato"/>
                <a:ea typeface="Lato"/>
                <a:cs typeface="Lato"/>
                <a:sym typeface="Lato"/>
              </a:rPr>
              <a:t> for how this sorting algorithm actually works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chemeClr val="dk2"/>
                </a:solidFill>
                <a:latin typeface="Lato"/>
                <a:ea typeface="Lato"/>
                <a:cs typeface="Lato"/>
                <a:sym typeface="Lato"/>
              </a:rPr>
              <a:t>Let’s visualize the quick sort with Visualgo: </a:t>
            </a:r>
            <a:r>
              <a:rPr lang="en" sz="1800" u="sng">
                <a:solidFill>
                  <a:schemeClr val="accent5"/>
                </a:solidFill>
                <a:latin typeface="Lato"/>
                <a:ea typeface="Lato"/>
                <a:cs typeface="Lato"/>
                <a:sym typeface="Lato"/>
                <a:hlinkClick r:id="rId3">
                  <a:extLst>
                    <a:ext uri="{A12FA001-AC4F-418D-AE19-62706E023703}">
                      <ahyp:hlinkClr val="tx"/>
                    </a:ext>
                  </a:extLst>
                </a:hlinkClick>
              </a:rPr>
              <a:t>https://visualgo.net/en/sorting</a:t>
            </a:r>
            <a:r>
              <a:rPr lang="en" sz="1800">
                <a:solidFill>
                  <a:schemeClr val="dk2"/>
                </a:solidFill>
                <a:latin typeface="Lato"/>
                <a:ea typeface="Lato"/>
                <a:cs typeface="Lato"/>
                <a:sym typeface="Lato"/>
              </a:rPr>
              <a:t> </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Quick Sort </a:t>
            </a:r>
            <a:r>
              <a:rPr b="1" lang="en" sz="3611">
                <a:solidFill>
                  <a:srgbClr val="F55E61"/>
                </a:solidFill>
                <a:latin typeface="Playfair Display"/>
                <a:ea typeface="Playfair Display"/>
                <a:cs typeface="Playfair Display"/>
                <a:sym typeface="Playfair Display"/>
              </a:rPr>
              <a:t>Pseudocode</a:t>
            </a:r>
            <a:endParaRPr b="1" sz="3611">
              <a:solidFill>
                <a:srgbClr val="F55E61"/>
              </a:solidFill>
              <a:latin typeface="Playfair Display"/>
              <a:ea typeface="Playfair Display"/>
              <a:cs typeface="Playfair Display"/>
              <a:sym typeface="Playfair Display"/>
            </a:endParaRPr>
          </a:p>
        </p:txBody>
      </p:sp>
      <p:sp>
        <p:nvSpPr>
          <p:cNvPr id="153" name="Google Shape;153;p20"/>
          <p:cNvSpPr txBox="1"/>
          <p:nvPr/>
        </p:nvSpPr>
        <p:spPr>
          <a:xfrm>
            <a:off x="311700" y="1000075"/>
            <a:ext cx="8520600" cy="4060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First, we create our “Pivoting Function” that will accept an array, a starting index, and an end index – for now, we’ll pivot starting at the start of the array</a:t>
            </a:r>
            <a:endParaRPr sz="1800">
              <a:solidFill>
                <a:srgbClr val="5E696C"/>
              </a:solidFill>
              <a:latin typeface="Lato"/>
              <a:ea typeface="Lato"/>
              <a:cs typeface="Lato"/>
              <a:sym typeface="Lato"/>
            </a:endParaRPr>
          </a:p>
          <a:p>
            <a:pPr indent="-342900" lvl="1" marL="9144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Get the pivot point from the start of the array and store the “current pivot index” in a variable to keep track of it as we loop through the array</a:t>
            </a:r>
            <a:endParaRPr sz="1800">
              <a:solidFill>
                <a:srgbClr val="5E696C"/>
              </a:solidFill>
              <a:latin typeface="Lato"/>
              <a:ea typeface="Lato"/>
              <a:cs typeface="Lato"/>
              <a:sym typeface="Lato"/>
            </a:endParaRPr>
          </a:p>
          <a:p>
            <a:pPr indent="-342900" lvl="1" marL="9144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Loop through the array and check to see if the pivot value is greater than the current element – if so, then increment the index variable and swap the current element with the element at the pivot index</a:t>
            </a:r>
            <a:endParaRPr sz="1800">
              <a:solidFill>
                <a:srgbClr val="5E696C"/>
              </a:solidFill>
              <a:latin typeface="Lato"/>
              <a:ea typeface="Lato"/>
              <a:cs typeface="Lato"/>
              <a:sym typeface="Lato"/>
            </a:endParaRPr>
          </a:p>
          <a:p>
            <a:pPr indent="-342900" lvl="1" marL="9144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At the end, swap the pivot element with the pivot index and return it</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In the main function, we call the pivot helper on the array</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When the helper returns the updated “pivot index”, we recursively call the pivot helper on the subarray to the left of that index, as well as the one to the right</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Our base case is when we have a subarray with only 1 or 0 elements in it</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1000"/>
                                        <p:tgtEl>
                                          <p:spTgt spid="1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Counting</a:t>
            </a:r>
            <a:r>
              <a:rPr b="1" lang="en" sz="3611">
                <a:solidFill>
                  <a:srgbClr val="F55E61"/>
                </a:solidFill>
                <a:latin typeface="Playfair Display"/>
                <a:ea typeface="Playfair Display"/>
                <a:cs typeface="Playfair Display"/>
                <a:sym typeface="Playfair Display"/>
              </a:rPr>
              <a:t> Sort</a:t>
            </a:r>
            <a:endParaRPr b="1" sz="3611">
              <a:solidFill>
                <a:srgbClr val="F55E61"/>
              </a:solidFill>
              <a:latin typeface="Playfair Display"/>
              <a:ea typeface="Playfair Display"/>
              <a:cs typeface="Playfair Display"/>
              <a:sym typeface="Playfair Display"/>
            </a:endParaRPr>
          </a:p>
        </p:txBody>
      </p:sp>
      <p:sp>
        <p:nvSpPr>
          <p:cNvPr id="159" name="Google Shape;159;p21"/>
          <p:cNvSpPr txBox="1"/>
          <p:nvPr/>
        </p:nvSpPr>
        <p:spPr>
          <a:xfrm>
            <a:off x="311700" y="1000075"/>
            <a:ext cx="8520600" cy="4060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Counting sort does exactly what the title implies – it uses the frequency counter problem solving pattern to count the occurrences of numbers based on the input array, and the minimum and maximum </a:t>
            </a:r>
            <a:r>
              <a:rPr lang="en" sz="1800">
                <a:solidFill>
                  <a:srgbClr val="5E696C"/>
                </a:solidFill>
                <a:latin typeface="Lato"/>
                <a:ea typeface="Lato"/>
                <a:cs typeface="Lato"/>
                <a:sym typeface="Lato"/>
              </a:rPr>
              <a:t>parameters provided</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Whereas other sorts rely purely on an array input, with counting sort, we have additional parameters – the minimum and maximum value we want the sort to take place between</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This is useful if we are only interested in sorting a select section of our array, or if we know the minimum and maximum bounds of our array – like test scores that range from 0 to 100 ( for example )</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Counting sort does not rely on comparisons and has a time complexity of O(n + k), or linear time,  where n is the number of elements in the array and k is the range of the elements (determined by the min and max values from the input)</a:t>
            </a:r>
            <a:endParaRPr sz="1800">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