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fairDisplay-italic.fntdata"/><Relationship Id="rId6" Type="http://schemas.openxmlformats.org/officeDocument/2006/relationships/slide" Target="slides/slide2.xml"/><Relationship Id="rId18" Type="http://schemas.openxmlformats.org/officeDocument/2006/relationships/font" Target="fonts/PlayfairDi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9630655d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9630655d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9630655d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9630655d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9630655d4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9630655d4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9630655d4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9630655d4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9630655d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9630655d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9630655d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9630655d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9630655d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9630655d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9630655d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9630655d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630655d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9630655d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9630655d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9630655d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9630655d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9630655d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Sorting</a:t>
            </a:r>
            <a:endParaRPr/>
          </a:p>
          <a:p>
            <a:pPr indent="0" lvl="0" marL="0" rtl="0" algn="ctr">
              <a:spcBef>
                <a:spcPts val="0"/>
              </a:spcBef>
              <a:spcAft>
                <a:spcPts val="0"/>
              </a:spcAft>
              <a:buNone/>
            </a:pPr>
            <a:r>
              <a:rPr lang="en"/>
              <a:t>Algorithms</a:t>
            </a:r>
            <a:endParaRPr/>
          </a:p>
          <a:p>
            <a:pPr indent="0" lvl="0" marL="0" rtl="0" algn="ctr">
              <a:spcBef>
                <a:spcPts val="0"/>
              </a:spcBef>
              <a:spcAft>
                <a:spcPts val="0"/>
              </a:spcAft>
              <a:buNone/>
            </a:pPr>
            <a:r>
              <a:rPr lang="en"/>
              <a:t>Part 1</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Getting Things In Order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11"/>
              <a:t>Selection</a:t>
            </a:r>
            <a:r>
              <a:rPr lang="en" sz="3611"/>
              <a:t> Sort Pseudo Code</a:t>
            </a:r>
            <a:endParaRPr sz="3611"/>
          </a:p>
        </p:txBody>
      </p:sp>
      <p:sp>
        <p:nvSpPr>
          <p:cNvPr id="143" name="Google Shape;143;p22"/>
          <p:cNvSpPr txBox="1"/>
          <p:nvPr>
            <p:ph idx="1" type="body"/>
          </p:nvPr>
        </p:nvSpPr>
        <p:spPr>
          <a:xfrm>
            <a:off x="311700" y="1000075"/>
            <a:ext cx="8520600" cy="381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As always, we start by defining a function that accepts and array of values</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 start by labeling the first element as the smallest in the array (so far)</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Then we compare the item with the value of the item to the right, and then to the right of that, all the way to the end of the array, labeling the smallest value each time (if there is a smaller value)</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When we hit the end of the array, the value labeled as the smallest should be selected and swapped with the item at the beginning of the array (unless the first item - of course - is the smallest already)</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 increment the first pointer to the next indexed item in the array and repeat this process over and over until our array is finally sorted</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Now that you’ve seen the pseudo code, it’s your turn to code it again.</a:t>
            </a:r>
            <a:endParaRPr>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Basic Sorting Recap</a:t>
            </a:r>
            <a:endParaRPr b="1" sz="3611">
              <a:solidFill>
                <a:srgbClr val="F55E61"/>
              </a:solidFill>
              <a:latin typeface="Playfair Display"/>
              <a:ea typeface="Playfair Display"/>
              <a:cs typeface="Playfair Display"/>
              <a:sym typeface="Playfair Display"/>
            </a:endParaRPr>
          </a:p>
        </p:txBody>
      </p:sp>
      <p:sp>
        <p:nvSpPr>
          <p:cNvPr id="149" name="Google Shape;149;p23"/>
          <p:cNvSpPr txBox="1"/>
          <p:nvPr/>
        </p:nvSpPr>
        <p:spPr>
          <a:xfrm>
            <a:off x="311700" y="1000075"/>
            <a:ext cx="8520600" cy="3997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Sorting algorithms are super important in the professional coding world and will be essential for you to know going into your first coding interviews</a:t>
            </a:r>
            <a:endParaRPr sz="1800">
              <a:solidFill>
                <a:schemeClr val="accent2"/>
              </a:solidFill>
              <a:latin typeface="Lato"/>
              <a:ea typeface="Lato"/>
              <a:cs typeface="Lato"/>
              <a:sym typeface="Lato"/>
            </a:endParaRPr>
          </a:p>
          <a:p>
            <a:pPr indent="-342900" lvl="0" marL="457200" rtl="0" algn="l">
              <a:lnSpc>
                <a:spcPct val="115000"/>
              </a:lnSpc>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Bubble Sort, Insertion Sort, and Selection Sort are very elementary and essentially do the same thing in slightly different ways - they all do swapping!</a:t>
            </a:r>
            <a:endParaRPr sz="1800">
              <a:solidFill>
                <a:schemeClr val="accent2"/>
              </a:solidFill>
              <a:latin typeface="Lato"/>
              <a:ea typeface="Lato"/>
              <a:cs typeface="Lato"/>
              <a:sym typeface="Lato"/>
            </a:endParaRPr>
          </a:p>
          <a:p>
            <a:pPr indent="-342900" lvl="0" marL="457200" rtl="0" algn="l">
              <a:lnSpc>
                <a:spcPct val="115000"/>
              </a:lnSpc>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There are MUCH BETTER algorithms that we can use to sort collections</a:t>
            </a:r>
            <a:endParaRPr sz="1800">
              <a:solidFill>
                <a:schemeClr val="accent2"/>
              </a:solidFill>
              <a:latin typeface="Lato"/>
              <a:ea typeface="Lato"/>
              <a:cs typeface="Lato"/>
              <a:sym typeface="Lato"/>
            </a:endParaRPr>
          </a:p>
          <a:p>
            <a:pPr indent="-342900" lvl="0" marL="457200" rtl="0" algn="l">
              <a:lnSpc>
                <a:spcPct val="115000"/>
              </a:lnSpc>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Remember: For these basic sorting algorithms, we often use swapping logic that can help us to swap values in a collection of data as needed</a:t>
            </a:r>
            <a:endParaRPr sz="1800">
              <a:solidFill>
                <a:schemeClr val="accent2"/>
              </a:solidFill>
              <a:latin typeface="Lato"/>
              <a:ea typeface="Lato"/>
              <a:cs typeface="Lato"/>
              <a:sym typeface="Lato"/>
            </a:endParaRPr>
          </a:p>
          <a:p>
            <a:pPr indent="-342900" lvl="0" marL="457200" rtl="0" algn="l">
              <a:lnSpc>
                <a:spcPct val="115000"/>
              </a:lnSpc>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When To Use These Algorithms:</a:t>
            </a:r>
            <a:endParaRPr sz="1800">
              <a:solidFill>
                <a:schemeClr val="accent2"/>
              </a:solidFill>
              <a:latin typeface="Lato"/>
              <a:ea typeface="Lato"/>
              <a:cs typeface="Lato"/>
              <a:sym typeface="Lato"/>
            </a:endParaRPr>
          </a:p>
          <a:p>
            <a:pPr indent="-342900" lvl="1" marL="914400" rtl="0" algn="l">
              <a:lnSpc>
                <a:spcPct val="115000"/>
              </a:lnSpc>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When your array is nearly sorted already → Bubble Sort, Insertion Sort</a:t>
            </a:r>
            <a:endParaRPr sz="1800">
              <a:solidFill>
                <a:schemeClr val="accent2"/>
              </a:solidFill>
              <a:latin typeface="Lato"/>
              <a:ea typeface="Lato"/>
              <a:cs typeface="Lato"/>
              <a:sym typeface="Lato"/>
            </a:endParaRPr>
          </a:p>
          <a:p>
            <a:pPr indent="-342900" lvl="1" marL="914400" rtl="0" algn="l">
              <a:lnSpc>
                <a:spcPct val="115000"/>
              </a:lnSpc>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When you have data coming in “live” in your application → Insertion Sort</a:t>
            </a:r>
            <a:endParaRPr sz="1800">
              <a:solidFill>
                <a:schemeClr val="accent2"/>
              </a:solidFill>
              <a:latin typeface="Lato"/>
              <a:ea typeface="Lato"/>
              <a:cs typeface="Lato"/>
              <a:sym typeface="Lato"/>
            </a:endParaRPr>
          </a:p>
          <a:p>
            <a:pPr indent="-342900" lvl="1" marL="914400" rtl="0" algn="l">
              <a:lnSpc>
                <a:spcPct val="115000"/>
              </a:lnSpc>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You’ll probably never find a reason to use Selection Sort</a:t>
            </a:r>
            <a:endParaRPr sz="1800">
              <a:solidFill>
                <a:schemeClr val="accen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10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1000"/>
                                        <p:tgtEl>
                                          <p:spTgt spid="1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311700" y="1152475"/>
            <a:ext cx="8520600" cy="375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The sorting algorithms that we just learned have terrible Big-O performance with time complexity that are quadratic in nature</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Even with these simple sorting algorithms, there are always ways to improve their overall performance </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Become an expert with these and the harder ones will be way easier to pick up</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Besides the few edge cases mentioned in the previous slide, there will hardly be a time when you’ll actually want to use these primitive sorting algorithms instead of the preferred and more efficient ones that you’ll see soon</a:t>
            </a:r>
            <a:br>
              <a:rPr lang="en">
                <a:solidFill>
                  <a:schemeClr val="accent2"/>
                </a:solidFill>
              </a:rPr>
            </a:b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That’s it for now! Tomorrow we’ll see more sorting algorithms that are much more complex but far more efficient than the basic ones your learned today.</a:t>
            </a:r>
            <a:endParaRPr/>
          </a:p>
        </p:txBody>
      </p:sp>
      <p:sp>
        <p:nvSpPr>
          <p:cNvPr id="155" name="Google Shape;155;p24"/>
          <p:cNvSpPr txBox="1"/>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11">
                <a:solidFill>
                  <a:srgbClr val="F55E61"/>
                </a:solidFill>
                <a:latin typeface="Playfair Display"/>
                <a:ea typeface="Playfair Display"/>
                <a:cs typeface="Playfair Display"/>
                <a:sym typeface="Playfair Display"/>
              </a:rPr>
              <a:t>Conclusion</a:t>
            </a:r>
            <a:endParaRPr b="1" sz="3611">
              <a:solidFill>
                <a:srgbClr val="F55E61"/>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000"/>
                                        <p:tgtEl>
                                          <p:spTgt spid="15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11"/>
              <a:t>What We’ll Be Learning &amp; Why</a:t>
            </a:r>
            <a:endParaRPr sz="3611"/>
          </a:p>
        </p:txBody>
      </p:sp>
      <p:sp>
        <p:nvSpPr>
          <p:cNvPr id="66" name="Google Shape;66;p14"/>
          <p:cNvSpPr txBox="1"/>
          <p:nvPr>
            <p:ph idx="1" type="body"/>
          </p:nvPr>
        </p:nvSpPr>
        <p:spPr>
          <a:xfrm>
            <a:off x="311700" y="10000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Why learning simple sorting algorithms is important</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We’ll learn </a:t>
            </a:r>
            <a:r>
              <a:rPr lang="en">
                <a:solidFill>
                  <a:schemeClr val="accent2"/>
                </a:solidFill>
              </a:rPr>
              <a:t>about</a:t>
            </a:r>
            <a:r>
              <a:rPr lang="en">
                <a:solidFill>
                  <a:schemeClr val="accent2"/>
                </a:solidFill>
              </a:rPr>
              <a:t> Bubble Sort, Selection Sort, and Insertion Sort</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Why Learn Sorting Algorithms?</a:t>
            </a:r>
            <a:endParaRPr>
              <a:solidFill>
                <a:schemeClr val="accent2"/>
              </a:solidFill>
            </a:endParaRPr>
          </a:p>
          <a:p>
            <a:pPr indent="-317500" lvl="1" marL="914400" rtl="0" algn="l">
              <a:spcBef>
                <a:spcPts val="0"/>
              </a:spcBef>
              <a:spcAft>
                <a:spcPts val="0"/>
              </a:spcAft>
              <a:buClr>
                <a:schemeClr val="accent2"/>
              </a:buClr>
              <a:buSzPts val="1400"/>
              <a:buChar char="○"/>
            </a:pPr>
            <a:r>
              <a:rPr lang="en">
                <a:solidFill>
                  <a:schemeClr val="accent2"/>
                </a:solidFill>
              </a:rPr>
              <a:t>Sorting is a very common task, so in general, it is important to know how it works</a:t>
            </a:r>
            <a:endParaRPr>
              <a:solidFill>
                <a:schemeClr val="accent2"/>
              </a:solidFill>
            </a:endParaRPr>
          </a:p>
          <a:p>
            <a:pPr indent="-317500" lvl="1" marL="914400" rtl="0" algn="l">
              <a:spcBef>
                <a:spcPts val="0"/>
              </a:spcBef>
              <a:spcAft>
                <a:spcPts val="0"/>
              </a:spcAft>
              <a:buClr>
                <a:schemeClr val="accent2"/>
              </a:buClr>
              <a:buSzPts val="1400"/>
              <a:buChar char="○"/>
            </a:pPr>
            <a:r>
              <a:rPr lang="en">
                <a:solidFill>
                  <a:schemeClr val="accent2"/>
                </a:solidFill>
              </a:rPr>
              <a:t>There are a </a:t>
            </a:r>
            <a:r>
              <a:rPr lang="en">
                <a:solidFill>
                  <a:schemeClr val="accent2"/>
                </a:solidFill>
              </a:rPr>
              <a:t>plethora</a:t>
            </a:r>
            <a:r>
              <a:rPr lang="en">
                <a:solidFill>
                  <a:schemeClr val="accent2"/>
                </a:solidFill>
              </a:rPr>
              <a:t> of approaches and techniques to sorting, all of which have their respective ups and downs when executing them in various situations</a:t>
            </a:r>
            <a:endParaRPr>
              <a:solidFill>
                <a:schemeClr val="accent2"/>
              </a:solidFill>
            </a:endParaRPr>
          </a:p>
          <a:p>
            <a:pPr indent="-317500" lvl="1" marL="914400" rtl="0" algn="l">
              <a:spcBef>
                <a:spcPts val="0"/>
              </a:spcBef>
              <a:spcAft>
                <a:spcPts val="0"/>
              </a:spcAft>
              <a:buClr>
                <a:schemeClr val="accent2"/>
              </a:buClr>
              <a:buSzPts val="1400"/>
              <a:buChar char="○"/>
            </a:pPr>
            <a:r>
              <a:rPr lang="en">
                <a:solidFill>
                  <a:schemeClr val="accent2"/>
                </a:solidFill>
              </a:rPr>
              <a:t>There are a lot nuances and quiks involved with learning sorting algorithms, even the basic ones that we’ll be learning about </a:t>
            </a:r>
            <a:r>
              <a:rPr lang="en">
                <a:solidFill>
                  <a:schemeClr val="accent2"/>
                </a:solidFill>
              </a:rPr>
              <a:t>today, so it’s important to understand them so you can deal with them in an interview situation</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What exactly is sorting?</a:t>
            </a:r>
            <a:endParaRPr>
              <a:solidFill>
                <a:schemeClr val="accent2"/>
              </a:solidFill>
            </a:endParaRPr>
          </a:p>
          <a:p>
            <a:pPr indent="-317500" lvl="1" marL="914400" rtl="0" algn="l">
              <a:spcBef>
                <a:spcPts val="0"/>
              </a:spcBef>
              <a:spcAft>
                <a:spcPts val="0"/>
              </a:spcAft>
              <a:buClr>
                <a:schemeClr val="accent2"/>
              </a:buClr>
              <a:buSzPts val="1400"/>
              <a:buChar char="○"/>
            </a:pPr>
            <a:r>
              <a:rPr lang="en">
                <a:solidFill>
                  <a:schemeClr val="accent2"/>
                </a:solidFill>
              </a:rPr>
              <a:t>Sorting is simply the process of moving around and rearranging items in a collection/array so that they can have a specified order to them</a:t>
            </a:r>
            <a:endParaRPr>
              <a:solidFill>
                <a:schemeClr val="accent2"/>
              </a:solidFill>
            </a:endParaRPr>
          </a:p>
          <a:p>
            <a:pPr indent="-317500" lvl="1" marL="914400" rtl="0" algn="l">
              <a:spcBef>
                <a:spcPts val="0"/>
              </a:spcBef>
              <a:spcAft>
                <a:spcPts val="0"/>
              </a:spcAft>
              <a:buClr>
                <a:schemeClr val="accent2"/>
              </a:buClr>
              <a:buSzPts val="1400"/>
              <a:buChar char="○"/>
            </a:pPr>
            <a:r>
              <a:rPr lang="en">
                <a:solidFill>
                  <a:schemeClr val="accent2"/>
                </a:solidFill>
              </a:rPr>
              <a:t>Examples: we can sort things alphabetically, by size, by date, or whatever we are interested in</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Sorting is a fundamental aspect in coding and you’ll see it in your interviews</a:t>
            </a:r>
            <a:endParaRPr>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10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10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1000"/>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1000"/>
                                        <p:tgtEl>
                                          <p:spTgt spid="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1000"/>
                                        <p:tgtEl>
                                          <p:spTgt spid="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1000"/>
                                        <p:tgtEl>
                                          <p:spTgt spid="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1000"/>
                                        <p:tgtEl>
                                          <p:spTgt spid="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7" st="7"/>
                                            </p:txEl>
                                          </p:spTgt>
                                        </p:tgtEl>
                                        <p:attrNameLst>
                                          <p:attrName>style.visibility</p:attrName>
                                        </p:attrNameLst>
                                      </p:cBhvr>
                                      <p:to>
                                        <p:strVal val="visible"/>
                                      </p:to>
                                    </p:set>
                                    <p:animEffect filter="fade" transition="in">
                                      <p:cBhvr>
                                        <p:cTn dur="1000"/>
                                        <p:tgtEl>
                                          <p:spTgt spid="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8" st="8"/>
                                            </p:txEl>
                                          </p:spTgt>
                                        </p:tgtEl>
                                        <p:attrNameLst>
                                          <p:attrName>style.visibility</p:attrName>
                                        </p:attrNameLst>
                                      </p:cBhvr>
                                      <p:to>
                                        <p:strVal val="visible"/>
                                      </p:to>
                                    </p:set>
                                    <p:animEffect filter="fade" transition="in">
                                      <p:cBhvr>
                                        <p:cTn dur="1000"/>
                                        <p:tgtEl>
                                          <p:spTgt spid="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9" st="9"/>
                                            </p:txEl>
                                          </p:spTgt>
                                        </p:tgtEl>
                                        <p:attrNameLst>
                                          <p:attrName>style.visibility</p:attrName>
                                        </p:attrNameLst>
                                      </p:cBhvr>
                                      <p:to>
                                        <p:strVal val="visible"/>
                                      </p:to>
                                    </p:set>
                                    <p:animEffect filter="fade" transition="in">
                                      <p:cBhvr>
                                        <p:cTn dur="1000"/>
                                        <p:tgtEl>
                                          <p:spTgt spid="6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11"/>
              <a:t>The Built-In Array.sort( ) Method</a:t>
            </a:r>
            <a:endParaRPr sz="3611"/>
          </a:p>
        </p:txBody>
      </p:sp>
      <p:sp>
        <p:nvSpPr>
          <p:cNvPr id="72" name="Google Shape;72;p15"/>
          <p:cNvSpPr txBox="1"/>
          <p:nvPr>
            <p:ph idx="1" type="body"/>
          </p:nvPr>
        </p:nvSpPr>
        <p:spPr>
          <a:xfrm>
            <a:off x="311700" y="1000075"/>
            <a:ext cx="8520600" cy="275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Javascript comes with a built-in sorting method that we can use on any array of values, but it doesn’t always sort the way you want it to.</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Under the hood, the sort method looks at each pair of elements (x and y) and </a:t>
            </a:r>
            <a:r>
              <a:rPr lang="en">
                <a:solidFill>
                  <a:schemeClr val="accent2"/>
                </a:solidFill>
              </a:rPr>
              <a:t>determines</a:t>
            </a:r>
            <a:r>
              <a:rPr lang="en">
                <a:solidFill>
                  <a:schemeClr val="accent2"/>
                </a:solidFill>
              </a:rPr>
              <a:t> their order based on the what the </a:t>
            </a:r>
            <a:r>
              <a:rPr lang="en">
                <a:solidFill>
                  <a:schemeClr val="accent2"/>
                </a:solidFill>
              </a:rPr>
              <a:t>comparison</a:t>
            </a:r>
            <a:r>
              <a:rPr lang="en">
                <a:solidFill>
                  <a:schemeClr val="accent2"/>
                </a:solidFill>
              </a:rPr>
              <a:t> returns</a:t>
            </a:r>
            <a:endParaRPr>
              <a:solidFill>
                <a:schemeClr val="accent2"/>
              </a:solidFill>
            </a:endParaRPr>
          </a:p>
          <a:p>
            <a:pPr indent="-317500" lvl="1" marL="914400" rtl="0" algn="l">
              <a:spcBef>
                <a:spcPts val="0"/>
              </a:spcBef>
              <a:spcAft>
                <a:spcPts val="0"/>
              </a:spcAft>
              <a:buClr>
                <a:schemeClr val="accent2"/>
              </a:buClr>
              <a:buSzPts val="1400"/>
              <a:buChar char="○"/>
            </a:pPr>
            <a:r>
              <a:rPr lang="en">
                <a:solidFill>
                  <a:schemeClr val="accent2"/>
                </a:solidFill>
              </a:rPr>
              <a:t>If it’s negative, x will come before y; If it’s positive, y comes before x</a:t>
            </a:r>
            <a:endParaRPr>
              <a:solidFill>
                <a:schemeClr val="accent2"/>
              </a:solidFill>
            </a:endParaRPr>
          </a:p>
          <a:p>
            <a:pPr indent="-317500" lvl="1" marL="914400" rtl="0" algn="l">
              <a:spcBef>
                <a:spcPts val="0"/>
              </a:spcBef>
              <a:spcAft>
                <a:spcPts val="0"/>
              </a:spcAft>
              <a:buClr>
                <a:schemeClr val="accent2"/>
              </a:buClr>
              <a:buSzPts val="1400"/>
              <a:buChar char="○"/>
            </a:pPr>
            <a:r>
              <a:rPr lang="en">
                <a:solidFill>
                  <a:schemeClr val="accent2"/>
                </a:solidFill>
              </a:rPr>
              <a:t>If it’s zero, that means that x and y are the same value</a:t>
            </a:r>
            <a:endParaRPr>
              <a:solidFill>
                <a:schemeClr val="accent2"/>
              </a:solidFill>
            </a:endParaRPr>
          </a:p>
          <a:p>
            <a:pPr indent="-317500" lvl="1" marL="914400" rtl="0" algn="l">
              <a:spcBef>
                <a:spcPts val="0"/>
              </a:spcBef>
              <a:spcAft>
                <a:spcPts val="0"/>
              </a:spcAft>
              <a:buClr>
                <a:schemeClr val="accent2"/>
              </a:buClr>
              <a:buSzPts val="1400"/>
              <a:buChar char="○"/>
            </a:pPr>
            <a:r>
              <a:rPr lang="en">
                <a:solidFill>
                  <a:schemeClr val="accent2"/>
                </a:solidFill>
              </a:rPr>
              <a:t>We can pass in and optional parameter called a “comparator”, which is a function that we can create to indicate to Javascript how exactly we want to the data to be sorted</a:t>
            </a:r>
            <a:endParaRPr>
              <a:solidFill>
                <a:schemeClr val="accent2"/>
              </a:solidFill>
            </a:endParaRPr>
          </a:p>
          <a:p>
            <a:pPr indent="-342900" lvl="0" marL="457200" rtl="0" algn="l">
              <a:spcBef>
                <a:spcPts val="0"/>
              </a:spcBef>
              <a:spcAft>
                <a:spcPts val="0"/>
              </a:spcAft>
              <a:buClr>
                <a:schemeClr val="accent2"/>
              </a:buClr>
              <a:buSzPts val="1800"/>
              <a:buChar char="●"/>
            </a:pPr>
            <a:r>
              <a:rPr b="1" lang="en">
                <a:solidFill>
                  <a:schemeClr val="accent2"/>
                </a:solidFill>
              </a:rPr>
              <a:t>Example:</a:t>
            </a:r>
            <a:endParaRPr b="1">
              <a:solidFill>
                <a:schemeClr val="accent2"/>
              </a:solidFill>
            </a:endParaRPr>
          </a:p>
        </p:txBody>
      </p:sp>
      <p:pic>
        <p:nvPicPr>
          <p:cNvPr id="73" name="Google Shape;73;p15"/>
          <p:cNvPicPr preferRelativeResize="0"/>
          <p:nvPr/>
        </p:nvPicPr>
        <p:blipFill>
          <a:blip r:embed="rId3">
            <a:alphaModFix/>
          </a:blip>
          <a:stretch>
            <a:fillRect/>
          </a:stretch>
        </p:blipFill>
        <p:spPr>
          <a:xfrm>
            <a:off x="856675" y="3670225"/>
            <a:ext cx="3876069" cy="1284725"/>
          </a:xfrm>
          <a:prstGeom prst="rect">
            <a:avLst/>
          </a:prstGeom>
          <a:noFill/>
          <a:ln>
            <a:noFill/>
          </a:ln>
        </p:spPr>
      </p:pic>
      <p:sp>
        <p:nvSpPr>
          <p:cNvPr id="74" name="Google Shape;74;p15"/>
          <p:cNvSpPr txBox="1"/>
          <p:nvPr/>
        </p:nvSpPr>
        <p:spPr>
          <a:xfrm>
            <a:off x="4956300" y="3573838"/>
            <a:ext cx="3876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If we wanted to sort in the opposite order, we would simply sway number1 with number2 in our function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When running this in the browser, Chrome uses something called Timsort while Firefox actually uses Merge Sort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0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10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10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1000"/>
                                        <p:tgtEl>
                                          <p:spTgt spid="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1000"/>
                                        <p:tgtEl>
                                          <p:spTgt spid="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11"/>
              <a:t>The Approach To Basic Sorting</a:t>
            </a:r>
            <a:endParaRPr sz="3611"/>
          </a:p>
        </p:txBody>
      </p:sp>
      <p:sp>
        <p:nvSpPr>
          <p:cNvPr id="80" name="Google Shape;80;p16"/>
          <p:cNvSpPr txBox="1"/>
          <p:nvPr>
            <p:ph idx="1" type="body"/>
          </p:nvPr>
        </p:nvSpPr>
        <p:spPr>
          <a:xfrm>
            <a:off x="311700" y="1000075"/>
            <a:ext cx="8520600" cy="238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Most sorting algorithms, as we will see shortly, involve functionality that will “swap” elements in order to sort things accordingly</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This </a:t>
            </a:r>
            <a:r>
              <a:rPr lang="en">
                <a:solidFill>
                  <a:schemeClr val="accent2"/>
                </a:solidFill>
              </a:rPr>
              <a:t>involves</a:t>
            </a:r>
            <a:r>
              <a:rPr lang="en">
                <a:solidFill>
                  <a:schemeClr val="accent2"/>
                </a:solidFill>
              </a:rPr>
              <a:t> doing something very similar to what we saw on Day 2 when we were counting unique values in an array. If you recall, we created a temporary variable that held the value of something so that we could “swap” it’s value with its neighbor as it aligned unique values to the beginning end of the array</a:t>
            </a:r>
            <a:endParaRPr>
              <a:solidFill>
                <a:schemeClr val="accent2"/>
              </a:solidFill>
            </a:endParaRPr>
          </a:p>
          <a:p>
            <a:pPr indent="-342900" lvl="0" marL="457200" rtl="0" algn="l">
              <a:spcBef>
                <a:spcPts val="0"/>
              </a:spcBef>
              <a:spcAft>
                <a:spcPts val="0"/>
              </a:spcAft>
              <a:buClr>
                <a:schemeClr val="accent2"/>
              </a:buClr>
              <a:buSzPts val="1800"/>
              <a:buChar char="●"/>
            </a:pPr>
            <a:r>
              <a:rPr b="1" lang="en">
                <a:solidFill>
                  <a:schemeClr val="accent2"/>
                </a:solidFill>
              </a:rPr>
              <a:t>Two Ways Of Swapping:</a:t>
            </a:r>
            <a:endParaRPr b="1">
              <a:solidFill>
                <a:schemeClr val="accent2"/>
              </a:solidFill>
            </a:endParaRPr>
          </a:p>
        </p:txBody>
      </p:sp>
      <p:pic>
        <p:nvPicPr>
          <p:cNvPr id="81" name="Google Shape;81;p16"/>
          <p:cNvPicPr preferRelativeResize="0"/>
          <p:nvPr/>
        </p:nvPicPr>
        <p:blipFill>
          <a:blip r:embed="rId3">
            <a:alphaModFix/>
          </a:blip>
          <a:stretch>
            <a:fillRect/>
          </a:stretch>
        </p:blipFill>
        <p:spPr>
          <a:xfrm>
            <a:off x="311700" y="3514505"/>
            <a:ext cx="3173500" cy="1216720"/>
          </a:xfrm>
          <a:prstGeom prst="rect">
            <a:avLst/>
          </a:prstGeom>
          <a:noFill/>
          <a:ln>
            <a:noFill/>
          </a:ln>
        </p:spPr>
      </p:pic>
      <p:pic>
        <p:nvPicPr>
          <p:cNvPr id="82" name="Google Shape;82;p16"/>
          <p:cNvPicPr preferRelativeResize="0"/>
          <p:nvPr/>
        </p:nvPicPr>
        <p:blipFill rotWithShape="1">
          <a:blip r:embed="rId4">
            <a:alphaModFix/>
          </a:blip>
          <a:srcRect b="0" l="0" r="0" t="7715"/>
          <a:stretch/>
        </p:blipFill>
        <p:spPr>
          <a:xfrm>
            <a:off x="3699050" y="3492841"/>
            <a:ext cx="5133251" cy="1238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11"/>
              <a:t>Bubble Sort</a:t>
            </a:r>
            <a:endParaRPr sz="3611"/>
          </a:p>
        </p:txBody>
      </p:sp>
      <p:sp>
        <p:nvSpPr>
          <p:cNvPr id="88" name="Google Shape;88;p17"/>
          <p:cNvSpPr txBox="1"/>
          <p:nvPr>
            <p:ph idx="1" type="body"/>
          </p:nvPr>
        </p:nvSpPr>
        <p:spPr>
          <a:xfrm>
            <a:off x="311700" y="1000075"/>
            <a:ext cx="8520600" cy="152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The first sorting algorithm that we’ll be learning is called the Bubble Sort</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Bubble sort does exact what its name implies, it “bubbles” up the values to the end of the array depending or your sorting criteria</a:t>
            </a:r>
            <a:endParaRPr>
              <a:solidFill>
                <a:schemeClr val="accent2"/>
              </a:solidFill>
            </a:endParaRPr>
          </a:p>
          <a:p>
            <a:pPr indent="-342900" lvl="0" marL="457200" rtl="0" algn="l">
              <a:spcBef>
                <a:spcPts val="0"/>
              </a:spcBef>
              <a:spcAft>
                <a:spcPts val="0"/>
              </a:spcAft>
              <a:buClr>
                <a:schemeClr val="accent2"/>
              </a:buClr>
              <a:buSzPts val="1800"/>
              <a:buChar char="●"/>
            </a:pPr>
            <a:r>
              <a:rPr b="1" lang="en">
                <a:solidFill>
                  <a:schemeClr val="accent2"/>
                </a:solidFill>
              </a:rPr>
              <a:t>A Simple </a:t>
            </a:r>
            <a:r>
              <a:rPr b="1" lang="en">
                <a:solidFill>
                  <a:schemeClr val="accent2"/>
                </a:solidFill>
              </a:rPr>
              <a:t>Example:</a:t>
            </a:r>
            <a:endParaRPr b="1">
              <a:solidFill>
                <a:schemeClr val="accent2"/>
              </a:solidFill>
            </a:endParaRPr>
          </a:p>
        </p:txBody>
      </p:sp>
      <p:sp>
        <p:nvSpPr>
          <p:cNvPr id="89" name="Google Shape;89;p17"/>
          <p:cNvSpPr txBox="1"/>
          <p:nvPr/>
        </p:nvSpPr>
        <p:spPr>
          <a:xfrm>
            <a:off x="867025" y="2522875"/>
            <a:ext cx="7641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33,  3,  9,  11  ]</a:t>
            </a:r>
            <a:endParaRPr b="1" sz="2400">
              <a:latin typeface="Lato"/>
              <a:ea typeface="Lato"/>
              <a:cs typeface="Lato"/>
              <a:sym typeface="Lato"/>
            </a:endParaRPr>
          </a:p>
        </p:txBody>
      </p:sp>
      <p:sp>
        <p:nvSpPr>
          <p:cNvPr id="90" name="Google Shape;90;p17"/>
          <p:cNvSpPr/>
          <p:nvPr/>
        </p:nvSpPr>
        <p:spPr>
          <a:xfrm>
            <a:off x="4055775" y="3021150"/>
            <a:ext cx="502200" cy="336300"/>
          </a:xfrm>
          <a:prstGeom prst="curvedUpArrow">
            <a:avLst>
              <a:gd fmla="val 25000" name="adj1"/>
              <a:gd fmla="val 50000" name="adj2"/>
              <a:gd fmla="val 2500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867025" y="2522875"/>
            <a:ext cx="7641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a:t>
            </a:r>
            <a:r>
              <a:rPr b="1" lang="en" sz="2400">
                <a:solidFill>
                  <a:schemeClr val="dk1"/>
                </a:solidFill>
                <a:latin typeface="Lato"/>
                <a:ea typeface="Lato"/>
                <a:cs typeface="Lato"/>
                <a:sym typeface="Lato"/>
              </a:rPr>
              <a:t>3</a:t>
            </a:r>
            <a:r>
              <a:rPr b="1" lang="en" sz="2400">
                <a:latin typeface="Lato"/>
                <a:ea typeface="Lato"/>
                <a:cs typeface="Lato"/>
                <a:sym typeface="Lato"/>
              </a:rPr>
              <a:t>,  </a:t>
            </a:r>
            <a:r>
              <a:rPr b="1" lang="en" sz="2400">
                <a:solidFill>
                  <a:schemeClr val="dk1"/>
                </a:solidFill>
                <a:latin typeface="Lato"/>
                <a:ea typeface="Lato"/>
                <a:cs typeface="Lato"/>
                <a:sym typeface="Lato"/>
              </a:rPr>
              <a:t>33</a:t>
            </a:r>
            <a:r>
              <a:rPr b="1" lang="en" sz="2400">
                <a:latin typeface="Lato"/>
                <a:ea typeface="Lato"/>
                <a:cs typeface="Lato"/>
                <a:sym typeface="Lato"/>
              </a:rPr>
              <a:t>,  9,  11  ]</a:t>
            </a:r>
            <a:endParaRPr b="1" sz="2400">
              <a:latin typeface="Lato"/>
              <a:ea typeface="Lato"/>
              <a:cs typeface="Lato"/>
              <a:sym typeface="Lato"/>
            </a:endParaRPr>
          </a:p>
        </p:txBody>
      </p:sp>
      <p:sp>
        <p:nvSpPr>
          <p:cNvPr id="92" name="Google Shape;92;p17"/>
          <p:cNvSpPr/>
          <p:nvPr/>
        </p:nvSpPr>
        <p:spPr>
          <a:xfrm>
            <a:off x="4436875" y="3021150"/>
            <a:ext cx="502200" cy="336300"/>
          </a:xfrm>
          <a:prstGeom prst="curvedUpArrow">
            <a:avLst>
              <a:gd fmla="val 25000" name="adj1"/>
              <a:gd fmla="val 50000" name="adj2"/>
              <a:gd fmla="val 2500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867025" y="2522875"/>
            <a:ext cx="7641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a:t>
            </a:r>
            <a:r>
              <a:rPr b="1" lang="en" sz="2400">
                <a:solidFill>
                  <a:schemeClr val="accent1"/>
                </a:solidFill>
                <a:latin typeface="Lato"/>
                <a:ea typeface="Lato"/>
                <a:cs typeface="Lato"/>
                <a:sym typeface="Lato"/>
              </a:rPr>
              <a:t>3</a:t>
            </a:r>
            <a:r>
              <a:rPr b="1" lang="en" sz="2400">
                <a:latin typeface="Lato"/>
                <a:ea typeface="Lato"/>
                <a:cs typeface="Lato"/>
                <a:sym typeface="Lato"/>
              </a:rPr>
              <a:t>,  </a:t>
            </a:r>
            <a:r>
              <a:rPr b="1" lang="en" sz="2400">
                <a:solidFill>
                  <a:schemeClr val="dk1"/>
                </a:solidFill>
                <a:latin typeface="Lato"/>
                <a:ea typeface="Lato"/>
                <a:cs typeface="Lato"/>
                <a:sym typeface="Lato"/>
              </a:rPr>
              <a:t>9</a:t>
            </a:r>
            <a:r>
              <a:rPr b="1" lang="en" sz="2400">
                <a:latin typeface="Lato"/>
                <a:ea typeface="Lato"/>
                <a:cs typeface="Lato"/>
                <a:sym typeface="Lato"/>
              </a:rPr>
              <a:t>,  </a:t>
            </a:r>
            <a:r>
              <a:rPr b="1" lang="en" sz="2400">
                <a:solidFill>
                  <a:schemeClr val="dk1"/>
                </a:solidFill>
                <a:latin typeface="Lato"/>
                <a:ea typeface="Lato"/>
                <a:cs typeface="Lato"/>
                <a:sym typeface="Lato"/>
              </a:rPr>
              <a:t>33</a:t>
            </a:r>
            <a:r>
              <a:rPr b="1" lang="en" sz="2400">
                <a:latin typeface="Lato"/>
                <a:ea typeface="Lato"/>
                <a:cs typeface="Lato"/>
                <a:sym typeface="Lato"/>
              </a:rPr>
              <a:t>,  11  ]</a:t>
            </a:r>
            <a:endParaRPr b="1" sz="2400">
              <a:latin typeface="Lato"/>
              <a:ea typeface="Lato"/>
              <a:cs typeface="Lato"/>
              <a:sym typeface="Lato"/>
            </a:endParaRPr>
          </a:p>
        </p:txBody>
      </p:sp>
      <p:sp>
        <p:nvSpPr>
          <p:cNvPr id="94" name="Google Shape;94;p17"/>
          <p:cNvSpPr/>
          <p:nvPr/>
        </p:nvSpPr>
        <p:spPr>
          <a:xfrm>
            <a:off x="4817875" y="3021150"/>
            <a:ext cx="502200" cy="336300"/>
          </a:xfrm>
          <a:prstGeom prst="curvedUpArrow">
            <a:avLst>
              <a:gd fmla="val 25000" name="adj1"/>
              <a:gd fmla="val 50000" name="adj2"/>
              <a:gd fmla="val 2500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867025" y="2522875"/>
            <a:ext cx="7641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a:t>
            </a:r>
            <a:r>
              <a:rPr b="1" lang="en" sz="2400">
                <a:solidFill>
                  <a:schemeClr val="accent1"/>
                </a:solidFill>
                <a:latin typeface="Lato"/>
                <a:ea typeface="Lato"/>
                <a:cs typeface="Lato"/>
                <a:sym typeface="Lato"/>
              </a:rPr>
              <a:t>3</a:t>
            </a:r>
            <a:r>
              <a:rPr b="1" lang="en" sz="2400">
                <a:latin typeface="Lato"/>
                <a:ea typeface="Lato"/>
                <a:cs typeface="Lato"/>
                <a:sym typeface="Lato"/>
              </a:rPr>
              <a:t>,  </a:t>
            </a:r>
            <a:r>
              <a:rPr b="1" lang="en" sz="2400">
                <a:solidFill>
                  <a:schemeClr val="accent1"/>
                </a:solidFill>
                <a:latin typeface="Lato"/>
                <a:ea typeface="Lato"/>
                <a:cs typeface="Lato"/>
                <a:sym typeface="Lato"/>
              </a:rPr>
              <a:t>9</a:t>
            </a:r>
            <a:r>
              <a:rPr b="1" lang="en" sz="2400">
                <a:latin typeface="Lato"/>
                <a:ea typeface="Lato"/>
                <a:cs typeface="Lato"/>
                <a:sym typeface="Lato"/>
              </a:rPr>
              <a:t>,  </a:t>
            </a:r>
            <a:r>
              <a:rPr b="1" lang="en" sz="2400">
                <a:solidFill>
                  <a:schemeClr val="dk1"/>
                </a:solidFill>
                <a:latin typeface="Lato"/>
                <a:ea typeface="Lato"/>
                <a:cs typeface="Lato"/>
                <a:sym typeface="Lato"/>
              </a:rPr>
              <a:t>11</a:t>
            </a:r>
            <a:r>
              <a:rPr b="1" lang="en" sz="2400">
                <a:latin typeface="Lato"/>
                <a:ea typeface="Lato"/>
                <a:cs typeface="Lato"/>
                <a:sym typeface="Lato"/>
              </a:rPr>
              <a:t>,  </a:t>
            </a:r>
            <a:r>
              <a:rPr b="1" lang="en" sz="2400">
                <a:solidFill>
                  <a:schemeClr val="dk1"/>
                </a:solidFill>
                <a:latin typeface="Lato"/>
                <a:ea typeface="Lato"/>
                <a:cs typeface="Lato"/>
                <a:sym typeface="Lato"/>
              </a:rPr>
              <a:t>33</a:t>
            </a:r>
            <a:r>
              <a:rPr b="1" lang="en" sz="2400">
                <a:latin typeface="Lato"/>
                <a:ea typeface="Lato"/>
                <a:cs typeface="Lato"/>
                <a:sym typeface="Lato"/>
              </a:rPr>
              <a:t>  ]</a:t>
            </a:r>
            <a:endParaRPr b="1" sz="2400">
              <a:latin typeface="Lato"/>
              <a:ea typeface="Lato"/>
              <a:cs typeface="Lato"/>
              <a:sym typeface="Lato"/>
            </a:endParaRPr>
          </a:p>
        </p:txBody>
      </p:sp>
      <p:sp>
        <p:nvSpPr>
          <p:cNvPr id="96" name="Google Shape;96;p17"/>
          <p:cNvSpPr txBox="1"/>
          <p:nvPr/>
        </p:nvSpPr>
        <p:spPr>
          <a:xfrm>
            <a:off x="867025" y="2522875"/>
            <a:ext cx="7641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1"/>
                </a:solidFill>
                <a:latin typeface="Lato"/>
                <a:ea typeface="Lato"/>
                <a:cs typeface="Lato"/>
                <a:sym typeface="Lato"/>
              </a:rPr>
              <a:t>[  3,  9,  11,  33  ]</a:t>
            </a:r>
            <a:endParaRPr b="1" sz="2400">
              <a:solidFill>
                <a:schemeClr val="accent1"/>
              </a:solidFill>
              <a:latin typeface="Lato"/>
              <a:ea typeface="Lato"/>
              <a:cs typeface="Lato"/>
              <a:sym typeface="Lato"/>
            </a:endParaRPr>
          </a:p>
        </p:txBody>
      </p:sp>
      <p:sp>
        <p:nvSpPr>
          <p:cNvPr id="97" name="Google Shape;97;p17"/>
          <p:cNvSpPr txBox="1"/>
          <p:nvPr/>
        </p:nvSpPr>
        <p:spPr>
          <a:xfrm>
            <a:off x="311700" y="3650625"/>
            <a:ext cx="81972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Using the “swapping” functions that we just introduced, we can easily “bubble” higher values to the end of the array</a:t>
            </a:r>
            <a:endParaRPr sz="1800">
              <a:solidFill>
                <a:schemeClr val="accent2"/>
              </a:solidFill>
              <a:latin typeface="Lato"/>
              <a:ea typeface="Lato"/>
              <a:cs typeface="Lato"/>
              <a:sym typeface="Lato"/>
            </a:endParaRPr>
          </a:p>
          <a:p>
            <a:pPr indent="-342900" lvl="0" marL="457200" rtl="0" algn="l">
              <a:spcBef>
                <a:spcPts val="0"/>
              </a:spcBef>
              <a:spcAft>
                <a:spcPts val="0"/>
              </a:spcAft>
              <a:buClr>
                <a:schemeClr val="accent2"/>
              </a:buClr>
              <a:buSzPts val="1800"/>
              <a:buFont typeface="Lato"/>
              <a:buChar char="●"/>
            </a:pPr>
            <a:r>
              <a:rPr lang="en" sz="1800">
                <a:solidFill>
                  <a:schemeClr val="accent2"/>
                </a:solidFill>
                <a:latin typeface="Lato"/>
                <a:ea typeface="Lato"/>
                <a:cs typeface="Lato"/>
                <a:sym typeface="Lato"/>
              </a:rPr>
              <a:t>Let’s go through the pseudo-code for this sorting algorithm and give it go!</a:t>
            </a:r>
            <a:endParaRPr sz="1800">
              <a:solidFill>
                <a:schemeClr val="accen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9"/>
                                        </p:tgtEl>
                                      </p:cBhvr>
                                    </p:animEffect>
                                    <p:set>
                                      <p:cBhvr>
                                        <p:cTn dur="1" fill="hold">
                                          <p:stCondLst>
                                            <p:cond delay="1000"/>
                                          </p:stCondLst>
                                        </p:cTn>
                                        <p:tgtEl>
                                          <p:spTgt spid="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xit" presetID="1" presetSubtype="0">
                                  <p:stCondLst>
                                    <p:cond delay="0"/>
                                  </p:stCondLst>
                                  <p:childTnLst>
                                    <p:set>
                                      <p:cBhvr>
                                        <p:cTn dur="1" fill="hold">
                                          <p:stCondLst>
                                            <p:cond delay="1000"/>
                                          </p:stCondLst>
                                        </p:cTn>
                                        <p:tgtEl>
                                          <p:spTgt spid="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1"/>
                                        </p:tgtEl>
                                      </p:cBhvr>
                                    </p:animEffect>
                                    <p:set>
                                      <p:cBhvr>
                                        <p:cTn dur="1" fill="hold">
                                          <p:stCondLst>
                                            <p:cond delay="1000"/>
                                          </p:stCondLst>
                                        </p:cTn>
                                        <p:tgtEl>
                                          <p:spTgt spid="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xit" presetID="1" presetSubtype="0">
                                  <p:stCondLst>
                                    <p:cond delay="0"/>
                                  </p:stCondLst>
                                  <p:childTnLst>
                                    <p:set>
                                      <p:cBhvr>
                                        <p:cTn dur="1" fill="hold">
                                          <p:stCondLst>
                                            <p:cond delay="1000"/>
                                          </p:stCondLst>
                                        </p:cTn>
                                        <p:tgtEl>
                                          <p:spTgt spid="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3"/>
                                        </p:tgtEl>
                                      </p:cBhvr>
                                    </p:animEffect>
                                    <p:set>
                                      <p:cBhvr>
                                        <p:cTn dur="1" fill="hold">
                                          <p:stCondLst>
                                            <p:cond delay="1000"/>
                                          </p:stCondLst>
                                        </p:cTn>
                                        <p:tgtEl>
                                          <p:spTgt spid="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xit" presetID="1" presetSubtype="0">
                                  <p:stCondLst>
                                    <p:cond delay="0"/>
                                  </p:stCondLst>
                                  <p:childTnLst>
                                    <p:set>
                                      <p:cBhvr>
                                        <p:cTn dur="1" fill="hold">
                                          <p:stCondLst>
                                            <p:cond delay="1000"/>
                                          </p:stCondLst>
                                        </p:cTn>
                                        <p:tgtEl>
                                          <p:spTgt spid="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11"/>
              <a:t>Bubble Sort Pseudo Code</a:t>
            </a:r>
            <a:endParaRPr sz="3611"/>
          </a:p>
        </p:txBody>
      </p:sp>
      <p:sp>
        <p:nvSpPr>
          <p:cNvPr id="103" name="Google Shape;103;p18"/>
          <p:cNvSpPr txBox="1"/>
          <p:nvPr>
            <p:ph idx="1" type="body"/>
          </p:nvPr>
        </p:nvSpPr>
        <p:spPr>
          <a:xfrm>
            <a:off x="311700" y="1000075"/>
            <a:ext cx="8520600" cy="414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First, we start by defining a function that accepts an array</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Next, we want to create an outer loop that loops from the end of the array to the beginning of the array</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Then we’ll create a </a:t>
            </a:r>
            <a:r>
              <a:rPr lang="en">
                <a:solidFill>
                  <a:schemeClr val="accent2"/>
                </a:solidFill>
              </a:rPr>
              <a:t>next</a:t>
            </a:r>
            <a:r>
              <a:rPr lang="en">
                <a:solidFill>
                  <a:schemeClr val="accent2"/>
                </a:solidFill>
              </a:rPr>
              <a:t> inner loop that loops from the </a:t>
            </a:r>
            <a:r>
              <a:rPr lang="en">
                <a:solidFill>
                  <a:schemeClr val="accent2"/>
                </a:solidFill>
              </a:rPr>
              <a:t>beginning</a:t>
            </a:r>
            <a:r>
              <a:rPr lang="en">
                <a:solidFill>
                  <a:schemeClr val="accent2"/>
                </a:solidFill>
              </a:rPr>
              <a:t> of the array until it reaches ( i - 1 )</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Inside of the inner loop, we’ll check to see how arr[j] compares to arr[j+1] (the neighboring element ahead) and we’ll swap those values if the former value is greater than the latter value</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After the loops, we’ll return the sorted array.</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It helps to think of the </a:t>
            </a:r>
            <a:r>
              <a:rPr lang="en">
                <a:solidFill>
                  <a:schemeClr val="accent2"/>
                </a:solidFill>
              </a:rPr>
              <a:t>outer loop as a “bounding” filter that decements each iteration through b/c the inner array can only loop up until ( i - 1)</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Now it’s your turn to implement it!</a:t>
            </a:r>
            <a:endParaRPr>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1000"/>
                                        <p:tgtEl>
                                          <p:spTgt spid="1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11"/>
              <a:t>Insertion Sort</a:t>
            </a:r>
            <a:endParaRPr sz="3611"/>
          </a:p>
        </p:txBody>
      </p:sp>
      <p:sp>
        <p:nvSpPr>
          <p:cNvPr id="109" name="Google Shape;109;p19"/>
          <p:cNvSpPr txBox="1"/>
          <p:nvPr>
            <p:ph idx="1" type="body"/>
          </p:nvPr>
        </p:nvSpPr>
        <p:spPr>
          <a:xfrm>
            <a:off x="311700" y="1000075"/>
            <a:ext cx="8520600" cy="243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With the insertion sorting algorithm, we essentially mimic the way we did the unique values algorithm – we build up our sorted array on the left side of the array as a sub-array (more or less)</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 complete this by starting at the left-most index and evaluate, one by one, the next element to the right of the sub array we are constructing</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It looks at each </a:t>
            </a:r>
            <a:r>
              <a:rPr lang="en">
                <a:solidFill>
                  <a:schemeClr val="accent2"/>
                </a:solidFill>
              </a:rPr>
              <a:t>value and inserts that value into the subarray where it belongs</a:t>
            </a:r>
            <a:endParaRPr>
              <a:solidFill>
                <a:schemeClr val="accent2"/>
              </a:solidFill>
            </a:endParaRPr>
          </a:p>
          <a:p>
            <a:pPr indent="-342900" lvl="0" marL="457200" rtl="0" algn="l">
              <a:spcBef>
                <a:spcPts val="0"/>
              </a:spcBef>
              <a:spcAft>
                <a:spcPts val="0"/>
              </a:spcAft>
              <a:buClr>
                <a:schemeClr val="accent2"/>
              </a:buClr>
              <a:buSzPts val="1800"/>
              <a:buChar char="●"/>
            </a:pPr>
            <a:r>
              <a:rPr b="1" lang="en">
                <a:solidFill>
                  <a:schemeClr val="accent2"/>
                </a:solidFill>
              </a:rPr>
              <a:t>A simple example:</a:t>
            </a:r>
            <a:endParaRPr b="1">
              <a:solidFill>
                <a:schemeClr val="accent2"/>
              </a:solidFill>
            </a:endParaRPr>
          </a:p>
        </p:txBody>
      </p:sp>
      <p:sp>
        <p:nvSpPr>
          <p:cNvPr id="110" name="Google Shape;110;p19"/>
          <p:cNvSpPr txBox="1"/>
          <p:nvPr/>
        </p:nvSpPr>
        <p:spPr>
          <a:xfrm>
            <a:off x="2530350" y="3483100"/>
            <a:ext cx="4083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11,  3,  33,  9  ]</a:t>
            </a:r>
            <a:endParaRPr b="1" sz="2400">
              <a:latin typeface="Lato"/>
              <a:ea typeface="Lato"/>
              <a:cs typeface="Lato"/>
              <a:sym typeface="Lato"/>
            </a:endParaRPr>
          </a:p>
        </p:txBody>
      </p:sp>
      <p:sp>
        <p:nvSpPr>
          <p:cNvPr id="111" name="Google Shape;111;p19"/>
          <p:cNvSpPr txBox="1"/>
          <p:nvPr/>
        </p:nvSpPr>
        <p:spPr>
          <a:xfrm>
            <a:off x="2530350" y="3483100"/>
            <a:ext cx="4083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a:t>
            </a:r>
            <a:r>
              <a:rPr b="1" lang="en" sz="2400">
                <a:highlight>
                  <a:srgbClr val="00FFFF"/>
                </a:highlight>
                <a:latin typeface="Lato"/>
                <a:ea typeface="Lato"/>
                <a:cs typeface="Lato"/>
                <a:sym typeface="Lato"/>
              </a:rPr>
              <a:t>11</a:t>
            </a:r>
            <a:r>
              <a:rPr b="1" lang="en" sz="2400">
                <a:latin typeface="Lato"/>
                <a:ea typeface="Lato"/>
                <a:cs typeface="Lato"/>
                <a:sym typeface="Lato"/>
              </a:rPr>
              <a:t>,  </a:t>
            </a:r>
            <a:r>
              <a:rPr b="1" lang="en" sz="2400">
                <a:highlight>
                  <a:schemeClr val="accent4"/>
                </a:highlight>
                <a:latin typeface="Lato"/>
                <a:ea typeface="Lato"/>
                <a:cs typeface="Lato"/>
                <a:sym typeface="Lato"/>
              </a:rPr>
              <a:t>3</a:t>
            </a:r>
            <a:r>
              <a:rPr b="1" lang="en" sz="2400">
                <a:latin typeface="Lato"/>
                <a:ea typeface="Lato"/>
                <a:cs typeface="Lato"/>
                <a:sym typeface="Lato"/>
              </a:rPr>
              <a:t>,  33,  9  ]</a:t>
            </a:r>
            <a:endParaRPr b="1" sz="2400">
              <a:latin typeface="Lato"/>
              <a:ea typeface="Lato"/>
              <a:cs typeface="Lato"/>
              <a:sym typeface="Lato"/>
            </a:endParaRPr>
          </a:p>
        </p:txBody>
      </p:sp>
      <p:sp>
        <p:nvSpPr>
          <p:cNvPr id="112" name="Google Shape;112;p19"/>
          <p:cNvSpPr txBox="1"/>
          <p:nvPr/>
        </p:nvSpPr>
        <p:spPr>
          <a:xfrm>
            <a:off x="2530350" y="3483100"/>
            <a:ext cx="4083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a:t>
            </a:r>
            <a:r>
              <a:rPr b="1" lang="en" sz="2400">
                <a:highlight>
                  <a:srgbClr val="00FFFF"/>
                </a:highlight>
                <a:latin typeface="Lato"/>
                <a:ea typeface="Lato"/>
                <a:cs typeface="Lato"/>
                <a:sym typeface="Lato"/>
              </a:rPr>
              <a:t>3,  11</a:t>
            </a:r>
            <a:r>
              <a:rPr b="1" lang="en" sz="2400">
                <a:latin typeface="Lato"/>
                <a:ea typeface="Lato"/>
                <a:cs typeface="Lato"/>
                <a:sym typeface="Lato"/>
              </a:rPr>
              <a:t>,  </a:t>
            </a:r>
            <a:r>
              <a:rPr b="1" lang="en" sz="2400">
                <a:highlight>
                  <a:schemeClr val="accent4"/>
                </a:highlight>
                <a:latin typeface="Lato"/>
                <a:ea typeface="Lato"/>
                <a:cs typeface="Lato"/>
                <a:sym typeface="Lato"/>
              </a:rPr>
              <a:t>33</a:t>
            </a:r>
            <a:r>
              <a:rPr b="1" lang="en" sz="2400">
                <a:latin typeface="Lato"/>
                <a:ea typeface="Lato"/>
                <a:cs typeface="Lato"/>
                <a:sym typeface="Lato"/>
              </a:rPr>
              <a:t>,  9  ]</a:t>
            </a:r>
            <a:endParaRPr b="1" sz="2400">
              <a:latin typeface="Lato"/>
              <a:ea typeface="Lato"/>
              <a:cs typeface="Lato"/>
              <a:sym typeface="Lato"/>
            </a:endParaRPr>
          </a:p>
        </p:txBody>
      </p:sp>
      <p:sp>
        <p:nvSpPr>
          <p:cNvPr id="113" name="Google Shape;113;p19"/>
          <p:cNvSpPr txBox="1"/>
          <p:nvPr/>
        </p:nvSpPr>
        <p:spPr>
          <a:xfrm>
            <a:off x="2530350" y="3483100"/>
            <a:ext cx="4083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a:t>
            </a:r>
            <a:r>
              <a:rPr b="1" lang="en" sz="2400">
                <a:highlight>
                  <a:srgbClr val="00FFFF"/>
                </a:highlight>
                <a:latin typeface="Lato"/>
                <a:ea typeface="Lato"/>
                <a:cs typeface="Lato"/>
                <a:sym typeface="Lato"/>
              </a:rPr>
              <a:t>3,  11,  33</a:t>
            </a:r>
            <a:r>
              <a:rPr b="1" lang="en" sz="2400">
                <a:latin typeface="Lato"/>
                <a:ea typeface="Lato"/>
                <a:cs typeface="Lato"/>
                <a:sym typeface="Lato"/>
              </a:rPr>
              <a:t>,  </a:t>
            </a:r>
            <a:r>
              <a:rPr b="1" lang="en" sz="2400">
                <a:highlight>
                  <a:schemeClr val="accent4"/>
                </a:highlight>
                <a:latin typeface="Lato"/>
                <a:ea typeface="Lato"/>
                <a:cs typeface="Lato"/>
                <a:sym typeface="Lato"/>
              </a:rPr>
              <a:t>9</a:t>
            </a:r>
            <a:r>
              <a:rPr b="1" lang="en" sz="2400">
                <a:latin typeface="Lato"/>
                <a:ea typeface="Lato"/>
                <a:cs typeface="Lato"/>
                <a:sym typeface="Lato"/>
              </a:rPr>
              <a:t>  ]</a:t>
            </a:r>
            <a:endParaRPr b="1" sz="2400">
              <a:latin typeface="Lato"/>
              <a:ea typeface="Lato"/>
              <a:cs typeface="Lato"/>
              <a:sym typeface="Lato"/>
            </a:endParaRPr>
          </a:p>
        </p:txBody>
      </p:sp>
      <p:sp>
        <p:nvSpPr>
          <p:cNvPr id="114" name="Google Shape;114;p19"/>
          <p:cNvSpPr txBox="1"/>
          <p:nvPr/>
        </p:nvSpPr>
        <p:spPr>
          <a:xfrm>
            <a:off x="2530350" y="3483100"/>
            <a:ext cx="4083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highlight>
                  <a:srgbClr val="00FFFF"/>
                </a:highlight>
                <a:latin typeface="Lato"/>
                <a:ea typeface="Lato"/>
                <a:cs typeface="Lato"/>
                <a:sym typeface="Lato"/>
              </a:rPr>
              <a:t>[  3,  9,  11,  33  ]</a:t>
            </a:r>
            <a:endParaRPr b="1" sz="2400">
              <a:highlight>
                <a:srgbClr val="00FFFF"/>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0"/>
                                        </p:tgtEl>
                                      </p:cBhvr>
                                    </p:animEffect>
                                    <p:set>
                                      <p:cBhvr>
                                        <p:cTn dur="1" fill="hold">
                                          <p:stCondLst>
                                            <p:cond delay="1000"/>
                                          </p:stCondLst>
                                        </p:cTn>
                                        <p:tgtEl>
                                          <p:spTgt spid="1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1"/>
                                        </p:tgtEl>
                                      </p:cBhvr>
                                    </p:animEffect>
                                    <p:set>
                                      <p:cBhvr>
                                        <p:cTn dur="1" fill="hold">
                                          <p:stCondLst>
                                            <p:cond delay="1000"/>
                                          </p:stCondLst>
                                        </p:cTn>
                                        <p:tgtEl>
                                          <p:spTgt spid="1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11"/>
              <a:t>Insertion Sort Pseudo Code</a:t>
            </a:r>
            <a:endParaRPr sz="3611"/>
          </a:p>
        </p:txBody>
      </p:sp>
      <p:sp>
        <p:nvSpPr>
          <p:cNvPr id="120" name="Google Shape;120;p20"/>
          <p:cNvSpPr txBox="1"/>
          <p:nvPr>
            <p:ph idx="1" type="body"/>
          </p:nvPr>
        </p:nvSpPr>
        <p:spPr>
          <a:xfrm>
            <a:off x="311700" y="1000075"/>
            <a:ext cx="8520600" cy="381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First, we need to create a function that accepts an array</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Next, we need to access the first and </a:t>
            </a:r>
            <a:r>
              <a:rPr lang="en">
                <a:solidFill>
                  <a:schemeClr val="accent2"/>
                </a:solidFill>
              </a:rPr>
              <a:t>second</a:t>
            </a:r>
            <a:r>
              <a:rPr lang="en">
                <a:solidFill>
                  <a:schemeClr val="accent2"/>
                </a:solidFill>
              </a:rPr>
              <a:t> element of the array so that we can compare the two values with one another</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If the second element is less than the first, then we need to swap them</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 then continue on to the next element, one by one</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If they are not in the correct order, then we start looping through the already sorted portion at the beginning of the array and “insert” the element into the correct spot as to keep the left side of our array sorted</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 will repeat this process over and over until the entire array is sorted</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Now that we understand what insertion does, it’s your turn to code it!</a:t>
            </a:r>
            <a:endParaRPr>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000"/>
                                        <p:tgtEl>
                                          <p:spTgt spid="1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11"/>
              <a:t>Selection Sort</a:t>
            </a:r>
            <a:endParaRPr sz="3611"/>
          </a:p>
        </p:txBody>
      </p:sp>
      <p:sp>
        <p:nvSpPr>
          <p:cNvPr id="126" name="Google Shape;126;p21"/>
          <p:cNvSpPr txBox="1"/>
          <p:nvPr>
            <p:ph idx="1" type="body"/>
          </p:nvPr>
        </p:nvSpPr>
        <p:spPr>
          <a:xfrm>
            <a:off x="311700" y="1000075"/>
            <a:ext cx="8520600" cy="281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Selection sorting is very similar to both the previous sorting algorithms that we’ve seen thus far. It does something similar to bubble sort but with smaller values - like we do with insertion sort - instead of larger values.</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It will look at the first item in an array and then check the value of each of the </a:t>
            </a:r>
            <a:r>
              <a:rPr lang="en">
                <a:solidFill>
                  <a:schemeClr val="accent2"/>
                </a:solidFill>
              </a:rPr>
              <a:t>remaining</a:t>
            </a:r>
            <a:r>
              <a:rPr lang="en">
                <a:solidFill>
                  <a:schemeClr val="accent2"/>
                </a:solidFill>
              </a:rPr>
              <a:t> items in the array, and then it will swap the first item with the item that corresponds to the lowest value in the array</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It continues this process for each index of the array until the array is sorted</a:t>
            </a:r>
            <a:endParaRPr>
              <a:solidFill>
                <a:schemeClr val="accent2"/>
              </a:solidFill>
            </a:endParaRPr>
          </a:p>
          <a:p>
            <a:pPr indent="-342900" lvl="0" marL="457200" rtl="0" algn="l">
              <a:spcBef>
                <a:spcPts val="0"/>
              </a:spcBef>
              <a:spcAft>
                <a:spcPts val="0"/>
              </a:spcAft>
              <a:buClr>
                <a:schemeClr val="accent2"/>
              </a:buClr>
              <a:buSzPts val="1800"/>
              <a:buChar char="●"/>
            </a:pPr>
            <a:r>
              <a:rPr b="1" lang="en">
                <a:solidFill>
                  <a:schemeClr val="accent2"/>
                </a:solidFill>
              </a:rPr>
              <a:t>Here’s a quick example:</a:t>
            </a:r>
            <a:endParaRPr b="1">
              <a:solidFill>
                <a:schemeClr val="accent2"/>
              </a:solidFill>
            </a:endParaRPr>
          </a:p>
        </p:txBody>
      </p:sp>
      <p:sp>
        <p:nvSpPr>
          <p:cNvPr id="127" name="Google Shape;127;p21"/>
          <p:cNvSpPr txBox="1"/>
          <p:nvPr/>
        </p:nvSpPr>
        <p:spPr>
          <a:xfrm>
            <a:off x="2293050" y="3853050"/>
            <a:ext cx="45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9,  3,  33,  11  ]</a:t>
            </a:r>
            <a:endParaRPr b="1" sz="2400">
              <a:latin typeface="Lato"/>
              <a:ea typeface="Lato"/>
              <a:cs typeface="Lato"/>
              <a:sym typeface="Lato"/>
            </a:endParaRPr>
          </a:p>
        </p:txBody>
      </p:sp>
      <p:sp>
        <p:nvSpPr>
          <p:cNvPr id="128" name="Google Shape;128;p21"/>
          <p:cNvSpPr/>
          <p:nvPr/>
        </p:nvSpPr>
        <p:spPr>
          <a:xfrm>
            <a:off x="3754725" y="4407150"/>
            <a:ext cx="202500" cy="265200"/>
          </a:xfrm>
          <a:prstGeom prst="up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4116550" y="4407150"/>
            <a:ext cx="202500" cy="265200"/>
          </a:xfrm>
          <a:prstGeom prst="up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4596975" y="4407150"/>
            <a:ext cx="202500" cy="265200"/>
          </a:xfrm>
          <a:prstGeom prst="up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2293050" y="3853050"/>
            <a:ext cx="45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ato"/>
                <a:ea typeface="Lato"/>
                <a:cs typeface="Lato"/>
                <a:sym typeface="Lato"/>
              </a:rPr>
              <a:t>[  9,  </a:t>
            </a:r>
            <a:r>
              <a:rPr b="1" lang="en" sz="2400">
                <a:solidFill>
                  <a:srgbClr val="FF00FF"/>
                </a:solidFill>
                <a:latin typeface="Lato"/>
                <a:ea typeface="Lato"/>
                <a:cs typeface="Lato"/>
                <a:sym typeface="Lato"/>
              </a:rPr>
              <a:t>3</a:t>
            </a:r>
            <a:r>
              <a:rPr b="1" lang="en" sz="2400">
                <a:latin typeface="Lato"/>
                <a:ea typeface="Lato"/>
                <a:cs typeface="Lato"/>
                <a:sym typeface="Lato"/>
              </a:rPr>
              <a:t>,  33,  11  ]</a:t>
            </a:r>
            <a:endParaRPr b="1" sz="2400">
              <a:latin typeface="Lato"/>
              <a:ea typeface="Lato"/>
              <a:cs typeface="Lato"/>
              <a:sym typeface="Lato"/>
            </a:endParaRPr>
          </a:p>
        </p:txBody>
      </p:sp>
      <p:sp>
        <p:nvSpPr>
          <p:cNvPr id="132" name="Google Shape;132;p21"/>
          <p:cNvSpPr/>
          <p:nvPr/>
        </p:nvSpPr>
        <p:spPr>
          <a:xfrm>
            <a:off x="5119325" y="4407150"/>
            <a:ext cx="202500" cy="265200"/>
          </a:xfrm>
          <a:prstGeom prst="up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nvSpPr>
        <p:spPr>
          <a:xfrm>
            <a:off x="2293050" y="3853050"/>
            <a:ext cx="45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1"/>
                </a:solidFill>
                <a:latin typeface="Lato"/>
                <a:ea typeface="Lato"/>
                <a:cs typeface="Lato"/>
                <a:sym typeface="Lato"/>
              </a:rPr>
              <a:t>[  </a:t>
            </a:r>
            <a:r>
              <a:rPr b="1" lang="en" sz="2400">
                <a:solidFill>
                  <a:srgbClr val="0000FF"/>
                </a:solidFill>
                <a:latin typeface="Lato"/>
                <a:ea typeface="Lato"/>
                <a:cs typeface="Lato"/>
                <a:sym typeface="Lato"/>
              </a:rPr>
              <a:t>3</a:t>
            </a:r>
            <a:r>
              <a:rPr b="1" lang="en" sz="2400">
                <a:solidFill>
                  <a:schemeClr val="accent1"/>
                </a:solidFill>
                <a:latin typeface="Lato"/>
                <a:ea typeface="Lato"/>
                <a:cs typeface="Lato"/>
                <a:sym typeface="Lato"/>
              </a:rPr>
              <a:t>,  9,  33,  11  ]</a:t>
            </a:r>
            <a:endParaRPr b="1" sz="2400">
              <a:solidFill>
                <a:schemeClr val="accent1"/>
              </a:solidFill>
              <a:latin typeface="Lato"/>
              <a:ea typeface="Lato"/>
              <a:cs typeface="Lato"/>
              <a:sym typeface="Lato"/>
            </a:endParaRPr>
          </a:p>
        </p:txBody>
      </p:sp>
      <p:sp>
        <p:nvSpPr>
          <p:cNvPr id="134" name="Google Shape;134;p21"/>
          <p:cNvSpPr txBox="1"/>
          <p:nvPr/>
        </p:nvSpPr>
        <p:spPr>
          <a:xfrm>
            <a:off x="2293050" y="3853050"/>
            <a:ext cx="45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1"/>
                </a:solidFill>
                <a:latin typeface="Lato"/>
                <a:ea typeface="Lato"/>
                <a:cs typeface="Lato"/>
                <a:sym typeface="Lato"/>
              </a:rPr>
              <a:t>[  </a:t>
            </a:r>
            <a:r>
              <a:rPr b="1" lang="en" sz="2400">
                <a:solidFill>
                  <a:srgbClr val="0000FF"/>
                </a:solidFill>
                <a:latin typeface="Lato"/>
                <a:ea typeface="Lato"/>
                <a:cs typeface="Lato"/>
                <a:sym typeface="Lato"/>
              </a:rPr>
              <a:t>3</a:t>
            </a:r>
            <a:r>
              <a:rPr b="1" lang="en" sz="2400">
                <a:solidFill>
                  <a:schemeClr val="accent1"/>
                </a:solidFill>
                <a:latin typeface="Lato"/>
                <a:ea typeface="Lato"/>
                <a:cs typeface="Lato"/>
                <a:sym typeface="Lato"/>
              </a:rPr>
              <a:t>,  </a:t>
            </a:r>
            <a:r>
              <a:rPr b="1" lang="en" sz="2400">
                <a:solidFill>
                  <a:srgbClr val="FF00FF"/>
                </a:solidFill>
                <a:latin typeface="Lato"/>
                <a:ea typeface="Lato"/>
                <a:cs typeface="Lato"/>
                <a:sym typeface="Lato"/>
              </a:rPr>
              <a:t>9</a:t>
            </a:r>
            <a:r>
              <a:rPr b="1" lang="en" sz="2400">
                <a:solidFill>
                  <a:schemeClr val="accent1"/>
                </a:solidFill>
                <a:latin typeface="Lato"/>
                <a:ea typeface="Lato"/>
                <a:cs typeface="Lato"/>
                <a:sym typeface="Lato"/>
              </a:rPr>
              <a:t>,  33,  11  ]</a:t>
            </a:r>
            <a:endParaRPr b="1" sz="2400">
              <a:solidFill>
                <a:schemeClr val="accent1"/>
              </a:solidFill>
              <a:latin typeface="Lato"/>
              <a:ea typeface="Lato"/>
              <a:cs typeface="Lato"/>
              <a:sym typeface="Lato"/>
            </a:endParaRPr>
          </a:p>
        </p:txBody>
      </p:sp>
      <p:sp>
        <p:nvSpPr>
          <p:cNvPr id="135" name="Google Shape;135;p21"/>
          <p:cNvSpPr txBox="1"/>
          <p:nvPr/>
        </p:nvSpPr>
        <p:spPr>
          <a:xfrm>
            <a:off x="2293050" y="3853050"/>
            <a:ext cx="45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1"/>
                </a:solidFill>
                <a:latin typeface="Lato"/>
                <a:ea typeface="Lato"/>
                <a:cs typeface="Lato"/>
                <a:sym typeface="Lato"/>
              </a:rPr>
              <a:t>[  </a:t>
            </a:r>
            <a:r>
              <a:rPr b="1" lang="en" sz="2400">
                <a:solidFill>
                  <a:srgbClr val="0000FF"/>
                </a:solidFill>
                <a:latin typeface="Lato"/>
                <a:ea typeface="Lato"/>
                <a:cs typeface="Lato"/>
                <a:sym typeface="Lato"/>
              </a:rPr>
              <a:t>3</a:t>
            </a:r>
            <a:r>
              <a:rPr b="1" lang="en" sz="2400">
                <a:solidFill>
                  <a:schemeClr val="accent1"/>
                </a:solidFill>
                <a:latin typeface="Lato"/>
                <a:ea typeface="Lato"/>
                <a:cs typeface="Lato"/>
                <a:sym typeface="Lato"/>
              </a:rPr>
              <a:t>,  </a:t>
            </a:r>
            <a:r>
              <a:rPr b="1" lang="en" sz="2400">
                <a:solidFill>
                  <a:srgbClr val="0000FF"/>
                </a:solidFill>
                <a:latin typeface="Lato"/>
                <a:ea typeface="Lato"/>
                <a:cs typeface="Lato"/>
                <a:sym typeface="Lato"/>
              </a:rPr>
              <a:t>9</a:t>
            </a:r>
            <a:r>
              <a:rPr b="1" lang="en" sz="2400">
                <a:solidFill>
                  <a:schemeClr val="accent1"/>
                </a:solidFill>
                <a:latin typeface="Lato"/>
                <a:ea typeface="Lato"/>
                <a:cs typeface="Lato"/>
                <a:sym typeface="Lato"/>
              </a:rPr>
              <a:t>,  33,  11  ]</a:t>
            </a:r>
            <a:endParaRPr b="1" sz="2400">
              <a:solidFill>
                <a:schemeClr val="accent1"/>
              </a:solidFill>
              <a:latin typeface="Lato"/>
              <a:ea typeface="Lato"/>
              <a:cs typeface="Lato"/>
              <a:sym typeface="Lato"/>
            </a:endParaRPr>
          </a:p>
        </p:txBody>
      </p:sp>
      <p:sp>
        <p:nvSpPr>
          <p:cNvPr id="136" name="Google Shape;136;p21"/>
          <p:cNvSpPr txBox="1"/>
          <p:nvPr/>
        </p:nvSpPr>
        <p:spPr>
          <a:xfrm>
            <a:off x="2293050" y="3853050"/>
            <a:ext cx="45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1"/>
                </a:solidFill>
                <a:latin typeface="Lato"/>
                <a:ea typeface="Lato"/>
                <a:cs typeface="Lato"/>
                <a:sym typeface="Lato"/>
              </a:rPr>
              <a:t>[  </a:t>
            </a:r>
            <a:r>
              <a:rPr b="1" lang="en" sz="2400">
                <a:solidFill>
                  <a:srgbClr val="0000FF"/>
                </a:solidFill>
                <a:latin typeface="Lato"/>
                <a:ea typeface="Lato"/>
                <a:cs typeface="Lato"/>
                <a:sym typeface="Lato"/>
              </a:rPr>
              <a:t>3</a:t>
            </a:r>
            <a:r>
              <a:rPr b="1" lang="en" sz="2400">
                <a:solidFill>
                  <a:schemeClr val="accent1"/>
                </a:solidFill>
                <a:latin typeface="Lato"/>
                <a:ea typeface="Lato"/>
                <a:cs typeface="Lato"/>
                <a:sym typeface="Lato"/>
              </a:rPr>
              <a:t>,  </a:t>
            </a:r>
            <a:r>
              <a:rPr b="1" lang="en" sz="2400">
                <a:solidFill>
                  <a:srgbClr val="0000FF"/>
                </a:solidFill>
                <a:latin typeface="Lato"/>
                <a:ea typeface="Lato"/>
                <a:cs typeface="Lato"/>
                <a:sym typeface="Lato"/>
              </a:rPr>
              <a:t>9</a:t>
            </a:r>
            <a:r>
              <a:rPr b="1" lang="en" sz="2400">
                <a:solidFill>
                  <a:schemeClr val="accent1"/>
                </a:solidFill>
                <a:latin typeface="Lato"/>
                <a:ea typeface="Lato"/>
                <a:cs typeface="Lato"/>
                <a:sym typeface="Lato"/>
              </a:rPr>
              <a:t>,  33,  </a:t>
            </a:r>
            <a:r>
              <a:rPr b="1" lang="en" sz="2400">
                <a:solidFill>
                  <a:srgbClr val="FF00FF"/>
                </a:solidFill>
                <a:latin typeface="Lato"/>
                <a:ea typeface="Lato"/>
                <a:cs typeface="Lato"/>
                <a:sym typeface="Lato"/>
              </a:rPr>
              <a:t>11</a:t>
            </a:r>
            <a:r>
              <a:rPr b="1" lang="en" sz="2400">
                <a:solidFill>
                  <a:schemeClr val="accent1"/>
                </a:solidFill>
                <a:latin typeface="Lato"/>
                <a:ea typeface="Lato"/>
                <a:cs typeface="Lato"/>
                <a:sym typeface="Lato"/>
              </a:rPr>
              <a:t>  ]</a:t>
            </a:r>
            <a:endParaRPr b="1" sz="2400">
              <a:solidFill>
                <a:schemeClr val="accent1"/>
              </a:solidFill>
              <a:latin typeface="Lato"/>
              <a:ea typeface="Lato"/>
              <a:cs typeface="Lato"/>
              <a:sym typeface="Lato"/>
            </a:endParaRPr>
          </a:p>
        </p:txBody>
      </p:sp>
      <p:sp>
        <p:nvSpPr>
          <p:cNvPr id="137" name="Google Shape;137;p21"/>
          <p:cNvSpPr txBox="1"/>
          <p:nvPr/>
        </p:nvSpPr>
        <p:spPr>
          <a:xfrm>
            <a:off x="2293050" y="3853050"/>
            <a:ext cx="45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0000FF"/>
                </a:solidFill>
                <a:latin typeface="Lato"/>
                <a:ea typeface="Lato"/>
                <a:cs typeface="Lato"/>
                <a:sym typeface="Lato"/>
              </a:rPr>
              <a:t>[  3,  9,  11,  </a:t>
            </a:r>
            <a:r>
              <a:rPr b="1" lang="en" sz="2400">
                <a:solidFill>
                  <a:srgbClr val="0000FF"/>
                </a:solidFill>
                <a:latin typeface="Lato"/>
                <a:ea typeface="Lato"/>
                <a:cs typeface="Lato"/>
                <a:sym typeface="Lato"/>
              </a:rPr>
              <a:t>33</a:t>
            </a:r>
            <a:r>
              <a:rPr b="1" lang="en" sz="2400">
                <a:solidFill>
                  <a:srgbClr val="0000FF"/>
                </a:solidFill>
                <a:latin typeface="Lato"/>
                <a:ea typeface="Lato"/>
                <a:cs typeface="Lato"/>
                <a:sym typeface="Lato"/>
              </a:rPr>
              <a:t>  ]</a:t>
            </a:r>
            <a:endParaRPr b="1" sz="2400">
              <a:solidFill>
                <a:srgbClr val="0000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8"/>
                                        </p:tgtEl>
                                      </p:cBhvr>
                                    </p:animEffect>
                                    <p:set>
                                      <p:cBhvr>
                                        <p:cTn dur="1" fill="hold">
                                          <p:stCondLst>
                                            <p:cond delay="1000"/>
                                          </p:stCondLst>
                                        </p:cTn>
                                        <p:tgtEl>
                                          <p:spTgt spid="1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1"/>
                                        </p:tgtEl>
                                      </p:cBhvr>
                                    </p:animEffect>
                                    <p:set>
                                      <p:cBhvr>
                                        <p:cTn dur="1" fill="hold">
                                          <p:stCondLst>
                                            <p:cond delay="1000"/>
                                          </p:stCondLst>
                                        </p:cTn>
                                        <p:tgtEl>
                                          <p:spTgt spid="1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3"/>
                                        </p:tgtEl>
                                      </p:cBhvr>
                                    </p:animEffect>
                                    <p:set>
                                      <p:cBhvr>
                                        <p:cTn dur="1" fill="hold">
                                          <p:stCondLst>
                                            <p:cond delay="1000"/>
                                          </p:stCondLst>
                                        </p:cTn>
                                        <p:tgtEl>
                                          <p:spTgt spid="13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4"/>
                                        </p:tgtEl>
                                      </p:cBhvr>
                                    </p:animEffect>
                                    <p:set>
                                      <p:cBhvr>
                                        <p:cTn dur="1" fill="hold">
                                          <p:stCondLst>
                                            <p:cond delay="1000"/>
                                          </p:stCondLst>
                                        </p:cTn>
                                        <p:tgtEl>
                                          <p:spTgt spid="13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5"/>
                                        </p:tgtEl>
                                      </p:cBhvr>
                                    </p:animEffect>
                                    <p:set>
                                      <p:cBhvr>
                                        <p:cTn dur="1" fill="hold">
                                          <p:stCondLst>
                                            <p:cond delay="1000"/>
                                          </p:stCondLst>
                                        </p:cTn>
                                        <p:tgtEl>
                                          <p:spTgt spid="1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6"/>
                                        </p:tgtEl>
                                      </p:cBhvr>
                                    </p:animEffect>
                                    <p:set>
                                      <p:cBhvr>
                                        <p:cTn dur="1" fill="hold">
                                          <p:stCondLst>
                                            <p:cond delay="1000"/>
                                          </p:stCondLst>
                                        </p:cTn>
                                        <p:tgtEl>
                                          <p:spTgt spid="1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