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85cb0ec7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85cb0ec7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85cb0ec7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85cb0ec7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85cb0ec7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85cb0ec7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85cb0ec7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85cb0ec7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4198533c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4198533c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85cb0ec7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85cb0ec7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85cb0ec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85cb0ec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85cb0ec7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85cb0ec7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85cb0ec7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85cb0ec7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85cb0ec7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85cb0ec7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85cb0ec7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85cb0ec7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85cb0ec7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85cb0ec7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49375"/>
            <a:ext cx="8520600" cy="187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Algorithms </a:t>
            </a:r>
            <a:endParaRPr b="1"/>
          </a:p>
          <a:p>
            <a:pPr indent="0" lvl="0" marL="0" rtl="0" algn="ctr">
              <a:spcBef>
                <a:spcPts val="0"/>
              </a:spcBef>
              <a:spcAft>
                <a:spcPts val="0"/>
              </a:spcAft>
              <a:buNone/>
            </a:pPr>
            <a:r>
              <a:rPr b="1" lang="en"/>
              <a:t>Continued</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Recursion Tips</a:t>
            </a:r>
            <a:endParaRPr b="1" sz="3220"/>
          </a:p>
        </p:txBody>
      </p:sp>
      <p:sp>
        <p:nvSpPr>
          <p:cNvPr id="114" name="Google Shape;114;p22"/>
          <p:cNvSpPr txBox="1"/>
          <p:nvPr>
            <p:ph idx="1" type="body"/>
          </p:nvPr>
        </p:nvSpPr>
        <p:spPr>
          <a:xfrm>
            <a:off x="311700" y="962225"/>
            <a:ext cx="8520600" cy="410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Don’t forget your base case!</a:t>
            </a:r>
            <a:endParaRPr/>
          </a:p>
          <a:p>
            <a:pPr indent="-342900" lvl="0" marL="457200" rtl="0" algn="l">
              <a:spcBef>
                <a:spcPts val="0"/>
              </a:spcBef>
              <a:spcAft>
                <a:spcPts val="0"/>
              </a:spcAft>
              <a:buSzPts val="1800"/>
              <a:buChar char="●"/>
            </a:pPr>
            <a:r>
              <a:rPr lang="en"/>
              <a:t>Make sure you are return the right thing</a:t>
            </a:r>
            <a:endParaRPr/>
          </a:p>
          <a:p>
            <a:pPr indent="-342900" lvl="0" marL="457200" rtl="0" algn="l">
              <a:spcBef>
                <a:spcPts val="0"/>
              </a:spcBef>
              <a:spcAft>
                <a:spcPts val="0"/>
              </a:spcAft>
              <a:buSzPts val="1800"/>
              <a:buChar char="●"/>
            </a:pPr>
            <a:r>
              <a:rPr lang="en"/>
              <a:t>Beware of infinite loops</a:t>
            </a:r>
            <a:endParaRPr/>
          </a:p>
          <a:p>
            <a:pPr indent="-342900" lvl="0" marL="457200" rtl="0" algn="l">
              <a:spcBef>
                <a:spcPts val="0"/>
              </a:spcBef>
              <a:spcAft>
                <a:spcPts val="0"/>
              </a:spcAft>
              <a:buSzPts val="1800"/>
              <a:buChar char="●"/>
            </a:pPr>
            <a:r>
              <a:rPr lang="en"/>
              <a:t>For Array Inputs, use:</a:t>
            </a:r>
            <a:endParaRPr/>
          </a:p>
          <a:p>
            <a:pPr indent="-317500" lvl="1" marL="914400" rtl="0" algn="l">
              <a:spcBef>
                <a:spcPts val="0"/>
              </a:spcBef>
              <a:spcAft>
                <a:spcPts val="0"/>
              </a:spcAft>
              <a:buSzPts val="1400"/>
              <a:buChar char="○"/>
            </a:pPr>
            <a:r>
              <a:rPr lang="en"/>
              <a:t>Slice, concat, and the spread operator to make copies of arrays (you don’t want to mutate!)</a:t>
            </a:r>
            <a:endParaRPr/>
          </a:p>
          <a:p>
            <a:pPr indent="-342900" lvl="0" marL="457200" rtl="0" algn="l">
              <a:spcBef>
                <a:spcPts val="0"/>
              </a:spcBef>
              <a:spcAft>
                <a:spcPts val="0"/>
              </a:spcAft>
              <a:buSzPts val="1800"/>
              <a:buChar char="●"/>
            </a:pPr>
            <a:r>
              <a:rPr lang="en"/>
              <a:t>For String Inputs, use:</a:t>
            </a:r>
            <a:endParaRPr/>
          </a:p>
          <a:p>
            <a:pPr indent="-330200" lvl="1" marL="914400" rtl="0" algn="l">
              <a:spcBef>
                <a:spcPts val="0"/>
              </a:spcBef>
              <a:spcAft>
                <a:spcPts val="0"/>
              </a:spcAft>
              <a:buSzPts val="1600"/>
              <a:buChar char="○"/>
            </a:pPr>
            <a:r>
              <a:rPr lang="en" sz="1600"/>
              <a:t>Slice and substring to make copies of strings</a:t>
            </a:r>
            <a:endParaRPr sz="1600"/>
          </a:p>
          <a:p>
            <a:pPr indent="-342900" lvl="0" marL="457200" rtl="0" algn="l">
              <a:spcBef>
                <a:spcPts val="0"/>
              </a:spcBef>
              <a:spcAft>
                <a:spcPts val="0"/>
              </a:spcAft>
              <a:buSzPts val="1800"/>
              <a:buChar char="●"/>
            </a:pPr>
            <a:r>
              <a:rPr lang="en"/>
              <a:t>For Objects, use:</a:t>
            </a:r>
            <a:endParaRPr/>
          </a:p>
          <a:p>
            <a:pPr indent="-330200" lvl="1" marL="914400" rtl="0" algn="l">
              <a:spcBef>
                <a:spcPts val="0"/>
              </a:spcBef>
              <a:spcAft>
                <a:spcPts val="0"/>
              </a:spcAft>
              <a:buSzPts val="1600"/>
              <a:buChar char="○"/>
            </a:pPr>
            <a:r>
              <a:rPr lang="en" sz="1600"/>
              <a:t>The spread operator, or something called Object.assign</a:t>
            </a:r>
            <a:endParaRPr sz="1600"/>
          </a:p>
          <a:p>
            <a:pPr indent="-342900" lvl="0" marL="457200" rtl="0" algn="l">
              <a:spcBef>
                <a:spcPts val="0"/>
              </a:spcBef>
              <a:spcAft>
                <a:spcPts val="0"/>
              </a:spcAft>
              <a:buSzPts val="1800"/>
              <a:buChar char="●"/>
            </a:pPr>
            <a:r>
              <a:rPr lang="en"/>
              <a:t>The time complexity of a recursive function is proportional to the number of recursive calls you need to make to arrive at your result</a:t>
            </a:r>
            <a:endParaRPr/>
          </a:p>
          <a:p>
            <a:pPr indent="-342900" lvl="0" marL="457200" rtl="0" algn="l">
              <a:spcBef>
                <a:spcPts val="0"/>
              </a:spcBef>
              <a:spcAft>
                <a:spcPts val="0"/>
              </a:spcAft>
              <a:buSzPts val="1800"/>
              <a:buChar char="●"/>
            </a:pPr>
            <a:r>
              <a:rPr lang="en"/>
              <a:t>Space complexity is roughly proportional to the maximum number of functions in the call stack at a given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1000"/>
                                        <p:tgtEl>
                                          <p:spTgt spid="11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7" st="7"/>
                                            </p:txEl>
                                          </p:spTgt>
                                        </p:tgtEl>
                                        <p:attrNameLst>
                                          <p:attrName>style.visibility</p:attrName>
                                        </p:attrNameLst>
                                      </p:cBhvr>
                                      <p:to>
                                        <p:strVal val="visible"/>
                                      </p:to>
                                    </p:set>
                                    <p:animEffect filter="fade" transition="in">
                                      <p:cBhvr>
                                        <p:cTn dur="1000"/>
                                        <p:tgtEl>
                                          <p:spTgt spid="11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8" st="8"/>
                                            </p:txEl>
                                          </p:spTgt>
                                        </p:tgtEl>
                                        <p:attrNameLst>
                                          <p:attrName>style.visibility</p:attrName>
                                        </p:attrNameLst>
                                      </p:cBhvr>
                                      <p:to>
                                        <p:strVal val="visible"/>
                                      </p:to>
                                    </p:set>
                                    <p:animEffect filter="fade" transition="in">
                                      <p:cBhvr>
                                        <p:cTn dur="1000"/>
                                        <p:tgtEl>
                                          <p:spTgt spid="11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9" st="9"/>
                                            </p:txEl>
                                          </p:spTgt>
                                        </p:tgtEl>
                                        <p:attrNameLst>
                                          <p:attrName>style.visibility</p:attrName>
                                        </p:attrNameLst>
                                      </p:cBhvr>
                                      <p:to>
                                        <p:strVal val="visible"/>
                                      </p:to>
                                    </p:set>
                                    <p:animEffect filter="fade" transition="in">
                                      <p:cBhvr>
                                        <p:cTn dur="1000"/>
                                        <p:tgtEl>
                                          <p:spTgt spid="11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0" st="10"/>
                                            </p:txEl>
                                          </p:spTgt>
                                        </p:tgtEl>
                                        <p:attrNameLst>
                                          <p:attrName>style.visibility</p:attrName>
                                        </p:attrNameLst>
                                      </p:cBhvr>
                                      <p:to>
                                        <p:strVal val="visible"/>
                                      </p:to>
                                    </p:set>
                                    <p:animEffect filter="fade" transition="in">
                                      <p:cBhvr>
                                        <p:cTn dur="1000"/>
                                        <p:tgtEl>
                                          <p:spTgt spid="11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Sliding Window</a:t>
            </a:r>
            <a:endParaRPr b="1" sz="3220"/>
          </a:p>
        </p:txBody>
      </p:sp>
      <p:sp>
        <p:nvSpPr>
          <p:cNvPr id="120" name="Google Shape;120;p23"/>
          <p:cNvSpPr txBox="1"/>
          <p:nvPr>
            <p:ph idx="1" type="body"/>
          </p:nvPr>
        </p:nvSpPr>
        <p:spPr>
          <a:xfrm>
            <a:off x="311700" y="1152475"/>
            <a:ext cx="8520600" cy="367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Sliding Window pattern involves us creating a “window” that can be an array or a number that keeps track of a subset of data from the input</a:t>
            </a:r>
            <a:endParaRPr/>
          </a:p>
          <a:p>
            <a:pPr indent="-342900" lvl="0" marL="457200" rtl="0" algn="l">
              <a:spcBef>
                <a:spcPts val="0"/>
              </a:spcBef>
              <a:spcAft>
                <a:spcPts val="0"/>
              </a:spcAft>
              <a:buSzPts val="1800"/>
              <a:buChar char="●"/>
            </a:pPr>
            <a:r>
              <a:rPr lang="en"/>
              <a:t>Depending on the problem, this window can either grow or it can close and instantiate a new window</a:t>
            </a:r>
            <a:endParaRPr/>
          </a:p>
          <a:p>
            <a:pPr indent="-342900" lvl="0" marL="457200" rtl="0" algn="l">
              <a:spcBef>
                <a:spcPts val="0"/>
              </a:spcBef>
              <a:spcAft>
                <a:spcPts val="0"/>
              </a:spcAft>
              <a:buSzPts val="1800"/>
              <a:buChar char="●"/>
            </a:pPr>
            <a:r>
              <a:rPr b="1" lang="en"/>
              <a:t>Example: </a:t>
            </a:r>
            <a:r>
              <a:rPr lang="en"/>
              <a:t>Let’s write a function called maxSum that accepts an input that is an array of positive integers, as well as a second input that is just an integer. The function should return the maximum sum of </a:t>
            </a:r>
            <a:r>
              <a:rPr lang="en"/>
              <a:t>consecutive</a:t>
            </a:r>
            <a:r>
              <a:rPr lang="en"/>
              <a:t> integers based on the second input that is passed in.</a:t>
            </a:r>
            <a:endParaRPr/>
          </a:p>
          <a:p>
            <a:pPr indent="-342900" lvl="0" marL="457200" rtl="0" algn="l">
              <a:spcBef>
                <a:spcPts val="0"/>
              </a:spcBef>
              <a:spcAft>
                <a:spcPts val="0"/>
              </a:spcAft>
              <a:buSzPts val="1800"/>
              <a:buChar char="●"/>
            </a:pPr>
            <a:r>
              <a:rPr lang="en"/>
              <a:t>Let’s see how this works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Longest Substring</a:t>
            </a:r>
            <a:endParaRPr b="1" sz="3211"/>
          </a:p>
        </p:txBody>
      </p:sp>
      <p:sp>
        <p:nvSpPr>
          <p:cNvPr id="126" name="Google Shape;126;p24"/>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Now it’s your turn!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Let’s make a function called “</a:t>
            </a:r>
            <a:r>
              <a:rPr lang="en">
                <a:solidFill>
                  <a:schemeClr val="dk1"/>
                </a:solidFill>
              </a:rPr>
              <a:t>longestSubstring” that accepts a string and return the length of the longest substring that contains all unique characters.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Examples: </a:t>
            </a:r>
            <a:endParaRPr>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longestSubstring(‘damienluzzo’) → 9</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longestSubstring(‘thisisfun’) → 5</a:t>
            </a:r>
            <a:endParaRPr sz="1600">
              <a:solidFill>
                <a:schemeClr val="dk1"/>
              </a:solidFill>
            </a:endParaRPr>
          </a:p>
          <a:p>
            <a:pPr indent="-317500" lvl="1" marL="914400" rtl="0" algn="l">
              <a:spcBef>
                <a:spcPts val="0"/>
              </a:spcBef>
              <a:spcAft>
                <a:spcPts val="0"/>
              </a:spcAft>
              <a:buClr>
                <a:schemeClr val="dk1"/>
              </a:buClr>
              <a:buSzPts val="1400"/>
              <a:buChar char="○"/>
            </a:pPr>
            <a:r>
              <a:rPr lang="en" sz="1600">
                <a:solidFill>
                  <a:schemeClr val="dk1"/>
                </a:solidFill>
              </a:rPr>
              <a:t>longestSubstring(‘algorithms’) → 10</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Work in teams of 3 or 4 to figure it out!</a:t>
            </a:r>
            <a:endParaRPr>
              <a:solidFill>
                <a:schemeClr val="dk1"/>
              </a:solidFill>
            </a:endParaRPr>
          </a:p>
          <a:p>
            <a:pPr indent="-342900" lvl="0" marL="457200" rtl="0" algn="l">
              <a:spcBef>
                <a:spcPts val="0"/>
              </a:spcBef>
              <a:spcAft>
                <a:spcPts val="0"/>
              </a:spcAft>
              <a:buClr>
                <a:schemeClr val="dk1"/>
              </a:buClr>
              <a:buSzPts val="1800"/>
              <a:buChar char="●"/>
            </a:pPr>
            <a:r>
              <a:rPr i="1" lang="en">
                <a:solidFill>
                  <a:schemeClr val="dk1"/>
                </a:solidFill>
              </a:rPr>
              <a:t>Big Hint: Use Math.max() !</a:t>
            </a:r>
            <a:endParaRPr i="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1000"/>
                                        <p:tgtEl>
                                          <p:spTgt spid="1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animEffect filter="fade" transition="in">
                                      <p:cBhvr>
                                        <p:cTn dur="1000"/>
                                        <p:tgtEl>
                                          <p:spTgt spid="12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Conclusion</a:t>
            </a:r>
            <a:endParaRPr b="1" sz="3211"/>
          </a:p>
        </p:txBody>
      </p:sp>
      <p:sp>
        <p:nvSpPr>
          <p:cNvPr id="132" name="Google Shape;132;p25"/>
          <p:cNvSpPr txBox="1"/>
          <p:nvPr>
            <p:ph idx="1" type="body"/>
          </p:nvPr>
        </p:nvSpPr>
        <p:spPr>
          <a:xfrm>
            <a:off x="311700" y="1000075"/>
            <a:ext cx="8520600" cy="414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Figuring out how to approach to writing an algorithm is extremely important</a:t>
            </a:r>
            <a:endParaRPr/>
          </a:p>
          <a:p>
            <a:pPr indent="-342900" lvl="0" marL="457200" rtl="0" algn="l">
              <a:spcBef>
                <a:spcPts val="0"/>
              </a:spcBef>
              <a:spcAft>
                <a:spcPts val="0"/>
              </a:spcAft>
              <a:buSzPts val="1800"/>
              <a:buChar char="●"/>
            </a:pPr>
            <a:r>
              <a:rPr lang="en"/>
              <a:t>Become an expert of these problem solving patterns - you’ll use them a lot</a:t>
            </a:r>
            <a:endParaRPr/>
          </a:p>
          <a:p>
            <a:pPr indent="-342900" lvl="0" marL="457200" rtl="0" algn="l">
              <a:spcBef>
                <a:spcPts val="0"/>
              </a:spcBef>
              <a:spcAft>
                <a:spcPts val="0"/>
              </a:spcAft>
              <a:buSzPts val="1800"/>
              <a:buChar char="●"/>
            </a:pPr>
            <a:r>
              <a:rPr lang="en"/>
              <a:t>Using these patterns will help you solve some of the most difficult algorithms</a:t>
            </a:r>
            <a:endParaRPr/>
          </a:p>
          <a:p>
            <a:pPr indent="-342900" lvl="0" marL="457200" rtl="0" algn="l">
              <a:spcBef>
                <a:spcPts val="0"/>
              </a:spcBef>
              <a:spcAft>
                <a:spcPts val="0"/>
              </a:spcAft>
              <a:buSzPts val="1800"/>
              <a:buChar char="●"/>
            </a:pPr>
            <a:r>
              <a:rPr lang="en"/>
              <a:t>Pseudo code - you success with algorithms and interviews may depend on it</a:t>
            </a:r>
            <a:endParaRPr/>
          </a:p>
          <a:p>
            <a:pPr indent="-342900" lvl="0" marL="457200" rtl="0" algn="l">
              <a:spcBef>
                <a:spcPts val="0"/>
              </a:spcBef>
              <a:spcAft>
                <a:spcPts val="0"/>
              </a:spcAft>
              <a:buSzPts val="1800"/>
              <a:buChar char="●"/>
            </a:pPr>
            <a:r>
              <a:rPr lang="en"/>
              <a:t>Use the step by step problem solving strategies we’ve mentioned:</a:t>
            </a:r>
            <a:endParaRPr/>
          </a:p>
          <a:p>
            <a:pPr indent="-330200" lvl="1" marL="914400" rtl="0" algn="l">
              <a:spcBef>
                <a:spcPts val="0"/>
              </a:spcBef>
              <a:spcAft>
                <a:spcPts val="0"/>
              </a:spcAft>
              <a:buSzPts val="1600"/>
              <a:buChar char="○"/>
            </a:pPr>
            <a:r>
              <a:rPr lang="en" sz="1600"/>
              <a:t>Understand the Problem</a:t>
            </a:r>
            <a:endParaRPr sz="1600"/>
          </a:p>
          <a:p>
            <a:pPr indent="-330200" lvl="1" marL="914400" rtl="0" algn="l">
              <a:spcBef>
                <a:spcPts val="0"/>
              </a:spcBef>
              <a:spcAft>
                <a:spcPts val="0"/>
              </a:spcAft>
              <a:buSzPts val="1600"/>
              <a:buChar char="○"/>
            </a:pPr>
            <a:r>
              <a:rPr lang="en" sz="1600"/>
              <a:t>Come up with examples and edge-cases</a:t>
            </a:r>
            <a:endParaRPr sz="1600"/>
          </a:p>
          <a:p>
            <a:pPr indent="-330200" lvl="1" marL="914400" rtl="0" algn="l">
              <a:spcBef>
                <a:spcPts val="0"/>
              </a:spcBef>
              <a:spcAft>
                <a:spcPts val="0"/>
              </a:spcAft>
              <a:buSzPts val="1600"/>
              <a:buChar char="○"/>
            </a:pPr>
            <a:r>
              <a:rPr lang="en" sz="1600"/>
              <a:t>Break down the problem and figure out what each part requires</a:t>
            </a:r>
            <a:endParaRPr sz="1600"/>
          </a:p>
          <a:p>
            <a:pPr indent="-330200" lvl="1" marL="914400" rtl="0" algn="l">
              <a:spcBef>
                <a:spcPts val="0"/>
              </a:spcBef>
              <a:spcAft>
                <a:spcPts val="0"/>
              </a:spcAft>
              <a:buSzPts val="1600"/>
              <a:buChar char="○"/>
            </a:pPr>
            <a:r>
              <a:rPr lang="en" sz="1600"/>
              <a:t>Solve the problem step by step (start by pseudo coding it!)</a:t>
            </a:r>
            <a:endParaRPr sz="1600"/>
          </a:p>
          <a:p>
            <a:pPr indent="-330200" lvl="1" marL="914400" rtl="0" algn="l">
              <a:spcBef>
                <a:spcPts val="0"/>
              </a:spcBef>
              <a:spcAft>
                <a:spcPts val="0"/>
              </a:spcAft>
              <a:buSzPts val="1600"/>
              <a:buChar char="○"/>
            </a:pPr>
            <a:r>
              <a:rPr lang="en" sz="1600"/>
              <a:t>Review and refactor your code, try to simplify your solution</a:t>
            </a:r>
            <a:endParaRPr sz="1600"/>
          </a:p>
          <a:p>
            <a:pPr indent="-342900" lvl="0" marL="457200" rtl="0" algn="l">
              <a:spcBef>
                <a:spcPts val="0"/>
              </a:spcBef>
              <a:spcAft>
                <a:spcPts val="0"/>
              </a:spcAft>
              <a:buSzPts val="1800"/>
              <a:buChar char="●"/>
            </a:pPr>
            <a:r>
              <a:rPr lang="en"/>
              <a:t>Practice, practice, practice makes perfect</a:t>
            </a:r>
            <a:endParaRPr/>
          </a:p>
          <a:p>
            <a:pPr indent="-342900" lvl="0" marL="457200" rtl="0" algn="l">
              <a:spcBef>
                <a:spcPts val="0"/>
              </a:spcBef>
              <a:spcAft>
                <a:spcPts val="0"/>
              </a:spcAft>
              <a:buSzPts val="1800"/>
              <a:buChar char="●"/>
            </a:pPr>
            <a:r>
              <a:rPr lang="en"/>
              <a:t>Finally, let’s go over the Take-Home assignment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1000"/>
                                        <p:tgtEl>
                                          <p:spTgt spid="1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Effect filter="fade" transition="in">
                                      <p:cBhvr>
                                        <p:cTn dur="1000"/>
                                        <p:tgtEl>
                                          <p:spTgt spid="1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animEffect filter="fade" transition="in">
                                      <p:cBhvr>
                                        <p:cTn dur="1000"/>
                                        <p:tgtEl>
                                          <p:spTgt spid="1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animEffect filter="fade" transition="in">
                                      <p:cBhvr>
                                        <p:cTn dur="1000"/>
                                        <p:tgtEl>
                                          <p:spTgt spid="13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animEffect filter="fade" transition="in">
                                      <p:cBhvr>
                                        <p:cTn dur="1000"/>
                                        <p:tgtEl>
                                          <p:spTgt spid="13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9" st="9"/>
                                            </p:txEl>
                                          </p:spTgt>
                                        </p:tgtEl>
                                        <p:attrNameLst>
                                          <p:attrName>style.visibility</p:attrName>
                                        </p:attrNameLst>
                                      </p:cBhvr>
                                      <p:to>
                                        <p:strVal val="visible"/>
                                      </p:to>
                                    </p:set>
                                    <p:animEffect filter="fade" transition="in">
                                      <p:cBhvr>
                                        <p:cTn dur="1000"/>
                                        <p:tgtEl>
                                          <p:spTgt spid="13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0" st="10"/>
                                            </p:txEl>
                                          </p:spTgt>
                                        </p:tgtEl>
                                        <p:attrNameLst>
                                          <p:attrName>style.visibility</p:attrName>
                                        </p:attrNameLst>
                                      </p:cBhvr>
                                      <p:to>
                                        <p:strVal val="visible"/>
                                      </p:to>
                                    </p:set>
                                    <p:animEffect filter="fade" transition="in">
                                      <p:cBhvr>
                                        <p:cTn dur="1000"/>
                                        <p:tgtEl>
                                          <p:spTgt spid="13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1" st="11"/>
                                            </p:txEl>
                                          </p:spTgt>
                                        </p:tgtEl>
                                        <p:attrNameLst>
                                          <p:attrName>style.visibility</p:attrName>
                                        </p:attrNameLst>
                                      </p:cBhvr>
                                      <p:to>
                                        <p:strVal val="visible"/>
                                      </p:to>
                                    </p:set>
                                    <p:animEffect filter="fade" transition="in">
                                      <p:cBhvr>
                                        <p:cTn dur="1000"/>
                                        <p:tgtEl>
                                          <p:spTgt spid="13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Multiple Pointers</a:t>
            </a:r>
            <a:endParaRPr b="1" sz="3211"/>
          </a:p>
        </p:txBody>
      </p:sp>
      <p:sp>
        <p:nvSpPr>
          <p:cNvPr id="60" name="Google Shape;60;p14"/>
          <p:cNvSpPr txBox="1"/>
          <p:nvPr>
            <p:ph idx="1" type="body"/>
          </p:nvPr>
        </p:nvSpPr>
        <p:spPr>
          <a:xfrm>
            <a:off x="311700" y="1152475"/>
            <a:ext cx="8520600" cy="271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With multiple pointers, we are creating “pointers” (or values) that correspond to a </a:t>
            </a:r>
            <a:r>
              <a:rPr lang="en">
                <a:solidFill>
                  <a:schemeClr val="dk1"/>
                </a:solidFill>
              </a:rPr>
              <a:t>position</a:t>
            </a:r>
            <a:r>
              <a:rPr lang="en">
                <a:solidFill>
                  <a:schemeClr val="dk1"/>
                </a:solidFill>
              </a:rPr>
              <a:t> (or index) and move throughout an indexed iterable (like an array) based on certain conditions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pattern is incredibly efficient in both time and space complexity</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 :</a:t>
            </a:r>
            <a:r>
              <a:rPr lang="en">
                <a:solidFill>
                  <a:schemeClr val="dk1"/>
                </a:solidFill>
              </a:rPr>
              <a:t> Write a function called “zeroOut” that accepts a sorted array of integers, which finds the first pair of integers where the sum of which is zero. The function should return both values that sum together to get zero, or it should return undefined if a zero-out pair does not exist.</a:t>
            </a:r>
            <a:endParaRPr>
              <a:solidFill>
                <a:schemeClr val="dk1"/>
              </a:solidFill>
            </a:endParaRPr>
          </a:p>
        </p:txBody>
      </p:sp>
      <p:sp>
        <p:nvSpPr>
          <p:cNvPr id="61" name="Google Shape;61;p14"/>
          <p:cNvSpPr txBox="1"/>
          <p:nvPr/>
        </p:nvSpPr>
        <p:spPr>
          <a:xfrm>
            <a:off x="969500" y="3922375"/>
            <a:ext cx="3685500" cy="831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zeroOut( [-4, -2, -1, 0 , 2, 4] ) → [-4, 4]</a:t>
            </a:r>
            <a:endParaRPr/>
          </a:p>
          <a:p>
            <a:pPr indent="0" lvl="0" marL="0" rtl="0" algn="l">
              <a:spcBef>
                <a:spcPts val="0"/>
              </a:spcBef>
              <a:spcAft>
                <a:spcPts val="0"/>
              </a:spcAft>
              <a:buNone/>
            </a:pPr>
            <a:r>
              <a:rPr lang="en"/>
              <a:t>zeroOut( [-3, -1, 0, 2, 4] ) → undefined</a:t>
            </a:r>
            <a:endParaRPr/>
          </a:p>
          <a:p>
            <a:pPr indent="0" lvl="0" marL="0" rtl="0" algn="l">
              <a:spcBef>
                <a:spcPts val="0"/>
              </a:spcBef>
              <a:spcAft>
                <a:spcPts val="0"/>
              </a:spcAft>
              <a:buNone/>
            </a:pPr>
            <a:r>
              <a:rPr lang="en"/>
              <a:t>zeroOut( [2, 3, 5, 7] ) → undefined</a:t>
            </a:r>
            <a:endParaRPr/>
          </a:p>
        </p:txBody>
      </p:sp>
      <p:sp>
        <p:nvSpPr>
          <p:cNvPr id="62" name="Google Shape;62;p14"/>
          <p:cNvSpPr txBox="1"/>
          <p:nvPr/>
        </p:nvSpPr>
        <p:spPr>
          <a:xfrm>
            <a:off x="5372925" y="4137925"/>
            <a:ext cx="331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Let’s see how this works!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animEffect filter="fade" transition="in">
                                      <p:cBhvr>
                                        <p:cTn dur="1000"/>
                                        <p:tgtEl>
                                          <p:spTgt spid="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animEffect filter="fade" transition="in">
                                      <p:cBhvr>
                                        <p:cTn dur="1000"/>
                                        <p:tgtEl>
                                          <p:spTgt spid="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2" st="2"/>
                                            </p:txEl>
                                          </p:spTgt>
                                        </p:tgtEl>
                                        <p:attrNameLst>
                                          <p:attrName>style.visibility</p:attrName>
                                        </p:attrNameLst>
                                      </p:cBhvr>
                                      <p:to>
                                        <p:strVal val="visible"/>
                                      </p:to>
                                    </p:set>
                                    <p:animEffect filter="fade" transition="in">
                                      <p:cBhvr>
                                        <p:cTn dur="1000"/>
                                        <p:tgtEl>
                                          <p:spTgt spid="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Count Unique Values</a:t>
            </a:r>
            <a:endParaRPr b="1" sz="3211"/>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Now it’s your turn!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Let’s make a function that accepts a pre-sorted array and counts the number of </a:t>
            </a:r>
            <a:r>
              <a:rPr lang="en">
                <a:solidFill>
                  <a:schemeClr val="dk1"/>
                </a:solidFill>
              </a:rPr>
              <a:t>unique</a:t>
            </a:r>
            <a:r>
              <a:rPr lang="en">
                <a:solidFill>
                  <a:schemeClr val="dk1"/>
                </a:solidFill>
              </a:rPr>
              <a:t> integers in the array. Note: There can be negative numbers.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Examples: </a:t>
            </a:r>
            <a:endParaRPr>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countUniqueValues( [2, 2, 2, 3, 3, 4 ] )  →  3</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countUniqueValues( [1, 2, 3, 4, 5, 5, 7, 7, 11] ) → 7</a:t>
            </a:r>
            <a:endParaRPr sz="1600">
              <a:solidFill>
                <a:schemeClr val="dk1"/>
              </a:solidFill>
            </a:endParaRPr>
          </a:p>
          <a:p>
            <a:pPr indent="-317500" lvl="1" marL="914400" rtl="0" algn="l">
              <a:spcBef>
                <a:spcPts val="0"/>
              </a:spcBef>
              <a:spcAft>
                <a:spcPts val="0"/>
              </a:spcAft>
              <a:buClr>
                <a:schemeClr val="dk1"/>
              </a:buClr>
              <a:buSzPts val="1400"/>
              <a:buChar char="○"/>
            </a:pPr>
            <a:r>
              <a:rPr lang="en" sz="1600">
                <a:solidFill>
                  <a:schemeClr val="dk1"/>
                </a:solidFill>
              </a:rPr>
              <a:t>countUniqueValues( [ ] ) → 0</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Work in teams of 3 or 4 to figure it out!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1000"/>
                                        <p:tgtEl>
                                          <p:spTgt spid="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1000"/>
                                        <p:tgtEl>
                                          <p:spTgt spid="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1000"/>
                                        <p:tgtEl>
                                          <p:spTgt spid="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animEffect filter="fade" transition="in">
                                      <p:cBhvr>
                                        <p:cTn dur="1000"/>
                                        <p:tgtEl>
                                          <p:spTgt spid="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animEffect filter="fade" transition="in">
                                      <p:cBhvr>
                                        <p:cTn dur="1000"/>
                                        <p:tgtEl>
                                          <p:spTgt spid="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5" st="5"/>
                                            </p:txEl>
                                          </p:spTgt>
                                        </p:tgtEl>
                                        <p:attrNameLst>
                                          <p:attrName>style.visibility</p:attrName>
                                        </p:attrNameLst>
                                      </p:cBhvr>
                                      <p:to>
                                        <p:strVal val="visible"/>
                                      </p:to>
                                    </p:set>
                                    <p:animEffect filter="fade" transition="in">
                                      <p:cBhvr>
                                        <p:cTn dur="1000"/>
                                        <p:tgtEl>
                                          <p:spTgt spid="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6" st="6"/>
                                            </p:txEl>
                                          </p:spTgt>
                                        </p:tgtEl>
                                        <p:attrNameLst>
                                          <p:attrName>style.visibility</p:attrName>
                                        </p:attrNameLst>
                                      </p:cBhvr>
                                      <p:to>
                                        <p:strVal val="visible"/>
                                      </p:to>
                                    </p:set>
                                    <p:animEffect filter="fade" transition="in">
                                      <p:cBhvr>
                                        <p:cTn dur="1000"/>
                                        <p:tgtEl>
                                          <p:spTgt spid="6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Divide And Conquer</a:t>
            </a:r>
            <a:endParaRPr b="1" sz="3220"/>
          </a:p>
        </p:txBody>
      </p:sp>
      <p:sp>
        <p:nvSpPr>
          <p:cNvPr id="74" name="Google Shape;74;p16"/>
          <p:cNvSpPr txBox="1"/>
          <p:nvPr>
            <p:ph idx="1" type="body"/>
          </p:nvPr>
        </p:nvSpPr>
        <p:spPr>
          <a:xfrm>
            <a:off x="311700" y="1152475"/>
            <a:ext cx="8520600" cy="376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pattern involves dividing up a set of data into smaller and smaller chunks. Once divided, we solve the smaller chunks in order to solve the larger problem in front of us.</a:t>
            </a:r>
            <a:endParaRPr/>
          </a:p>
          <a:p>
            <a:pPr indent="-342900" lvl="0" marL="457200" rtl="0" algn="l">
              <a:spcBef>
                <a:spcPts val="0"/>
              </a:spcBef>
              <a:spcAft>
                <a:spcPts val="0"/>
              </a:spcAft>
              <a:buSzPts val="1800"/>
              <a:buChar char="●"/>
            </a:pPr>
            <a:r>
              <a:rPr lang="en"/>
              <a:t>This pattern will dramatically reduce your time complexity!</a:t>
            </a:r>
            <a:endParaRPr/>
          </a:p>
          <a:p>
            <a:pPr indent="-342900" lvl="0" marL="457200" rtl="0" algn="l">
              <a:spcBef>
                <a:spcPts val="0"/>
              </a:spcBef>
              <a:spcAft>
                <a:spcPts val="0"/>
              </a:spcAft>
              <a:buSzPts val="1800"/>
              <a:buChar char="●"/>
            </a:pPr>
            <a:r>
              <a:rPr lang="en"/>
              <a:t>Used in numerous algorithms including: Merge Sort, Quick Sort, finding the closest pair of points on an X-Y plane, multiplying two matrices together, etc.</a:t>
            </a:r>
            <a:br>
              <a:rPr lang="en"/>
            </a:br>
            <a:endParaRPr/>
          </a:p>
          <a:p>
            <a:pPr indent="-342900" lvl="0" marL="457200" rtl="0" algn="l">
              <a:spcBef>
                <a:spcPts val="0"/>
              </a:spcBef>
              <a:spcAft>
                <a:spcPts val="0"/>
              </a:spcAft>
              <a:buSzPts val="1800"/>
              <a:buChar char="●"/>
            </a:pPr>
            <a:r>
              <a:rPr lang="en"/>
              <a:t>Steps To Divide And Conquer:</a:t>
            </a:r>
            <a:endParaRPr/>
          </a:p>
          <a:p>
            <a:pPr indent="-330200" lvl="1" marL="914400" rtl="0" algn="l">
              <a:spcBef>
                <a:spcPts val="0"/>
              </a:spcBef>
              <a:spcAft>
                <a:spcPts val="0"/>
              </a:spcAft>
              <a:buSzPts val="1600"/>
              <a:buChar char="○"/>
            </a:pPr>
            <a:r>
              <a:rPr lang="en" sz="1600"/>
              <a:t>Divide: This involves dividing the problem into smaller sub-problems.</a:t>
            </a:r>
            <a:endParaRPr sz="1600"/>
          </a:p>
          <a:p>
            <a:pPr indent="-330200" lvl="1" marL="914400" rtl="0" algn="l">
              <a:spcBef>
                <a:spcPts val="0"/>
              </a:spcBef>
              <a:spcAft>
                <a:spcPts val="0"/>
              </a:spcAft>
              <a:buSzPts val="1600"/>
              <a:buChar char="○"/>
            </a:pPr>
            <a:r>
              <a:rPr lang="en" sz="1600"/>
              <a:t>Conquer: Solve sub-problems by calling recursively until solved.</a:t>
            </a:r>
            <a:endParaRPr sz="1600"/>
          </a:p>
          <a:p>
            <a:pPr indent="-330200" lvl="1" marL="914400" rtl="0" algn="l">
              <a:spcBef>
                <a:spcPts val="0"/>
              </a:spcBef>
              <a:spcAft>
                <a:spcPts val="0"/>
              </a:spcAft>
              <a:buSzPts val="1600"/>
              <a:buChar char="○"/>
            </a:pPr>
            <a:r>
              <a:rPr lang="en" sz="1600"/>
              <a:t>Combine: Combine sub-problems to get the final solution of the whole problem.</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1000"/>
                                        <p:tgtEl>
                                          <p:spTgt spid="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1000"/>
                                        <p:tgtEl>
                                          <p:spTgt spid="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animEffect filter="fade" transition="in">
                                      <p:cBhvr>
                                        <p:cTn dur="1000"/>
                                        <p:tgtEl>
                                          <p:spTgt spid="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animEffect filter="fade" transition="in">
                                      <p:cBhvr>
                                        <p:cTn dur="1000"/>
                                        <p:tgtEl>
                                          <p:spTgt spid="7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Divide And Conquer Example</a:t>
            </a:r>
            <a:endParaRPr b="1" sz="3211"/>
          </a:p>
        </p:txBody>
      </p:sp>
      <p:sp>
        <p:nvSpPr>
          <p:cNvPr id="80" name="Google Shape;80;p17"/>
          <p:cNvSpPr txBox="1"/>
          <p:nvPr>
            <p:ph idx="1" type="body"/>
          </p:nvPr>
        </p:nvSpPr>
        <p:spPr>
          <a:xfrm>
            <a:off x="311700" y="1152475"/>
            <a:ext cx="8520600" cy="78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Example :</a:t>
            </a:r>
            <a:r>
              <a:rPr lang="en"/>
              <a:t> Given an array of integers as our input, create a function called “sort” that will sort the array using the steps outlined below. </a:t>
            </a:r>
            <a:endParaRPr/>
          </a:p>
        </p:txBody>
      </p:sp>
      <p:sp>
        <p:nvSpPr>
          <p:cNvPr id="81" name="Google Shape;81;p17"/>
          <p:cNvSpPr txBox="1"/>
          <p:nvPr/>
        </p:nvSpPr>
        <p:spPr>
          <a:xfrm>
            <a:off x="793650" y="2138800"/>
            <a:ext cx="3868800" cy="831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sort( [ 3, 13, 6, 1, 5 ] )  →  [ 1, 3, 5, 6, 13 ] </a:t>
            </a:r>
            <a:endParaRPr/>
          </a:p>
          <a:p>
            <a:pPr indent="0" lvl="0" marL="0" rtl="0" algn="l">
              <a:spcBef>
                <a:spcPts val="0"/>
              </a:spcBef>
              <a:spcAft>
                <a:spcPts val="0"/>
              </a:spcAft>
              <a:buNone/>
            </a:pPr>
            <a:r>
              <a:rPr lang="en"/>
              <a:t>sort( [ 1, 3, 17, 20 ] )  →  [ 1, 3, 17, 20 ]</a:t>
            </a:r>
            <a:endParaRPr/>
          </a:p>
          <a:p>
            <a:pPr indent="0" lvl="0" marL="0" rtl="0" algn="l">
              <a:spcBef>
                <a:spcPts val="0"/>
              </a:spcBef>
              <a:spcAft>
                <a:spcPts val="0"/>
              </a:spcAft>
              <a:buNone/>
            </a:pPr>
            <a:r>
              <a:rPr lang="en"/>
              <a:t>sort( [ 15, 4, 11, 5, 2 ] )  →  [ 2, 4, 5, 11, 15 ]</a:t>
            </a:r>
            <a:endParaRPr/>
          </a:p>
        </p:txBody>
      </p:sp>
      <p:sp>
        <p:nvSpPr>
          <p:cNvPr id="82" name="Google Shape;82;p17"/>
          <p:cNvSpPr txBox="1"/>
          <p:nvPr>
            <p:ph idx="1" type="body"/>
          </p:nvPr>
        </p:nvSpPr>
        <p:spPr>
          <a:xfrm>
            <a:off x="311700" y="3251275"/>
            <a:ext cx="8520600" cy="134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Steps Needed:</a:t>
            </a:r>
            <a:endParaRPr b="1"/>
          </a:p>
          <a:p>
            <a:pPr indent="-330200" lvl="1" marL="914400" rtl="0" algn="l">
              <a:spcBef>
                <a:spcPts val="0"/>
              </a:spcBef>
              <a:spcAft>
                <a:spcPts val="0"/>
              </a:spcAft>
              <a:buSzPts val="1600"/>
              <a:buChar char="○"/>
            </a:pPr>
            <a:r>
              <a:rPr lang="en" sz="1600"/>
              <a:t>Divide the problem into smaller pieces.</a:t>
            </a:r>
            <a:endParaRPr sz="1600"/>
          </a:p>
          <a:p>
            <a:pPr indent="-330200" lvl="1" marL="914400" rtl="0" algn="l">
              <a:spcBef>
                <a:spcPts val="0"/>
              </a:spcBef>
              <a:spcAft>
                <a:spcPts val="0"/>
              </a:spcAft>
              <a:buSzPts val="1600"/>
              <a:buChar char="○"/>
            </a:pPr>
            <a:r>
              <a:rPr lang="en" sz="1600"/>
              <a:t>Solve each sub-problems by recursively calling the function.</a:t>
            </a:r>
            <a:endParaRPr sz="1600"/>
          </a:p>
          <a:p>
            <a:pPr indent="-330200" lvl="1" marL="914400" rtl="0" algn="l">
              <a:spcBef>
                <a:spcPts val="0"/>
              </a:spcBef>
              <a:spcAft>
                <a:spcPts val="0"/>
              </a:spcAft>
              <a:buSzPts val="1600"/>
              <a:buChar char="○"/>
            </a:pPr>
            <a:r>
              <a:rPr lang="en" sz="1600"/>
              <a:t>Combine solved sub-problems to get the final solution of the whole problem.</a:t>
            </a:r>
            <a:endParaRPr b="1"/>
          </a:p>
        </p:txBody>
      </p:sp>
      <p:sp>
        <p:nvSpPr>
          <p:cNvPr id="83" name="Google Shape;83;p17"/>
          <p:cNvSpPr txBox="1"/>
          <p:nvPr/>
        </p:nvSpPr>
        <p:spPr>
          <a:xfrm>
            <a:off x="5321125" y="2338900"/>
            <a:ext cx="332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We’ll do this one together</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1000"/>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1000"/>
                                        <p:tgtEl>
                                          <p:spTgt spid="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1000"/>
                                        <p:tgtEl>
                                          <p:spTgt spid="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1000"/>
                                        <p:tgtEl>
                                          <p:spTgt spid="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Recursion</a:t>
            </a:r>
            <a:endParaRPr b="1" sz="3220"/>
          </a:p>
        </p:txBody>
      </p:sp>
      <p:sp>
        <p:nvSpPr>
          <p:cNvPr id="89" name="Google Shape;89;p18"/>
          <p:cNvSpPr txBox="1"/>
          <p:nvPr>
            <p:ph idx="1" type="body"/>
          </p:nvPr>
        </p:nvSpPr>
        <p:spPr>
          <a:xfrm>
            <a:off x="311700" y="951900"/>
            <a:ext cx="8520600" cy="419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Recursion is everywhere in coding:</a:t>
            </a:r>
            <a:endParaRPr/>
          </a:p>
          <a:p>
            <a:pPr indent="-330200" lvl="1" marL="914400" rtl="0" algn="l">
              <a:spcBef>
                <a:spcPts val="0"/>
              </a:spcBef>
              <a:spcAft>
                <a:spcPts val="0"/>
              </a:spcAft>
              <a:buSzPts val="1600"/>
              <a:buChar char="○"/>
            </a:pPr>
            <a:r>
              <a:rPr lang="en" sz="1600"/>
              <a:t>Traversing Objects</a:t>
            </a:r>
            <a:endParaRPr sz="1600"/>
          </a:p>
          <a:p>
            <a:pPr indent="-330200" lvl="1" marL="914400" rtl="0" algn="l">
              <a:spcBef>
                <a:spcPts val="0"/>
              </a:spcBef>
              <a:spcAft>
                <a:spcPts val="0"/>
              </a:spcAft>
              <a:buSzPts val="1600"/>
              <a:buChar char="○"/>
            </a:pPr>
            <a:r>
              <a:rPr lang="en" sz="1600"/>
              <a:t>Used In many complex algorithms</a:t>
            </a:r>
            <a:endParaRPr sz="1600"/>
          </a:p>
          <a:p>
            <a:pPr indent="-330200" lvl="1" marL="914400" rtl="0" algn="l">
              <a:spcBef>
                <a:spcPts val="0"/>
              </a:spcBef>
              <a:spcAft>
                <a:spcPts val="0"/>
              </a:spcAft>
              <a:buSzPts val="1600"/>
              <a:buChar char="○"/>
            </a:pPr>
            <a:r>
              <a:rPr lang="en" sz="1600"/>
              <a:t>DOM traversal algorithms use them (ex: document.getElementById() in JS)</a:t>
            </a:r>
            <a:endParaRPr sz="1600"/>
          </a:p>
          <a:p>
            <a:pPr indent="-342900" lvl="0" marL="457200" rtl="0" algn="l">
              <a:spcBef>
                <a:spcPts val="0"/>
              </a:spcBef>
              <a:spcAft>
                <a:spcPts val="0"/>
              </a:spcAft>
              <a:buSzPts val="1800"/>
              <a:buChar char="●"/>
            </a:pPr>
            <a:r>
              <a:rPr lang="en"/>
              <a:t>With recursion, we call the same function with a different input until we reach what is known as the “base case” of our input</a:t>
            </a:r>
            <a:endParaRPr/>
          </a:p>
          <a:p>
            <a:pPr indent="-342900" lvl="0" marL="457200" rtl="0" algn="l">
              <a:spcBef>
                <a:spcPts val="0"/>
              </a:spcBef>
              <a:spcAft>
                <a:spcPts val="0"/>
              </a:spcAft>
              <a:buSzPts val="1800"/>
              <a:buChar char="●"/>
            </a:pPr>
            <a:r>
              <a:rPr lang="en"/>
              <a:t>A “Base Case” is a condition that determines when the recursion cycle stops</a:t>
            </a:r>
            <a:endParaRPr/>
          </a:p>
          <a:p>
            <a:pPr indent="-342900" lvl="0" marL="457200" rtl="0" algn="l">
              <a:spcBef>
                <a:spcPts val="0"/>
              </a:spcBef>
              <a:spcAft>
                <a:spcPts val="0"/>
              </a:spcAft>
              <a:buSzPts val="1800"/>
              <a:buChar char="●"/>
            </a:pPr>
            <a:r>
              <a:rPr lang="en"/>
              <a:t>What you “return” in a recursive function is critical</a:t>
            </a:r>
            <a:endParaRPr/>
          </a:p>
          <a:p>
            <a:pPr indent="-342900" lvl="0" marL="457200" rtl="0" algn="l">
              <a:spcBef>
                <a:spcPts val="0"/>
              </a:spcBef>
              <a:spcAft>
                <a:spcPts val="0"/>
              </a:spcAft>
              <a:buSzPts val="1800"/>
              <a:buChar char="●"/>
            </a:pPr>
            <a:r>
              <a:rPr lang="en"/>
              <a:t>To successfully run a recursive function without creating infinite loops (aka stack overflow) we must have a base case and return the correct thing</a:t>
            </a:r>
            <a:endParaRPr/>
          </a:p>
          <a:p>
            <a:pPr indent="-342900" lvl="0" marL="457200" rtl="0" algn="l">
              <a:spcBef>
                <a:spcPts val="0"/>
              </a:spcBef>
              <a:spcAft>
                <a:spcPts val="0"/>
              </a:spcAft>
              <a:buSzPts val="1800"/>
              <a:buChar char="●"/>
            </a:pPr>
            <a:r>
              <a:rPr lang="en"/>
              <a:t>A somewhat common thing that you’ll see in a recursive function is what we call a “helper method” but you’ll also see a lot of “pure recursion”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1000"/>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1000"/>
                                        <p:tgtEl>
                                          <p:spTgt spid="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1000"/>
                                        <p:tgtEl>
                                          <p:spTgt spid="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1000"/>
                                        <p:tgtEl>
                                          <p:spTgt spid="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1000"/>
                                        <p:tgtEl>
                                          <p:spTgt spid="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5" st="5"/>
                                            </p:txEl>
                                          </p:spTgt>
                                        </p:tgtEl>
                                        <p:attrNameLst>
                                          <p:attrName>style.visibility</p:attrName>
                                        </p:attrNameLst>
                                      </p:cBhvr>
                                      <p:to>
                                        <p:strVal val="visible"/>
                                      </p:to>
                                    </p:set>
                                    <p:animEffect filter="fade" transition="in">
                                      <p:cBhvr>
                                        <p:cTn dur="1000"/>
                                        <p:tgtEl>
                                          <p:spTgt spid="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6" st="6"/>
                                            </p:txEl>
                                          </p:spTgt>
                                        </p:tgtEl>
                                        <p:attrNameLst>
                                          <p:attrName>style.visibility</p:attrName>
                                        </p:attrNameLst>
                                      </p:cBhvr>
                                      <p:to>
                                        <p:strVal val="visible"/>
                                      </p:to>
                                    </p:set>
                                    <p:animEffect filter="fade" transition="in">
                                      <p:cBhvr>
                                        <p:cTn dur="1000"/>
                                        <p:tgtEl>
                                          <p:spTgt spid="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7" st="7"/>
                                            </p:txEl>
                                          </p:spTgt>
                                        </p:tgtEl>
                                        <p:attrNameLst>
                                          <p:attrName>style.visibility</p:attrName>
                                        </p:attrNameLst>
                                      </p:cBhvr>
                                      <p:to>
                                        <p:strVal val="visible"/>
                                      </p:to>
                                    </p:set>
                                    <p:animEffect filter="fade" transition="in">
                                      <p:cBhvr>
                                        <p:cTn dur="1000"/>
                                        <p:tgtEl>
                                          <p:spTgt spid="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8" st="8"/>
                                            </p:txEl>
                                          </p:spTgt>
                                        </p:tgtEl>
                                        <p:attrNameLst>
                                          <p:attrName>style.visibility</p:attrName>
                                        </p:attrNameLst>
                                      </p:cBhvr>
                                      <p:to>
                                        <p:strVal val="visible"/>
                                      </p:to>
                                    </p:set>
                                    <p:animEffect filter="fade" transition="in">
                                      <p:cBhvr>
                                        <p:cTn dur="1000"/>
                                        <p:tgtEl>
                                          <p:spTgt spid="8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220600"/>
            <a:ext cx="8520600" cy="7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620"/>
              <a:t>Let’s see some examples!</a:t>
            </a:r>
            <a:endParaRPr b="1" sz="36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Recursion With Helpers</a:t>
            </a:r>
            <a:endParaRPr b="1" sz="3211"/>
          </a:p>
        </p:txBody>
      </p:sp>
      <p:sp>
        <p:nvSpPr>
          <p:cNvPr id="100" name="Google Shape;100;p20"/>
          <p:cNvSpPr txBox="1"/>
          <p:nvPr>
            <p:ph idx="1" type="body"/>
          </p:nvPr>
        </p:nvSpPr>
        <p:spPr>
          <a:xfrm>
            <a:off x="311700" y="1076275"/>
            <a:ext cx="4260300" cy="404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recursion, you can also use what is called a “helper function” inside of your main outer function to recursively arrive at your result</a:t>
            </a:r>
            <a:br>
              <a:rPr lang="en"/>
            </a:br>
            <a:endParaRPr/>
          </a:p>
          <a:p>
            <a:pPr indent="-342900" lvl="0" marL="457200" rtl="0" algn="l">
              <a:spcBef>
                <a:spcPts val="0"/>
              </a:spcBef>
              <a:spcAft>
                <a:spcPts val="0"/>
              </a:spcAft>
              <a:buSzPts val="1800"/>
              <a:buChar char="●"/>
            </a:pPr>
            <a:r>
              <a:rPr b="1" lang="en"/>
              <a:t>Example: </a:t>
            </a:r>
            <a:r>
              <a:rPr lang="en"/>
              <a:t>Create a function that takes in an array and uses a helper function to recursively check if the first element in the array is odd. The main function should return an array with all of the odd integers.</a:t>
            </a:r>
            <a:endParaRPr/>
          </a:p>
        </p:txBody>
      </p:sp>
      <p:sp>
        <p:nvSpPr>
          <p:cNvPr id="101" name="Google Shape;101;p20"/>
          <p:cNvSpPr txBox="1"/>
          <p:nvPr/>
        </p:nvSpPr>
        <p:spPr>
          <a:xfrm>
            <a:off x="4904700" y="1089875"/>
            <a:ext cx="3798600" cy="38790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Function getOdds(arr) {</a:t>
            </a:r>
            <a:endParaRPr sz="1600"/>
          </a:p>
          <a:p>
            <a:pPr indent="0" lvl="0" marL="0" rtl="0" algn="l">
              <a:spcBef>
                <a:spcPts val="0"/>
              </a:spcBef>
              <a:spcAft>
                <a:spcPts val="0"/>
              </a:spcAft>
              <a:buNone/>
            </a:pPr>
            <a:r>
              <a:rPr lang="en" sz="1600"/>
              <a:t>	</a:t>
            </a:r>
            <a:r>
              <a:rPr lang="en" sz="1600"/>
              <a:t>l</a:t>
            </a:r>
            <a:r>
              <a:rPr lang="en" sz="1600"/>
              <a:t>et oddNums = [ ];</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Function helper(input) {</a:t>
            </a:r>
            <a:endParaRPr sz="1600"/>
          </a:p>
          <a:p>
            <a:pPr indent="0" lvl="0" marL="0" rtl="0" algn="l">
              <a:spcBef>
                <a:spcPts val="0"/>
              </a:spcBef>
              <a:spcAft>
                <a:spcPts val="0"/>
              </a:spcAft>
              <a:buNone/>
            </a:pPr>
            <a:r>
              <a:rPr lang="en" sz="1600"/>
              <a:t>		If (input.length === 0) {</a:t>
            </a:r>
            <a:endParaRPr sz="1600"/>
          </a:p>
          <a:p>
            <a:pPr indent="0" lvl="0" marL="0" rtl="0" algn="l">
              <a:spcBef>
                <a:spcPts val="0"/>
              </a:spcBef>
              <a:spcAft>
                <a:spcPts val="0"/>
              </a:spcAft>
              <a:buNone/>
            </a:pPr>
            <a:r>
              <a:rPr lang="en" sz="1600"/>
              <a:t>			</a:t>
            </a:r>
            <a:r>
              <a:rPr lang="en" sz="1600"/>
              <a:t>r</a:t>
            </a:r>
            <a:r>
              <a:rPr lang="en" sz="1600"/>
              <a:t>eturn;</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If (input[0] % 2 !== 0) {</a:t>
            </a:r>
            <a:endParaRPr sz="1600"/>
          </a:p>
          <a:p>
            <a:pPr indent="0" lvl="0" marL="0" rtl="0" algn="l">
              <a:spcBef>
                <a:spcPts val="0"/>
              </a:spcBef>
              <a:spcAft>
                <a:spcPts val="0"/>
              </a:spcAft>
              <a:buNone/>
            </a:pPr>
            <a:r>
              <a:rPr lang="en" sz="1600"/>
              <a:t>			oddNums.push(input[0])</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helper(input.slice(1))</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helper(arr);</a:t>
            </a:r>
            <a:endParaRPr sz="1600"/>
          </a:p>
          <a:p>
            <a:pPr indent="0" lvl="0" marL="0" rtl="0" algn="l">
              <a:spcBef>
                <a:spcPts val="0"/>
              </a:spcBef>
              <a:spcAft>
                <a:spcPts val="0"/>
              </a:spcAft>
              <a:buNone/>
            </a:pPr>
            <a:r>
              <a:rPr lang="en" sz="1600"/>
              <a:t>	</a:t>
            </a:r>
            <a:r>
              <a:rPr lang="en" sz="1600"/>
              <a:t>r</a:t>
            </a:r>
            <a:r>
              <a:rPr lang="en" sz="1600"/>
              <a:t>eturn oddNums;</a:t>
            </a:r>
            <a:endParaRPr sz="1600"/>
          </a:p>
          <a:p>
            <a:pPr indent="0" lvl="0" marL="0" rtl="0" algn="l">
              <a:spcBef>
                <a:spcPts val="0"/>
              </a:spcBef>
              <a:spcAft>
                <a:spcPts val="0"/>
              </a:spcAft>
              <a:buNone/>
            </a:pPr>
            <a:r>
              <a:rPr lang="en" sz="1600"/>
              <a: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1000"/>
                                        <p:tgtEl>
                                          <p:spTgt spid="1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7" st="7"/>
                                            </p:txEl>
                                          </p:spTgt>
                                        </p:tgtEl>
                                        <p:attrNameLst>
                                          <p:attrName>style.visibility</p:attrName>
                                        </p:attrNameLst>
                                      </p:cBhvr>
                                      <p:to>
                                        <p:strVal val="visible"/>
                                      </p:to>
                                    </p:set>
                                    <p:animEffect filter="fade" transition="in">
                                      <p:cBhvr>
                                        <p:cTn dur="1000"/>
                                        <p:tgtEl>
                                          <p:spTgt spid="1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8" st="8"/>
                                            </p:txEl>
                                          </p:spTgt>
                                        </p:tgtEl>
                                        <p:attrNameLst>
                                          <p:attrName>style.visibility</p:attrName>
                                        </p:attrNameLst>
                                      </p:cBhvr>
                                      <p:to>
                                        <p:strVal val="visible"/>
                                      </p:to>
                                    </p:set>
                                    <p:animEffect filter="fade" transition="in">
                                      <p:cBhvr>
                                        <p:cTn dur="1000"/>
                                        <p:tgtEl>
                                          <p:spTgt spid="10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9" st="9"/>
                                            </p:txEl>
                                          </p:spTgt>
                                        </p:tgtEl>
                                        <p:attrNameLst>
                                          <p:attrName>style.visibility</p:attrName>
                                        </p:attrNameLst>
                                      </p:cBhvr>
                                      <p:to>
                                        <p:strVal val="visible"/>
                                      </p:to>
                                    </p:set>
                                    <p:animEffect filter="fade" transition="in">
                                      <p:cBhvr>
                                        <p:cTn dur="1000"/>
                                        <p:tgtEl>
                                          <p:spTgt spid="10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0" st="10"/>
                                            </p:txEl>
                                          </p:spTgt>
                                        </p:tgtEl>
                                        <p:attrNameLst>
                                          <p:attrName>style.visibility</p:attrName>
                                        </p:attrNameLst>
                                      </p:cBhvr>
                                      <p:to>
                                        <p:strVal val="visible"/>
                                      </p:to>
                                    </p:set>
                                    <p:animEffect filter="fade" transition="in">
                                      <p:cBhvr>
                                        <p:cTn dur="1000"/>
                                        <p:tgtEl>
                                          <p:spTgt spid="10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1" st="11"/>
                                            </p:txEl>
                                          </p:spTgt>
                                        </p:tgtEl>
                                        <p:attrNameLst>
                                          <p:attrName>style.visibility</p:attrName>
                                        </p:attrNameLst>
                                      </p:cBhvr>
                                      <p:to>
                                        <p:strVal val="visible"/>
                                      </p:to>
                                    </p:set>
                                    <p:animEffect filter="fade" transition="in">
                                      <p:cBhvr>
                                        <p:cTn dur="1000"/>
                                        <p:tgtEl>
                                          <p:spTgt spid="10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2" st="12"/>
                                            </p:txEl>
                                          </p:spTgt>
                                        </p:tgtEl>
                                        <p:attrNameLst>
                                          <p:attrName>style.visibility</p:attrName>
                                        </p:attrNameLst>
                                      </p:cBhvr>
                                      <p:to>
                                        <p:strVal val="visible"/>
                                      </p:to>
                                    </p:set>
                                    <p:animEffect filter="fade" transition="in">
                                      <p:cBhvr>
                                        <p:cTn dur="1000"/>
                                        <p:tgtEl>
                                          <p:spTgt spid="10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3" st="13"/>
                                            </p:txEl>
                                          </p:spTgt>
                                        </p:tgtEl>
                                        <p:attrNameLst>
                                          <p:attrName>style.visibility</p:attrName>
                                        </p:attrNameLst>
                                      </p:cBhvr>
                                      <p:to>
                                        <p:strVal val="visible"/>
                                      </p:to>
                                    </p:set>
                                    <p:animEffect filter="fade" transition="in">
                                      <p:cBhvr>
                                        <p:cTn dur="1000"/>
                                        <p:tgtEl>
                                          <p:spTgt spid="10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4" st="14"/>
                                            </p:txEl>
                                          </p:spTgt>
                                        </p:tgtEl>
                                        <p:attrNameLst>
                                          <p:attrName>style.visibility</p:attrName>
                                        </p:attrNameLst>
                                      </p:cBhvr>
                                      <p:to>
                                        <p:strVal val="visible"/>
                                      </p:to>
                                    </p:set>
                                    <p:animEffect filter="fade" transition="in">
                                      <p:cBhvr>
                                        <p:cTn dur="1000"/>
                                        <p:tgtEl>
                                          <p:spTgt spid="101">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Pure Recursion</a:t>
            </a:r>
            <a:endParaRPr b="1" sz="3220"/>
          </a:p>
        </p:txBody>
      </p:sp>
      <p:sp>
        <p:nvSpPr>
          <p:cNvPr id="107" name="Google Shape;107;p21"/>
          <p:cNvSpPr txBox="1"/>
          <p:nvPr>
            <p:ph idx="1" type="body"/>
          </p:nvPr>
        </p:nvSpPr>
        <p:spPr>
          <a:xfrm>
            <a:off x="311700" y="1152475"/>
            <a:ext cx="4649700" cy="375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Finally, we can also use something called “pure recursion” that essentially creates a call stack of events that only cascade when the recursed input meets the base case condition.</a:t>
            </a:r>
            <a:br>
              <a:rPr lang="en"/>
            </a:br>
            <a:endParaRPr/>
          </a:p>
          <a:p>
            <a:pPr indent="-342900" lvl="0" marL="457200" rtl="0" algn="l">
              <a:spcBef>
                <a:spcPts val="0"/>
              </a:spcBef>
              <a:spcAft>
                <a:spcPts val="0"/>
              </a:spcAft>
              <a:buSzPts val="1800"/>
              <a:buChar char="●"/>
            </a:pPr>
            <a:r>
              <a:rPr b="1" lang="en"/>
              <a:t>Examples: </a:t>
            </a:r>
            <a:r>
              <a:rPr lang="en"/>
              <a:t>The Fibonacci sequence is a great example of pure </a:t>
            </a:r>
            <a:r>
              <a:rPr lang="en"/>
              <a:t>recursion</a:t>
            </a:r>
            <a:r>
              <a:rPr lang="en"/>
              <a:t>, but we can also use the same example from the previous slide and arrive at our solution with pure recursion</a:t>
            </a:r>
            <a:endParaRPr/>
          </a:p>
        </p:txBody>
      </p:sp>
      <p:sp>
        <p:nvSpPr>
          <p:cNvPr id="108" name="Google Shape;108;p21"/>
          <p:cNvSpPr txBox="1"/>
          <p:nvPr/>
        </p:nvSpPr>
        <p:spPr>
          <a:xfrm>
            <a:off x="5255400" y="1156550"/>
            <a:ext cx="3576900" cy="36327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Function getOdds(arr) {</a:t>
            </a:r>
            <a:endParaRPr sz="1600"/>
          </a:p>
          <a:p>
            <a:pPr indent="0" lvl="0" marL="0" rtl="0" algn="l">
              <a:spcBef>
                <a:spcPts val="0"/>
              </a:spcBef>
              <a:spcAft>
                <a:spcPts val="0"/>
              </a:spcAft>
              <a:buNone/>
            </a:pPr>
            <a:r>
              <a:rPr lang="en" sz="1600"/>
              <a:t>	let oddNums = [ ];</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If (arr.length === 0) {</a:t>
            </a:r>
            <a:endParaRPr sz="1600"/>
          </a:p>
          <a:p>
            <a:pPr indent="0" lvl="0" marL="0" rtl="0" algn="l">
              <a:spcBef>
                <a:spcPts val="0"/>
              </a:spcBef>
              <a:spcAft>
                <a:spcPts val="0"/>
              </a:spcAft>
              <a:buNone/>
            </a:pPr>
            <a:r>
              <a:rPr lang="en" sz="1600"/>
              <a:t>		</a:t>
            </a:r>
            <a:r>
              <a:rPr lang="en" sz="1600"/>
              <a:t>r</a:t>
            </a:r>
            <a:r>
              <a:rPr lang="en" sz="1600"/>
              <a:t>eturn oddNums;</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If arr[0] % 2 !== 0) {</a:t>
            </a:r>
            <a:endParaRPr sz="1600"/>
          </a:p>
          <a:p>
            <a:pPr indent="0" lvl="0" marL="0" rtl="0" algn="l">
              <a:spcBef>
                <a:spcPts val="0"/>
              </a:spcBef>
              <a:spcAft>
                <a:spcPts val="0"/>
              </a:spcAft>
              <a:buNone/>
            </a:pPr>
            <a:r>
              <a:rPr lang="en" sz="1600"/>
              <a:t>		oddNums.push(arr[0]);</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oddNums = oddNums.concat(</a:t>
            </a:r>
            <a:endParaRPr sz="1600"/>
          </a:p>
          <a:p>
            <a:pPr indent="457200" lvl="0" marL="457200" rtl="0" algn="l">
              <a:spcBef>
                <a:spcPts val="0"/>
              </a:spcBef>
              <a:spcAft>
                <a:spcPts val="0"/>
              </a:spcAft>
              <a:buNone/>
            </a:pPr>
            <a:r>
              <a:rPr lang="en" sz="1600"/>
              <a:t>getOdds(arr.slice(1))</a:t>
            </a:r>
            <a:endParaRPr sz="1600"/>
          </a:p>
          <a:p>
            <a:pPr indent="0" lvl="0" marL="457200" rtl="0" algn="l">
              <a:spcBef>
                <a:spcPts val="0"/>
              </a:spcBef>
              <a:spcAft>
                <a:spcPts val="0"/>
              </a:spcAft>
              <a:buNone/>
            </a:pPr>
            <a:r>
              <a:rPr lang="en" sz="1600"/>
              <a:t>)</a:t>
            </a:r>
            <a:endParaRPr sz="1600"/>
          </a:p>
          <a:p>
            <a:pPr indent="0" lvl="0" marL="0" rtl="0" algn="l">
              <a:spcBef>
                <a:spcPts val="0"/>
              </a:spcBef>
              <a:spcAft>
                <a:spcPts val="0"/>
              </a:spcAft>
              <a:buNone/>
            </a:pPr>
            <a:r>
              <a:rPr lang="en" sz="1600"/>
              <a:t>	return oddNums;</a:t>
            </a:r>
            <a:endParaRPr sz="1600"/>
          </a:p>
          <a:p>
            <a:pPr indent="0" lvl="0" marL="0" rtl="0" algn="l">
              <a:spcBef>
                <a:spcPts val="0"/>
              </a:spcBef>
              <a:spcAft>
                <a:spcPts val="0"/>
              </a:spcAft>
              <a:buNone/>
            </a:pPr>
            <a:r>
              <a:rPr lang="en" sz="1600"/>
              <a: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1000"/>
                                        <p:tgtEl>
                                          <p:spTgt spid="1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1000"/>
                                        <p:tgtEl>
                                          <p:spTgt spid="1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animEffect filter="fade" transition="in">
                                      <p:cBhvr>
                                        <p:cTn dur="1000"/>
                                        <p:tgtEl>
                                          <p:spTgt spid="1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animEffect filter="fade" transition="in">
                                      <p:cBhvr>
                                        <p:cTn dur="1000"/>
                                        <p:tgtEl>
                                          <p:spTgt spid="10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9" st="9"/>
                                            </p:txEl>
                                          </p:spTgt>
                                        </p:tgtEl>
                                        <p:attrNameLst>
                                          <p:attrName>style.visibility</p:attrName>
                                        </p:attrNameLst>
                                      </p:cBhvr>
                                      <p:to>
                                        <p:strVal val="visible"/>
                                      </p:to>
                                    </p:set>
                                    <p:animEffect filter="fade" transition="in">
                                      <p:cBhvr>
                                        <p:cTn dur="1000"/>
                                        <p:tgtEl>
                                          <p:spTgt spid="10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0" st="10"/>
                                            </p:txEl>
                                          </p:spTgt>
                                        </p:tgtEl>
                                        <p:attrNameLst>
                                          <p:attrName>style.visibility</p:attrName>
                                        </p:attrNameLst>
                                      </p:cBhvr>
                                      <p:to>
                                        <p:strVal val="visible"/>
                                      </p:to>
                                    </p:set>
                                    <p:animEffect filter="fade" transition="in">
                                      <p:cBhvr>
                                        <p:cTn dur="1000"/>
                                        <p:tgtEl>
                                          <p:spTgt spid="10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1" st="11"/>
                                            </p:txEl>
                                          </p:spTgt>
                                        </p:tgtEl>
                                        <p:attrNameLst>
                                          <p:attrName>style.visibility</p:attrName>
                                        </p:attrNameLst>
                                      </p:cBhvr>
                                      <p:to>
                                        <p:strVal val="visible"/>
                                      </p:to>
                                    </p:set>
                                    <p:animEffect filter="fade" transition="in">
                                      <p:cBhvr>
                                        <p:cTn dur="1000"/>
                                        <p:tgtEl>
                                          <p:spTgt spid="10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2" st="12"/>
                                            </p:txEl>
                                          </p:spTgt>
                                        </p:tgtEl>
                                        <p:attrNameLst>
                                          <p:attrName>style.visibility</p:attrName>
                                        </p:attrNameLst>
                                      </p:cBhvr>
                                      <p:to>
                                        <p:strVal val="visible"/>
                                      </p:to>
                                    </p:set>
                                    <p:animEffect filter="fade" transition="in">
                                      <p:cBhvr>
                                        <p:cTn dur="1000"/>
                                        <p:tgtEl>
                                          <p:spTgt spid="10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3" st="13"/>
                                            </p:txEl>
                                          </p:spTgt>
                                        </p:tgtEl>
                                        <p:attrNameLst>
                                          <p:attrName>style.visibility</p:attrName>
                                        </p:attrNameLst>
                                      </p:cBhvr>
                                      <p:to>
                                        <p:strVal val="visible"/>
                                      </p:to>
                                    </p:set>
                                    <p:animEffect filter="fade" transition="in">
                                      <p:cBhvr>
                                        <p:cTn dur="1000"/>
                                        <p:tgtEl>
                                          <p:spTgt spid="108">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