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18"/>
  </p:notesMasterIdLst>
  <p:sldIdLst>
    <p:sldId id="256" r:id="rId2"/>
    <p:sldId id="257" r:id="rId3"/>
    <p:sldId id="258" r:id="rId4"/>
    <p:sldId id="279" r:id="rId5"/>
    <p:sldId id="260" r:id="rId6"/>
    <p:sldId id="261" r:id="rId7"/>
    <p:sldId id="294" r:id="rId8"/>
    <p:sldId id="295" r:id="rId9"/>
    <p:sldId id="296" r:id="rId10"/>
    <p:sldId id="299" r:id="rId11"/>
    <p:sldId id="284" r:id="rId12"/>
    <p:sldId id="288" r:id="rId13"/>
    <p:sldId id="262" r:id="rId14"/>
    <p:sldId id="300"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9" autoAdjust="0"/>
    <p:restoredTop sz="94582"/>
  </p:normalViewPr>
  <p:slideViewPr>
    <p:cSldViewPr snapToGrid="0">
      <p:cViewPr varScale="1">
        <p:scale>
          <a:sx n="119" d="100"/>
          <a:sy n="119" d="100"/>
        </p:scale>
        <p:origin x="9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a:ln>
          <a:solidFill>
            <a:schemeClr val="accent1"/>
          </a:solidFill>
        </a:ln>
      </dgm:spPr>
      <dgm:t>
        <a:bodyPr/>
        <a:lstStyle/>
        <a:p>
          <a:r>
            <a:rPr lang="fr-FR" dirty="0">
              <a:effectLst>
                <a:outerShdw blurRad="38100" dist="38100" dir="2700000" algn="tl">
                  <a:srgbClr val="000000">
                    <a:alpha val="43137"/>
                  </a:srgbClr>
                </a:outerShdw>
              </a:effectLst>
            </a:rPr>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a:ln>
          <a:solidFill>
            <a:schemeClr val="accent1"/>
          </a:solidFill>
        </a:ln>
      </dgm:spPr>
      <dgm:t>
        <a:bodyPr/>
        <a:lstStyle/>
        <a:p>
          <a:endParaRPr lang="fr-FR"/>
        </a:p>
      </dgm:t>
    </dgm:pt>
    <dgm:pt modelId="{DF5153A3-2EAA-4940-B6E4-BCB20A9208F8}">
      <dgm:prSet phldrT="[Texte]"/>
      <dgm:spPr>
        <a:ln>
          <a:solidFill>
            <a:schemeClr val="accent1"/>
          </a:solidFill>
        </a:ln>
      </dgm:spPr>
      <dgm:t>
        <a:bodyPr/>
        <a:lstStyle/>
        <a:p>
          <a:r>
            <a:rPr lang="fr-FR" dirty="0">
              <a:effectLst>
                <a:outerShdw blurRad="38100" dist="38100" dir="2700000" algn="tl">
                  <a:srgbClr val="000000">
                    <a:alpha val="43137"/>
                  </a:srgbClr>
                </a:outerShdw>
              </a:effectLst>
            </a:rPr>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a:ln>
          <a:solidFill>
            <a:schemeClr val="accent1"/>
          </a:solidFill>
        </a:ln>
      </dgm:spPr>
      <dgm:t>
        <a:bodyPr/>
        <a:lstStyle/>
        <a:p>
          <a:r>
            <a:rPr lang="fr-FR" dirty="0">
              <a:effectLst>
                <a:outerShdw blurRad="38100" dist="38100" dir="2700000" algn="tl">
                  <a:srgbClr val="000000">
                    <a:alpha val="43137"/>
                  </a:srgbClr>
                </a:outerShdw>
              </a:effectLst>
            </a:rPr>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a:ln>
          <a:solidFill>
            <a:schemeClr val="accent1"/>
          </a:solidFill>
        </a:ln>
      </dgm:spPr>
      <dgm:t>
        <a:bodyPr/>
        <a:lstStyle/>
        <a:p>
          <a:r>
            <a:rPr lang="fr-FR" dirty="0">
              <a:effectLst>
                <a:outerShdw blurRad="38100" dist="38100" dir="2700000" algn="tl">
                  <a:srgbClr val="000000">
                    <a:alpha val="43137"/>
                  </a:srgbClr>
                </a:outerShdw>
              </a:effectLst>
            </a:rPr>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pt>
    <dgm:pt modelId="{740CB5E6-3FF8-4F1F-A87E-72327F376AB9}" type="pres">
      <dgm:prSet presAssocID="{90E0AF03-BD3C-4ED5-AD59-1E5FAE52C330}" presName="sibTransFirstNode" presStyleLbl="bgShp" presStyleIdx="0" presStyleCnt="1" custLinFactNeighborX="-195"/>
      <dgm:spPr/>
    </dgm:pt>
    <dgm:pt modelId="{B2A27D1C-9F3E-44F7-A758-1F6DD702645B}" type="pres">
      <dgm:prSet presAssocID="{DF5153A3-2EAA-4940-B6E4-BCB20A9208F8}" presName="nodeFollowingNodes" presStyleLbl="node1" presStyleIdx="1" presStyleCnt="4">
        <dgm:presLayoutVars>
          <dgm:bulletEnabled val="1"/>
        </dgm:presLayoutVars>
      </dgm:prSet>
      <dgm:spPr/>
    </dgm:pt>
    <dgm:pt modelId="{861AD677-3874-4930-9B96-7D827FBAC34E}" type="pres">
      <dgm:prSet presAssocID="{48DFB929-3D3F-4DC3-8682-1D4194FD31A8}" presName="nodeFollowingNodes" presStyleLbl="node1" presStyleIdx="2" presStyleCnt="4">
        <dgm:presLayoutVars>
          <dgm:bulletEnabled val="1"/>
        </dgm:presLayoutVars>
      </dgm:prSet>
      <dgm:spPr/>
    </dgm:pt>
    <dgm:pt modelId="{814FC475-AB1B-4D7D-8139-5660275FB348}" type="pres">
      <dgm:prSet presAssocID="{50D16FB3-65E5-4AFF-AC48-8AB29ED6C424}" presName="nodeFollowingNodes" presStyleLbl="node1" presStyleIdx="3" presStyleCnt="4">
        <dgm:presLayoutVars>
          <dgm:bulletEnabled val="1"/>
        </dgm:presLayoutVars>
      </dgm:prSet>
      <dgm:spPr/>
    </dgm:pt>
  </dgm:ptLst>
  <dgm:cxnLst>
    <dgm:cxn modelId="{D815DC02-983E-48C3-B1D6-20DF7881CFC7}" type="presOf" srcId="{DF5153A3-2EAA-4940-B6E4-BCB20A9208F8}" destId="{B2A27D1C-9F3E-44F7-A758-1F6DD702645B}" srcOrd="0" destOrd="0" presId="urn:microsoft.com/office/officeart/2005/8/layout/cycle3"/>
    <dgm:cxn modelId="{EC57D116-8840-4263-825E-2CA5EDDD3C68}" srcId="{EA1688D4-ED0E-4304-BF0D-89638AFE6B44}" destId="{9B7FAA97-EA17-46D4-85F0-505BC508118F}" srcOrd="0" destOrd="0" parTransId="{02FBA34E-9628-408A-9159-E500FF88A050}" sibTransId="{90E0AF03-BD3C-4ED5-AD59-1E5FAE52C330}"/>
    <dgm:cxn modelId="{C3186E20-C87E-4992-B7F5-EC681BA0F2F9}" type="presOf" srcId="{48DFB929-3D3F-4DC3-8682-1D4194FD31A8}" destId="{861AD677-3874-4930-9B96-7D827FBAC34E}" srcOrd="0" destOrd="0" presId="urn:microsoft.com/office/officeart/2005/8/layout/cycle3"/>
    <dgm:cxn modelId="{123C282B-A3EB-46D1-A797-87E3ADAA1EA7}" type="presOf" srcId="{EA1688D4-ED0E-4304-BF0D-89638AFE6B44}" destId="{70EEF79A-48E3-49B3-AAE5-28CFD967F923}"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1F94EBA9-D166-45EC-ACD7-94EDC709FFBC}" srcId="{EA1688D4-ED0E-4304-BF0D-89638AFE6B44}" destId="{50D16FB3-65E5-4AFF-AC48-8AB29ED6C424}" srcOrd="3" destOrd="0" parTransId="{4710D227-21D6-4DC8-AAE7-F122461E03D4}" sibTransId="{85F8DB90-6D6F-4C57-AFB6-63C3FBB55161}"/>
    <dgm:cxn modelId="{4202C5AE-9B42-4458-8F81-D0B68CA91AAA}" srcId="{EA1688D4-ED0E-4304-BF0D-89638AFE6B44}" destId="{48DFB929-3D3F-4DC3-8682-1D4194FD31A8}" srcOrd="2" destOrd="0" parTransId="{7DA58654-5EC8-4EF8-BCCF-D3BEE0604084}" sibTransId="{A0785AF5-018B-41D5-BCD9-3B1B42C2D0C3}"/>
    <dgm:cxn modelId="{30DF51B2-17A6-45C5-ABA3-4E85FE2FF461}" type="presOf" srcId="{9B7FAA97-EA17-46D4-85F0-505BC508118F}" destId="{F8AD9F3E-71E6-40FC-B6BF-788AD850B686}" srcOrd="0" destOrd="0" presId="urn:microsoft.com/office/officeart/2005/8/layout/cycle3"/>
    <dgm:cxn modelId="{6840FCB8-4D4C-4FCE-8594-6AA55B679E45}" type="presOf" srcId="{90E0AF03-BD3C-4ED5-AD59-1E5FAE52C330}" destId="{740CB5E6-3FF8-4F1F-A87E-72327F376AB9}"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16079"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solidFill>
            <a:schemeClr val="accent1"/>
          </a:solid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11.06.2023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10</a:t>
            </a:fld>
            <a:endParaRPr lang="fr-CH"/>
          </a:p>
        </p:txBody>
      </p:sp>
    </p:spTree>
    <p:extLst>
      <p:ext uri="{BB962C8B-B14F-4D97-AF65-F5344CB8AC3E}">
        <p14:creationId xmlns:p14="http://schemas.microsoft.com/office/powerpoint/2010/main" val="139612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11</a:t>
            </a:fld>
            <a:endParaRPr lang="fr-CH"/>
          </a:p>
        </p:txBody>
      </p:sp>
    </p:spTree>
    <p:extLst>
      <p:ext uri="{BB962C8B-B14F-4D97-AF65-F5344CB8AC3E}">
        <p14:creationId xmlns:p14="http://schemas.microsoft.com/office/powerpoint/2010/main" val="187739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078D55A-F282-4229-B0AD-5471D7149A0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B7BCF0-DE29-4A4E-B9DC-EE086987C3F6}"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C873B47A-1E7F-4EE7-9D8F-668FD4412AA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953B0343-2783-4E77-AE0B-E6C994245F4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15959C-DFE8-4160-9033-F7A5ECB47ADC}"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B5814B-84BE-42B3-B8D6-3505A3B96C83}" type="datetime1">
              <a:rPr lang="fr-CH" smtClean="0"/>
              <a:t>11.06.2023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8FD67-CC35-445D-A5AD-855A66946585}" type="datetime1">
              <a:rPr lang="fr-CH" smtClean="0"/>
              <a:t>11.06.2023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9BBFBA-68E1-44DC-A685-51DFFD597C4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6A523B-F31B-4316-A0C6-E4EAA07C6ACE}"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20EDD74-6E23-4231-A09A-AB29CFC4E04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F2FA08-EEE0-46F6-B5CC-3AAA0DD1708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D03F82-11E3-4147-A0D6-0C02F8B897EB}"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E33147-EE39-422D-97C5-D9B35B3F8914}" type="datetime1">
              <a:rPr lang="fr-CH" smtClean="0"/>
              <a:t>11.06.2023</a:t>
            </a:fld>
            <a:endParaRPr lang="fr-CH"/>
          </a:p>
        </p:txBody>
      </p:sp>
      <p:sp>
        <p:nvSpPr>
          <p:cNvPr id="8" name="Footer Placeholder 7"/>
          <p:cNvSpPr>
            <a:spLocks noGrp="1"/>
          </p:cNvSpPr>
          <p:nvPr>
            <p:ph type="ftr" sz="quarter" idx="11"/>
          </p:nvPr>
        </p:nvSpPr>
        <p:spPr/>
        <p:txBody>
          <a:bodyPr/>
          <a:lstStyle/>
          <a:p>
            <a:r>
              <a:rPr lang="fr-CH"/>
              <a:t>Damien Mayor</a:t>
            </a:r>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21989639-79D9-45CE-8B2B-5566F6A978D1}" type="datetime1">
              <a:rPr lang="fr-CH" smtClean="0"/>
              <a:t>11.06.2023</a:t>
            </a:fld>
            <a:endParaRPr lang="fr-CH"/>
          </a:p>
        </p:txBody>
      </p:sp>
      <p:sp>
        <p:nvSpPr>
          <p:cNvPr id="5" name="Footer Placeholder 3"/>
          <p:cNvSpPr>
            <a:spLocks noGrp="1"/>
          </p:cNvSpPr>
          <p:nvPr>
            <p:ph type="ftr" sz="quarter" idx="11"/>
          </p:nvPr>
        </p:nvSpPr>
        <p:spPr/>
        <p:txBody>
          <a:bodyPr/>
          <a:lstStyle/>
          <a:p>
            <a:r>
              <a:rPr lang="fr-CH"/>
              <a:t>Damien Mayor</a:t>
            </a:r>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3979B-A48B-479E-AE25-399F9449CF35}" type="datetime1">
              <a:rPr lang="fr-CH" smtClean="0"/>
              <a:t>11.06.2023</a:t>
            </a:fld>
            <a:endParaRPr lang="fr-CH"/>
          </a:p>
        </p:txBody>
      </p:sp>
      <p:sp>
        <p:nvSpPr>
          <p:cNvPr id="5" name="Footer Placeholder 2"/>
          <p:cNvSpPr>
            <a:spLocks noGrp="1"/>
          </p:cNvSpPr>
          <p:nvPr>
            <p:ph type="ftr" sz="quarter" idx="11"/>
          </p:nvPr>
        </p:nvSpPr>
        <p:spPr/>
        <p:txBody>
          <a:bodyPr/>
          <a:lstStyle/>
          <a:p>
            <a:r>
              <a:rPr lang="fr-CH"/>
              <a:t>Damien Mayor</a:t>
            </a:r>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BBA436E7-9520-416B-A0F2-F5D6DDDD9DFC}" type="datetime1">
              <a:rPr lang="fr-CH" smtClean="0"/>
              <a:t>11.06.2023</a:t>
            </a:fld>
            <a:endParaRPr lang="fr-CH"/>
          </a:p>
        </p:txBody>
      </p:sp>
      <p:sp>
        <p:nvSpPr>
          <p:cNvPr id="5" name="Footer Placeholder 5"/>
          <p:cNvSpPr>
            <a:spLocks noGrp="1"/>
          </p:cNvSpPr>
          <p:nvPr>
            <p:ph type="ftr" sz="quarter" idx="11"/>
          </p:nvPr>
        </p:nvSpPr>
        <p:spPr/>
        <p:txBody>
          <a:bodyPr/>
          <a:lstStyle/>
          <a:p>
            <a:r>
              <a:rPr lang="fr-CH"/>
              <a:t>Damien Mayor</a:t>
            </a:r>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1FCDA8-281B-4250-B365-D93DDB08F04F}"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DE1F3E-C4B5-4DDD-8095-8C4B5943318B}" type="datetime1">
              <a:rPr lang="fr-CH" smtClean="0"/>
              <a:t>11.06.2023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fr-CH"/>
              <a:t>Damien Mayor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Phase 2</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10</a:t>
            </a:fld>
            <a:endParaRPr lang="fr-CH" dirty="0">
              <a:solidFill>
                <a:srgbClr val="C00000"/>
              </a:solidFill>
              <a:effectLst>
                <a:outerShdw blurRad="38100" dist="38100" dir="2700000" algn="tl">
                  <a:srgbClr val="000000">
                    <a:alpha val="43137"/>
                  </a:srgbClr>
                </a:outerShdw>
              </a:effectLst>
            </a:endParaRPr>
          </a:p>
        </p:txBody>
      </p:sp>
      <p:pic>
        <p:nvPicPr>
          <p:cNvPr id="13" name="Espace réservé du contenu 7">
            <a:extLst>
              <a:ext uri="{FF2B5EF4-FFF2-40B4-BE49-F238E27FC236}">
                <a16:creationId xmlns:a16="http://schemas.microsoft.com/office/drawing/2014/main" id="{79AA8F58-28E1-59DA-2AFE-743862CC7E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62" t="636" r="253" b="1389"/>
          <a:stretch/>
        </p:blipFill>
        <p:spPr>
          <a:xfrm>
            <a:off x="646111" y="2306909"/>
            <a:ext cx="6981910" cy="4548822"/>
          </a:xfrm>
          <a:ln>
            <a:solidFill>
              <a:schemeClr val="accent1"/>
            </a:solidFill>
          </a:ln>
        </p:spPr>
      </p:pic>
      <p:sp>
        <p:nvSpPr>
          <p:cNvPr id="14" name="Espace réservé du contenu 2">
            <a:extLst>
              <a:ext uri="{FF2B5EF4-FFF2-40B4-BE49-F238E27FC236}">
                <a16:creationId xmlns:a16="http://schemas.microsoft.com/office/drawing/2014/main" id="{9F85C45F-AC9C-2617-A369-3A770136258C}"/>
              </a:ext>
            </a:extLst>
          </p:cNvPr>
          <p:cNvSpPr txBox="1">
            <a:spLocks/>
          </p:cNvSpPr>
          <p:nvPr/>
        </p:nvSpPr>
        <p:spPr>
          <a:xfrm>
            <a:off x="646111" y="1165956"/>
            <a:ext cx="8701474" cy="973618"/>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CH" i="1" dirty="0">
                <a:latin typeface="Century Gothic" panose="020B0502020202020204" pitchFamily="34" charset="0"/>
              </a:rPr>
              <a:t>«</a:t>
            </a:r>
            <a:r>
              <a:rPr lang="fr-CH" b="0" i="1" strike="noStrike" baseline="0" dirty="0">
                <a:latin typeface="Century Gothic" panose="020B0502020202020204" pitchFamily="34" charset="0"/>
              </a:rPr>
              <a:t>Dans un 2ème temps le FortiGate sera connecté au réseau physique de l’école en conservant sa configuration tel quel, afin de d’évaluer les possibilités et les limites d’un tel implémentation.»</a:t>
            </a:r>
            <a:endParaRPr lang="fr-CH" i="1" dirty="0"/>
          </a:p>
        </p:txBody>
      </p:sp>
    </p:spTree>
    <p:extLst>
      <p:ext uri="{BB962C8B-B14F-4D97-AF65-F5344CB8AC3E}">
        <p14:creationId xmlns:p14="http://schemas.microsoft.com/office/powerpoint/2010/main" val="216658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Implémentation CPNV</a:t>
            </a: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471" y="1152983"/>
            <a:ext cx="7474410" cy="3818030"/>
          </a:xfrm>
          <a:ln>
            <a:solidFill>
              <a:schemeClr val="accent1">
                <a:lumMod val="50000"/>
              </a:schemeClr>
            </a:solidFill>
          </a:ln>
        </p:spPr>
      </p:pic>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11</a:t>
            </a:fld>
            <a:endParaRPr lang="fr-CH" dirty="0">
              <a:solidFill>
                <a:srgbClr val="C0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3063" r="45133"/>
          <a:stretch/>
        </p:blipFill>
        <p:spPr>
          <a:xfrm>
            <a:off x="8249287" y="2605400"/>
            <a:ext cx="3902958" cy="2374483"/>
          </a:xfrm>
          <a:prstGeom prst="rect">
            <a:avLst/>
          </a:prstGeom>
          <a:ln>
            <a:solidFill>
              <a:schemeClr val="accent1"/>
            </a:solidFill>
          </a:ln>
        </p:spPr>
      </p:pic>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t="8323" r="23223"/>
          <a:stretch/>
        </p:blipFill>
        <p:spPr>
          <a:xfrm>
            <a:off x="8676740" y="4405519"/>
            <a:ext cx="3475505" cy="2316071"/>
          </a:xfrm>
          <a:prstGeom prst="rect">
            <a:avLst/>
          </a:prstGeom>
          <a:ln>
            <a:solidFill>
              <a:schemeClr val="accent1"/>
            </a:solidFill>
          </a:ln>
        </p:spPr>
      </p:pic>
      <p:sp>
        <p:nvSpPr>
          <p:cNvPr id="11" name="Ellipse 10"/>
          <p:cNvSpPr/>
          <p:nvPr/>
        </p:nvSpPr>
        <p:spPr>
          <a:xfrm>
            <a:off x="9578565" y="5819513"/>
            <a:ext cx="2009871"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llipse 11"/>
          <p:cNvSpPr/>
          <p:nvPr/>
        </p:nvSpPr>
        <p:spPr>
          <a:xfrm>
            <a:off x="8642572" y="3744766"/>
            <a:ext cx="1777968"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0268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Challenges rencontrés</a:t>
            </a:r>
          </a:p>
        </p:txBody>
      </p:sp>
      <p:sp>
        <p:nvSpPr>
          <p:cNvPr id="3" name="Espace réservé du contenu 2"/>
          <p:cNvSpPr>
            <a:spLocks noGrp="1"/>
          </p:cNvSpPr>
          <p:nvPr>
            <p:ph idx="1"/>
          </p:nvPr>
        </p:nvSpPr>
        <p:spPr>
          <a:xfrm>
            <a:off x="6979326" y="1853248"/>
            <a:ext cx="3611811" cy="4195481"/>
          </a:xfrm>
        </p:spPr>
        <p:txBody>
          <a:bodyPr/>
          <a:lstStyle/>
          <a:p>
            <a:r>
              <a:rPr lang="fr-CH" dirty="0"/>
              <a:t>Planification initiale</a:t>
            </a:r>
          </a:p>
          <a:p>
            <a:pPr marL="0" indent="0">
              <a:buNone/>
            </a:pPr>
            <a:endParaRPr lang="fr-CH" dirty="0"/>
          </a:p>
          <a:p>
            <a:r>
              <a:rPr lang="fr-CH" dirty="0"/>
              <a:t>VDOMs</a:t>
            </a:r>
          </a:p>
          <a:p>
            <a:endParaRPr lang="fr-CH" dirty="0"/>
          </a:p>
          <a:p>
            <a:r>
              <a:rPr lang="fr-CH" dirty="0"/>
              <a:t>Routage: -14pts</a:t>
            </a:r>
          </a:p>
          <a:p>
            <a:pPr marL="0" indent="0">
              <a:buNone/>
            </a:pPr>
            <a:endParaRPr lang="fr-CH" dirty="0"/>
          </a:p>
          <a:p>
            <a:r>
              <a:rPr lang="fr-CH" dirty="0"/>
              <a:t>FortiOS joueur</a:t>
            </a:r>
          </a:p>
          <a:p>
            <a:pPr marL="0" indent="0">
              <a:buNone/>
            </a:pPr>
            <a:endParaRPr lang="fr-CH" dirty="0"/>
          </a:p>
          <a:p>
            <a:r>
              <a:rPr lang="fr-CH" dirty="0"/>
              <a:t>Tunnels pas alignés</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12</a:t>
            </a:fld>
            <a:endParaRPr lang="fr-CH" dirty="0">
              <a:solidFill>
                <a:srgbClr val="C00000"/>
              </a:solidFill>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E94ABB63-655D-9626-6F82-918AE6AEC483}"/>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111" y="1447800"/>
            <a:ext cx="4642285" cy="488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7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Mise en place logique permanente</a:t>
            </a:r>
          </a:p>
          <a:p>
            <a:endParaRPr lang="fr-CH" dirty="0"/>
          </a:p>
          <a:p>
            <a:r>
              <a:rPr lang="fr-CH" dirty="0"/>
              <a:t>Mise en place physique permanente</a:t>
            </a:r>
          </a:p>
          <a:p>
            <a:endParaRPr lang="fr-CH" dirty="0"/>
          </a:p>
          <a:p>
            <a:r>
              <a:rPr lang="fr-CH" dirty="0"/>
              <a:t>Efficacité                 Efficience</a:t>
            </a:r>
          </a:p>
          <a:p>
            <a:endParaRPr lang="fr-CH" dirty="0"/>
          </a:p>
          <a:p>
            <a:r>
              <a:rPr lang="fr-CH" dirty="0"/>
              <a:t>Intégration avec 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13</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4423763"/>
            <a:ext cx="8323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 name="Image 6">
            <a:extLst>
              <a:ext uri="{FF2B5EF4-FFF2-40B4-BE49-F238E27FC236}">
                <a16:creationId xmlns:a16="http://schemas.microsoft.com/office/drawing/2014/main" id="{BD3003B1-1E4F-7BA7-201C-9A7D02AAA301}"/>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728" b="90467" l="2326" r="97442">
                        <a14:foregroundMark x1="93876" y1="40661" x2="93876" y2="40661"/>
                        <a14:foregroundMark x1="97442" y1="52140" x2="97442" y2="52140"/>
                        <a14:foregroundMark x1="7674" y1="59339" x2="7674" y2="59339"/>
                        <a14:foregroundMark x1="2326" y1="57588" x2="2326" y2="57588"/>
                        <a14:foregroundMark x1="15426" y1="90467" x2="15426" y2="90467"/>
                      </a14:backgroundRemoval>
                    </a14:imgEffect>
                  </a14:imgLayer>
                </a14:imgProps>
              </a:ext>
              <a:ext uri="{28A0092B-C50C-407E-A947-70E740481C1C}">
                <a14:useLocalDpi xmlns:a14="http://schemas.microsoft.com/office/drawing/2010/main" val="0"/>
              </a:ext>
            </a:extLst>
          </a:blip>
          <a:stretch>
            <a:fillRect/>
          </a:stretch>
        </p:blipFill>
        <p:spPr>
          <a:xfrm>
            <a:off x="7142339" y="3034792"/>
            <a:ext cx="3485931" cy="1388967"/>
          </a:xfrm>
          <a:prstGeom prst="rect">
            <a:avLst/>
          </a:prstGeom>
        </p:spPr>
      </p:pic>
    </p:spTree>
    <p:extLst>
      <p:ext uri="{BB962C8B-B14F-4D97-AF65-F5344CB8AC3E}">
        <p14:creationId xmlns:p14="http://schemas.microsoft.com/office/powerpoint/2010/main" val="274241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EA715-D6C2-71F6-2DAB-2B2F3B667443}"/>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Points spécifiques évalués</a:t>
            </a:r>
          </a:p>
        </p:txBody>
      </p:sp>
      <p:sp>
        <p:nvSpPr>
          <p:cNvPr id="3" name="Espace réservé du contenu 2">
            <a:extLst>
              <a:ext uri="{FF2B5EF4-FFF2-40B4-BE49-F238E27FC236}">
                <a16:creationId xmlns:a16="http://schemas.microsoft.com/office/drawing/2014/main" id="{1919A211-290B-652F-8191-CDF2CCCF3E31}"/>
              </a:ext>
            </a:extLst>
          </p:cNvPr>
          <p:cNvSpPr>
            <a:spLocks noGrp="1"/>
          </p:cNvSpPr>
          <p:nvPr>
            <p:ph idx="1"/>
          </p:nvPr>
        </p:nvSpPr>
        <p:spPr>
          <a:xfrm>
            <a:off x="1103312" y="1447800"/>
            <a:ext cx="8946541" cy="4800599"/>
          </a:xfrm>
        </p:spPr>
        <p:txBody>
          <a:bodyPr/>
          <a:lstStyle/>
          <a:p>
            <a:r>
              <a:rPr lang="fr-CH" dirty="0"/>
              <a:t>1. </a:t>
            </a:r>
            <a:r>
              <a:rPr lang="fr-CH" i="1" dirty="0"/>
              <a:t>Pertinence</a:t>
            </a:r>
            <a:r>
              <a:rPr lang="fr-CH" dirty="0"/>
              <a:t> de l’implémentation du 1</a:t>
            </a:r>
            <a:r>
              <a:rPr lang="fr-CH" baseline="30000" dirty="0"/>
              <a:t>er</a:t>
            </a:r>
            <a:r>
              <a:rPr lang="fr-CH" dirty="0"/>
              <a:t> temps</a:t>
            </a:r>
          </a:p>
          <a:p>
            <a:r>
              <a:rPr lang="fr-CH" dirty="0"/>
              <a:t>2. </a:t>
            </a:r>
            <a:r>
              <a:rPr lang="fr-CH" i="1" dirty="0"/>
              <a:t>Pertinence</a:t>
            </a:r>
            <a:r>
              <a:rPr lang="fr-CH" dirty="0"/>
              <a:t> de la partie «internet» proposée dans le 1</a:t>
            </a:r>
            <a:r>
              <a:rPr lang="fr-CH" baseline="30000" dirty="0"/>
              <a:t>er</a:t>
            </a:r>
            <a:r>
              <a:rPr lang="fr-CH" dirty="0"/>
              <a:t> temps</a:t>
            </a:r>
          </a:p>
          <a:p>
            <a:r>
              <a:rPr lang="fr-CH" dirty="0"/>
              <a:t>3. A la fin du 1</a:t>
            </a:r>
            <a:r>
              <a:rPr lang="fr-CH" baseline="30000" dirty="0"/>
              <a:t>er</a:t>
            </a:r>
            <a:r>
              <a:rPr lang="fr-CH" dirty="0"/>
              <a:t> temps tous les clients et le télétravailleur peuvent atteindre le serveur et les imprimantes par leur adresse IP</a:t>
            </a:r>
          </a:p>
          <a:p>
            <a:r>
              <a:rPr lang="fr-CH" dirty="0"/>
              <a:t>4. Adressage IP proposé pour le siège, la succursale et le télétravailleur conforme au schéma du CDC</a:t>
            </a:r>
          </a:p>
          <a:p>
            <a:r>
              <a:rPr lang="fr-CH" dirty="0"/>
              <a:t>5. </a:t>
            </a:r>
            <a:r>
              <a:rPr lang="fr-CH" i="1" dirty="0"/>
              <a:t>Pertinence</a:t>
            </a:r>
            <a:r>
              <a:rPr lang="fr-CH" dirty="0"/>
              <a:t> de l’implémentation du 2</a:t>
            </a:r>
            <a:r>
              <a:rPr lang="fr-CH" baseline="30000" dirty="0"/>
              <a:t>ème</a:t>
            </a:r>
            <a:r>
              <a:rPr lang="fr-CH" dirty="0"/>
              <a:t> temps.</a:t>
            </a:r>
          </a:p>
          <a:p>
            <a:r>
              <a:rPr lang="fr-CH" dirty="0"/>
              <a:t>6. A la fin du 2</a:t>
            </a:r>
            <a:r>
              <a:rPr lang="fr-CH" baseline="30000" dirty="0"/>
              <a:t>ème</a:t>
            </a:r>
            <a:r>
              <a:rPr lang="fr-CH" dirty="0"/>
              <a:t> temps tous les clients et le télétravailleur peuvent atteindre le serveur et les imprimantes par leur adresse IP</a:t>
            </a:r>
          </a:p>
          <a:p>
            <a:r>
              <a:rPr lang="fr-CH" dirty="0"/>
              <a:t>7. Nombre maximal d’implémentations qu’il est théoriquement possible de réaliser sans tenir compte des performances</a:t>
            </a:r>
          </a:p>
        </p:txBody>
      </p:sp>
      <p:sp>
        <p:nvSpPr>
          <p:cNvPr id="4" name="Espace réservé du pied de page 3">
            <a:extLst>
              <a:ext uri="{FF2B5EF4-FFF2-40B4-BE49-F238E27FC236}">
                <a16:creationId xmlns:a16="http://schemas.microsoft.com/office/drawing/2014/main" id="{8B917117-89EE-1141-C35F-DE193D597D89}"/>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028EB9FB-EC1F-DFB7-9691-10CC02234072}"/>
              </a:ext>
            </a:extLst>
          </p:cNvPr>
          <p:cNvSpPr>
            <a:spLocks noGrp="1"/>
          </p:cNvSpPr>
          <p:nvPr>
            <p:ph type="sldNum" sz="quarter" idx="12"/>
          </p:nvPr>
        </p:nvSpPr>
        <p:spPr/>
        <p:txBody>
          <a:bodyPr/>
          <a:lstStyle/>
          <a:p>
            <a:fld id="{2FCD9DE2-19B8-4E75-A167-0E6B1D03D668}" type="slidenum">
              <a:rPr lang="fr-CH" smtClean="0"/>
              <a:t>14</a:t>
            </a:fld>
            <a:endParaRPr lang="fr-CH"/>
          </a:p>
        </p:txBody>
      </p:sp>
      <p:pic>
        <p:nvPicPr>
          <p:cNvPr id="6" name="Image 5">
            <a:extLst>
              <a:ext uri="{FF2B5EF4-FFF2-40B4-BE49-F238E27FC236}">
                <a16:creationId xmlns:a16="http://schemas.microsoft.com/office/drawing/2014/main" id="{156D6E0F-A021-36F2-2B8A-CDA7595FF468}"/>
              </a:ext>
            </a:extLst>
          </p:cNvPr>
          <p:cNvPicPr>
            <a:picLocks noChangeAspect="1"/>
          </p:cNvPicPr>
          <p:nvPr/>
        </p:nvPicPr>
        <p:blipFill>
          <a:blip r:embed="rId2"/>
          <a:stretch>
            <a:fillRect/>
          </a:stretch>
        </p:blipFill>
        <p:spPr>
          <a:xfrm>
            <a:off x="9678456" y="2350202"/>
            <a:ext cx="371888" cy="329213"/>
          </a:xfrm>
          <a:prstGeom prst="rect">
            <a:avLst/>
          </a:prstGeom>
        </p:spPr>
      </p:pic>
      <p:pic>
        <p:nvPicPr>
          <p:cNvPr id="7" name="Picture 2" descr="Minecraft: Pocket Edition Video Game Heart The Legend Of ...">
            <a:extLst>
              <a:ext uri="{FF2B5EF4-FFF2-40B4-BE49-F238E27FC236}">
                <a16:creationId xmlns:a16="http://schemas.microsoft.com/office/drawing/2014/main" id="{52D8A619-0029-EA28-CFC6-B7EE1E86F5A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368589" y="497623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inecraft: Pocket Edition Video Game Heart The Legend Of ...">
            <a:extLst>
              <a:ext uri="{FF2B5EF4-FFF2-40B4-BE49-F238E27FC236}">
                <a16:creationId xmlns:a16="http://schemas.microsoft.com/office/drawing/2014/main" id="{6AAC02CC-FF54-D1C1-E5A3-42A18C63837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865859" y="4264707"/>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inecraft: Pocket Edition Video Game Heart The Legend Of ...">
            <a:extLst>
              <a:ext uri="{FF2B5EF4-FFF2-40B4-BE49-F238E27FC236}">
                <a16:creationId xmlns:a16="http://schemas.microsoft.com/office/drawing/2014/main" id="{9E821055-5617-25F0-BF52-529491DC8EE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8630652" y="3097644"/>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inecraft: Pocket Edition Video Game Heart The Legend Of ...">
            <a:extLst>
              <a:ext uri="{FF2B5EF4-FFF2-40B4-BE49-F238E27FC236}">
                <a16:creationId xmlns:a16="http://schemas.microsoft.com/office/drawing/2014/main" id="{8F920C8A-03F0-F774-6541-7F14B19E4445}"/>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648289">
            <a:off x="7788442" y="384809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inecraft: Pocket Edition Video Game Heart The Legend Of ...">
            <a:extLst>
              <a:ext uri="{FF2B5EF4-FFF2-40B4-BE49-F238E27FC236}">
                <a16:creationId xmlns:a16="http://schemas.microsoft.com/office/drawing/2014/main" id="{01F6B22D-75C1-F298-A3FA-BAC9AD6BB5D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216095">
            <a:off x="7419473" y="1521892"/>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inecraft: Pocket Edition Video Game Heart The Legend Of ...">
            <a:extLst>
              <a:ext uri="{FF2B5EF4-FFF2-40B4-BE49-F238E27FC236}">
                <a16:creationId xmlns:a16="http://schemas.microsoft.com/office/drawing/2014/main" id="{285DCF26-778D-1011-34C2-8FDE7679A85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457142">
            <a:off x="9424737" y="1936047"/>
            <a:ext cx="368969" cy="3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2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sp>
        <p:nvSpPr>
          <p:cNvPr id="9" name="Espace réservé du contenu 2">
            <a:extLst>
              <a:ext uri="{FF2B5EF4-FFF2-40B4-BE49-F238E27FC236}">
                <a16:creationId xmlns:a16="http://schemas.microsoft.com/office/drawing/2014/main" id="{3E084FC4-3368-D2C6-C983-3E4ED4245484}"/>
              </a:ext>
            </a:extLst>
          </p:cNvPr>
          <p:cNvSpPr>
            <a:spLocks noGrp="1"/>
          </p:cNvSpPr>
          <p:nvPr>
            <p:ph idx="1"/>
          </p:nvPr>
        </p:nvSpPr>
        <p:spPr>
          <a:xfrm>
            <a:off x="1103311" y="2052918"/>
            <a:ext cx="9404723" cy="1869377"/>
          </a:xfrm>
        </p:spPr>
        <p:txBody>
          <a:bodyPr>
            <a:normAutofit fontScale="92500" lnSpcReduction="20000"/>
          </a:bodyPr>
          <a:lstStyle/>
          <a:p>
            <a:r>
              <a:rPr lang="fr-CH" dirty="0"/>
              <a:t>Solution fonctionnelle qui répond aux points </a:t>
            </a:r>
            <a:r>
              <a:rPr lang="fr-CH" i="1" dirty="0"/>
              <a:t>mesurables</a:t>
            </a:r>
            <a:r>
              <a:rPr lang="fr-CH" dirty="0"/>
              <a:t> du CDC</a:t>
            </a:r>
          </a:p>
          <a:p>
            <a:pPr marL="0" indent="0">
              <a:buNone/>
            </a:pPr>
            <a:endParaRPr lang="fr-CH" dirty="0"/>
          </a:p>
          <a:p>
            <a:r>
              <a:rPr lang="fr-CH" dirty="0"/>
              <a:t>2</a:t>
            </a:r>
          </a:p>
          <a:p>
            <a:endParaRPr lang="fr-CH" dirty="0"/>
          </a:p>
          <a:p>
            <a:r>
              <a:rPr lang="fr-CH" dirty="0"/>
              <a:t>3</a:t>
            </a:r>
          </a:p>
          <a:p>
            <a:pPr marL="0" indent="0">
              <a:buNone/>
            </a:pPr>
            <a:endParaRPr lang="fr-CH" dirty="0"/>
          </a:p>
          <a:p>
            <a:endParaRPr lang="fr-CH" dirty="0"/>
          </a:p>
          <a:p>
            <a:endParaRPr lang="fr-CH" dirty="0"/>
          </a:p>
        </p:txBody>
      </p:sp>
      <p:pic>
        <p:nvPicPr>
          <p:cNvPr id="7" name="Image 6">
            <a:extLst>
              <a:ext uri="{FF2B5EF4-FFF2-40B4-BE49-F238E27FC236}">
                <a16:creationId xmlns:a16="http://schemas.microsoft.com/office/drawing/2014/main" id="{B00E51CD-F0B3-7B84-2F79-FF9B0ED8BED2}"/>
              </a:ext>
            </a:extLst>
          </p:cNvPr>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ackgroundRemoval t="9804" b="89706" l="5719" r="91667">
                        <a14:foregroundMark x1="50490" y1="17484" x2="50490" y2="17484"/>
                        <a14:foregroundMark x1="32843" y1="17157" x2="32843" y2="17157"/>
                        <a14:foregroundMark x1="22549" y1="28758" x2="22549" y2="28758"/>
                        <a14:foregroundMark x1="13072" y1="39052" x2="13072" y2="39052"/>
                        <a14:foregroundMark x1="9150" y1="51471" x2="9150" y2="51471"/>
                        <a14:foregroundMark x1="5719" y1="51961" x2="5719" y2="51961"/>
                        <a14:foregroundMark x1="91667" y1="57026" x2="91667" y2="57026"/>
                        <a14:foregroundMark x1="28431" y1="20915" x2="28431" y2="20915"/>
                        <a14:foregroundMark x1="18137" y1="35621" x2="18137" y2="35621"/>
                      </a14:backgroundRemoval>
                    </a14:imgEffect>
                  </a14:imgLayer>
                </a14:imgProps>
              </a:ext>
              <a:ext uri="{28A0092B-C50C-407E-A947-70E740481C1C}">
                <a14:useLocalDpi xmlns:a14="http://schemas.microsoft.com/office/drawing/2010/main" val="0"/>
              </a:ext>
            </a:extLst>
          </a:blip>
          <a:stretch>
            <a:fillRect/>
          </a:stretch>
        </p:blipFill>
        <p:spPr>
          <a:xfrm>
            <a:off x="4872984" y="4751136"/>
            <a:ext cx="1865376" cy="1865376"/>
          </a:xfrm>
          <a:prstGeom prst="rect">
            <a:avLst/>
          </a:prstGeom>
        </p:spPr>
      </p:pic>
    </p:spTree>
    <p:extLst>
      <p:ext uri="{BB962C8B-B14F-4D97-AF65-F5344CB8AC3E}">
        <p14:creationId xmlns:p14="http://schemas.microsoft.com/office/powerpoint/2010/main" val="197058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Déroulement</a:t>
            </a:r>
          </a:p>
        </p:txBody>
      </p:sp>
      <p:sp>
        <p:nvSpPr>
          <p:cNvPr id="3" name="Espace réservé du contenu 2"/>
          <p:cNvSpPr>
            <a:spLocks noGrp="1"/>
          </p:cNvSpPr>
          <p:nvPr>
            <p:ph idx="1"/>
          </p:nvPr>
        </p:nvSpPr>
        <p:spPr>
          <a:xfrm>
            <a:off x="1104293" y="1853248"/>
            <a:ext cx="8946541" cy="5004752"/>
          </a:xfrm>
        </p:spPr>
        <p:txBody>
          <a:bodyPr/>
          <a:lstStyle/>
          <a:p>
            <a:r>
              <a:rPr lang="fr-CH" dirty="0"/>
              <a:t>Introduction</a:t>
            </a:r>
          </a:p>
          <a:p>
            <a:r>
              <a:rPr lang="fr-CH" dirty="0"/>
              <a:t>Cahier des charges</a:t>
            </a:r>
          </a:p>
          <a:p>
            <a:r>
              <a:rPr lang="fr-CH" dirty="0"/>
              <a:t>Planification</a:t>
            </a:r>
          </a:p>
          <a:p>
            <a:r>
              <a:rPr lang="fr-CH" dirty="0"/>
              <a:t>Réalisation</a:t>
            </a:r>
          </a:p>
          <a:p>
            <a:r>
              <a:rPr lang="fr-CH" dirty="0"/>
              <a:t>Challenges rencontrés</a:t>
            </a:r>
          </a:p>
          <a:p>
            <a:r>
              <a:rPr lang="fr-CH" dirty="0"/>
              <a:t>Points restants &amp; améliorations</a:t>
            </a:r>
          </a:p>
          <a:p>
            <a:r>
              <a:rPr lang="fr-CH" dirty="0"/>
              <a:t>Points spécifiques évalués</a:t>
            </a:r>
          </a:p>
          <a:p>
            <a:r>
              <a:rPr lang="fr-CH" dirty="0"/>
              <a:t>Conclusion</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pic>
        <p:nvPicPr>
          <p:cNvPr id="7" name="Graphique 6" descr="Avertissement">
            <a:extLst>
              <a:ext uri="{FF2B5EF4-FFF2-40B4-BE49-F238E27FC236}">
                <a16:creationId xmlns:a16="http://schemas.microsoft.com/office/drawing/2014/main" id="{0DAC5868-3B04-653B-2A0B-A18373F0998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35708" y="5307596"/>
            <a:ext cx="336882" cy="336882"/>
          </a:xfrm>
          <a:prstGeom prst="rect">
            <a:avLst/>
          </a:prstGeom>
        </p:spPr>
      </p:pic>
      <p:pic>
        <p:nvPicPr>
          <p:cNvPr id="1030" name="Picture 6">
            <a:extLst>
              <a:ext uri="{FF2B5EF4-FFF2-40B4-BE49-F238E27FC236}">
                <a16:creationId xmlns:a16="http://schemas.microsoft.com/office/drawing/2014/main" id="{0202AF3C-C085-37CC-5CCF-FD531537832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4306" b="94167" l="25625" r="74297">
                        <a14:foregroundMark x1="73281" y1="55972" x2="73281" y2="55972"/>
                        <a14:foregroundMark x1="73281" y1="55972" x2="73281" y2="55972"/>
                        <a14:foregroundMark x1="25781" y1="45972" x2="25781" y2="45972"/>
                        <a14:foregroundMark x1="43828" y1="8611" x2="43828" y2="8611"/>
                        <a14:foregroundMark x1="42969" y1="4444" x2="42969" y2="4444"/>
                        <a14:foregroundMark x1="74297" y1="70833" x2="74297" y2="70833"/>
                        <a14:foregroundMark x1="68828" y1="88194" x2="68828" y2="88194"/>
                        <a14:foregroundMark x1="50234" y1="94167" x2="50234" y2="94167"/>
                      </a14:backgroundRemoval>
                    </a14:imgEffect>
                  </a14:imgLayer>
                </a14:imgProps>
              </a:ext>
              <a:ext uri="{28A0092B-C50C-407E-A947-70E740481C1C}">
                <a14:useLocalDpi xmlns:a14="http://schemas.microsoft.com/office/drawing/2010/main" val="0"/>
              </a:ext>
            </a:extLst>
          </a:blip>
          <a:srcRect l="23618" t="3391" r="24079" b="3977"/>
          <a:stretch/>
        </p:blipFill>
        <p:spPr bwMode="auto">
          <a:xfrm>
            <a:off x="9446461" y="4122820"/>
            <a:ext cx="2745539" cy="273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3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est l’un des moyens de défense d'un réseau.</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31446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C'est la raison de ma reconversion professionnelle</a:t>
            </a:r>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3046648890"/>
              </p:ext>
            </p:extLst>
          </p:nvPr>
        </p:nvGraphicFramePr>
        <p:xfrm>
          <a:off x="734429" y="1729211"/>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1357482943"/>
              </p:ext>
            </p:extLst>
          </p:nvPr>
        </p:nvGraphicFramePr>
        <p:xfrm>
          <a:off x="5816654"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734429" y="5004753"/>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2863689163"/>
              </p:ext>
            </p:extLst>
          </p:nvPr>
        </p:nvGraphicFramePr>
        <p:xfrm>
          <a:off x="1318882"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4AC1B-90D4-B3F9-A0A0-35ADD6801ED2}"/>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Mise en place infrastructure</a:t>
            </a:r>
          </a:p>
        </p:txBody>
      </p:sp>
      <p:sp>
        <p:nvSpPr>
          <p:cNvPr id="5" name="Espace réservé du numéro de diapositive 4">
            <a:extLst>
              <a:ext uri="{FF2B5EF4-FFF2-40B4-BE49-F238E27FC236}">
                <a16:creationId xmlns:a16="http://schemas.microsoft.com/office/drawing/2014/main" id="{1598F2CB-744D-36E7-CC85-06229BA5A8A5}"/>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pPr/>
              <a:t>7</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A1EBACF5-3365-F202-79AD-E8268BAEBB0F}"/>
              </a:ext>
            </a:extLst>
          </p:cNvPr>
          <p:cNvSpPr txBox="1">
            <a:spLocks/>
          </p:cNvSpPr>
          <p:nvPr/>
        </p:nvSpPr>
        <p:spPr>
          <a:xfrm>
            <a:off x="7855202" y="1336684"/>
            <a:ext cx="3690687" cy="3716789"/>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siège principal</a:t>
            </a:r>
          </a:p>
          <a:p>
            <a:r>
              <a:rPr lang="fr-CH" sz="1400" dirty="0"/>
              <a:t>Configuration FortiGate</a:t>
            </a:r>
          </a:p>
          <a:p>
            <a:r>
              <a:rPr lang="fr-CH" sz="1400" dirty="0"/>
              <a:t>Activation VDOMs</a:t>
            </a:r>
          </a:p>
          <a:p>
            <a:r>
              <a:rPr lang="fr-CH" sz="1400" dirty="0"/>
              <a:t>Création domaine Principal</a:t>
            </a:r>
          </a:p>
          <a:p>
            <a:r>
              <a:rPr lang="fr-CH" sz="1400" dirty="0"/>
              <a:t>Création domaine Secondaire</a:t>
            </a:r>
          </a:p>
          <a:p>
            <a:r>
              <a:rPr lang="fr-CH" sz="1400" dirty="0"/>
              <a:t>Création des administrateurs</a:t>
            </a:r>
          </a:p>
          <a:p>
            <a:r>
              <a:rPr lang="fr-CH" sz="1400" dirty="0"/>
              <a:t>Mise en place VDOM Principal</a:t>
            </a:r>
          </a:p>
          <a:p>
            <a:r>
              <a:rPr lang="fr-CH" sz="1400" dirty="0"/>
              <a:t>Création règles pare-feu Principal</a:t>
            </a:r>
          </a:p>
          <a:p>
            <a:r>
              <a:rPr lang="fr-CH" sz="1400" dirty="0"/>
              <a:t>Configuration succursale secondaire</a:t>
            </a:r>
          </a:p>
          <a:p>
            <a:r>
              <a:rPr lang="fr-CH" sz="1400" dirty="0"/>
              <a:t>Mise en place VDOM Secondaire</a:t>
            </a:r>
          </a:p>
          <a:p>
            <a:r>
              <a:rPr lang="fr-CH" sz="1400" dirty="0"/>
              <a:t>Création règles pare-feu Secondaire</a:t>
            </a:r>
          </a:p>
          <a:p>
            <a:pPr marL="0" indent="0">
              <a:buNone/>
            </a:pPr>
            <a:endParaRPr lang="fr-CH" sz="1000" dirty="0"/>
          </a:p>
        </p:txBody>
      </p:sp>
      <p:pic>
        <p:nvPicPr>
          <p:cNvPr id="10" name="Espace réservé du contenu 9">
            <a:extLst>
              <a:ext uri="{FF2B5EF4-FFF2-40B4-BE49-F238E27FC236}">
                <a16:creationId xmlns:a16="http://schemas.microsoft.com/office/drawing/2014/main" id="{5FC75E3A-0BDC-7618-F00E-42B62DF1A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8"/>
            <a:ext cx="6564077" cy="5526881"/>
          </a:xfrm>
          <a:ln>
            <a:solidFill>
              <a:schemeClr val="accent1"/>
            </a:solidFill>
          </a:ln>
        </p:spPr>
      </p:pic>
    </p:spTree>
    <p:extLst>
      <p:ext uri="{BB962C8B-B14F-4D97-AF65-F5344CB8AC3E}">
        <p14:creationId xmlns:p14="http://schemas.microsoft.com/office/powerpoint/2010/main" val="322600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877D8-22C2-D938-2992-2DDE50FC2B6D}"/>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Site à site</a:t>
            </a:r>
          </a:p>
        </p:txBody>
      </p:sp>
      <p:pic>
        <p:nvPicPr>
          <p:cNvPr id="7" name="Espace réservé du contenu 6">
            <a:extLst>
              <a:ext uri="{FF2B5EF4-FFF2-40B4-BE49-F238E27FC236}">
                <a16:creationId xmlns:a16="http://schemas.microsoft.com/office/drawing/2014/main" id="{65F8CBC7-DFAB-A7A2-7F7A-9A58C7EB0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800"/>
            <a:ext cx="6880623" cy="5410200"/>
          </a:xfrm>
          <a:ln>
            <a:solidFill>
              <a:schemeClr val="accent1"/>
            </a:solidFill>
          </a:ln>
        </p:spPr>
      </p:pic>
      <p:sp>
        <p:nvSpPr>
          <p:cNvPr id="5" name="Espace réservé du numéro de diapositive 4">
            <a:extLst>
              <a:ext uri="{FF2B5EF4-FFF2-40B4-BE49-F238E27FC236}">
                <a16:creationId xmlns:a16="http://schemas.microsoft.com/office/drawing/2014/main" id="{C72DAD11-2143-ABBB-F749-7CFD831687B7}"/>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8</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56E94B09-3DF2-B779-10AE-60DFB44E2F64}"/>
              </a:ext>
            </a:extLst>
          </p:cNvPr>
          <p:cNvSpPr txBox="1">
            <a:spLocks/>
          </p:cNvSpPr>
          <p:nvPr/>
        </p:nvSpPr>
        <p:spPr>
          <a:xfrm>
            <a:off x="7668191" y="1447800"/>
            <a:ext cx="3877697" cy="2443811"/>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Routeur</a:t>
            </a:r>
          </a:p>
          <a:p>
            <a:r>
              <a:rPr lang="fr-CH" sz="1400" dirty="0"/>
              <a:t>Configuration tunnels site-à-site SP</a:t>
            </a:r>
          </a:p>
          <a:p>
            <a:r>
              <a:rPr lang="fr-CH" sz="1400" dirty="0"/>
              <a:t>Création règle pare-feu pour tunnel SP</a:t>
            </a:r>
          </a:p>
          <a:p>
            <a:r>
              <a:rPr lang="fr-CH" sz="1400" dirty="0"/>
              <a:t>Création route pour tunnel SP</a:t>
            </a:r>
          </a:p>
          <a:p>
            <a:r>
              <a:rPr lang="fr-CH" sz="1400" dirty="0"/>
              <a:t>Configuration tunnels site-à-site SS</a:t>
            </a:r>
          </a:p>
          <a:p>
            <a:r>
              <a:rPr lang="fr-CH" sz="1400" dirty="0"/>
              <a:t>Création règle pare-feu pour tunnel SS</a:t>
            </a:r>
          </a:p>
          <a:p>
            <a:r>
              <a:rPr lang="fr-CH" sz="1400" dirty="0"/>
              <a:t>Création route pour tunnel SS</a:t>
            </a:r>
          </a:p>
          <a:p>
            <a:pPr marL="0" indent="0">
              <a:buNone/>
            </a:pPr>
            <a:endParaRPr lang="fr-CH" sz="1000" dirty="0"/>
          </a:p>
        </p:txBody>
      </p:sp>
    </p:spTree>
    <p:extLst>
      <p:ext uri="{BB962C8B-B14F-4D97-AF65-F5344CB8AC3E}">
        <p14:creationId xmlns:p14="http://schemas.microsoft.com/office/powerpoint/2010/main" val="41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3DB9F-2905-A4ED-7FD5-C4717837B590}"/>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Client à site</a:t>
            </a:r>
          </a:p>
        </p:txBody>
      </p:sp>
      <p:pic>
        <p:nvPicPr>
          <p:cNvPr id="7" name="Espace réservé du contenu 6">
            <a:extLst>
              <a:ext uri="{FF2B5EF4-FFF2-40B4-BE49-F238E27FC236}">
                <a16:creationId xmlns:a16="http://schemas.microsoft.com/office/drawing/2014/main" id="{32B94379-BBBA-C8C5-B1D6-24020FF5E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799"/>
            <a:ext cx="7858948" cy="5410201"/>
          </a:xfrm>
          <a:ln>
            <a:solidFill>
              <a:schemeClr val="accent1"/>
            </a:solidFill>
          </a:ln>
        </p:spPr>
      </p:pic>
      <p:sp>
        <p:nvSpPr>
          <p:cNvPr id="5" name="Espace réservé du numéro de diapositive 4">
            <a:extLst>
              <a:ext uri="{FF2B5EF4-FFF2-40B4-BE49-F238E27FC236}">
                <a16:creationId xmlns:a16="http://schemas.microsoft.com/office/drawing/2014/main" id="{4A058B98-D364-1D86-B418-31D4212C6164}"/>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9</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CC042389-A0E4-544E-79AC-2078EF4FE958}"/>
              </a:ext>
            </a:extLst>
          </p:cNvPr>
          <p:cNvSpPr txBox="1">
            <a:spLocks/>
          </p:cNvSpPr>
          <p:nvPr/>
        </p:nvSpPr>
        <p:spPr>
          <a:xfrm>
            <a:off x="8615317" y="1447799"/>
            <a:ext cx="3474445" cy="1400530"/>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Remplacement routeur par switch</a:t>
            </a:r>
          </a:p>
          <a:p>
            <a:r>
              <a:rPr lang="fr-CH" sz="1400" dirty="0"/>
              <a:t>Configuration PC Télétravailleur</a:t>
            </a:r>
          </a:p>
          <a:p>
            <a:r>
              <a:rPr lang="fr-CH" sz="1400" dirty="0"/>
              <a:t>Configuration tunnel client-à-site</a:t>
            </a:r>
          </a:p>
          <a:p>
            <a:r>
              <a:rPr lang="fr-CH" sz="1400" dirty="0"/>
              <a:t>Configuration FortiClient VPN</a:t>
            </a:r>
          </a:p>
          <a:p>
            <a:endParaRPr lang="fr-CH" sz="1000" dirty="0"/>
          </a:p>
        </p:txBody>
      </p:sp>
    </p:spTree>
    <p:extLst>
      <p:ext uri="{BB962C8B-B14F-4D97-AF65-F5344CB8AC3E}">
        <p14:creationId xmlns:p14="http://schemas.microsoft.com/office/powerpoint/2010/main" val="14259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1699</TotalTime>
  <Words>845</Words>
  <Application>Microsoft Office PowerPoint</Application>
  <PresentationFormat>Grand écran</PresentationFormat>
  <Paragraphs>151</Paragraphs>
  <Slides>16</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Adobe Devanagari</vt:lpstr>
      <vt:lpstr>Arial</vt:lpstr>
      <vt:lpstr>Calibri</vt:lpstr>
      <vt:lpstr>Century Gothic</vt:lpstr>
      <vt:lpstr>Wingdings 3</vt:lpstr>
      <vt:lpstr>Ion</vt:lpstr>
      <vt:lpstr>Mise en place de firewalls virtuels sur une Appliance adapté au module 146</vt:lpstr>
      <vt:lpstr>Déroulement</vt:lpstr>
      <vt:lpstr>Introduction</vt:lpstr>
      <vt:lpstr>Cahier des charges</vt:lpstr>
      <vt:lpstr>Planification</vt:lpstr>
      <vt:lpstr>Réalisation</vt:lpstr>
      <vt:lpstr>Mise en place infrastructure</vt:lpstr>
      <vt:lpstr>Site à site</vt:lpstr>
      <vt:lpstr>Client à site</vt:lpstr>
      <vt:lpstr>Phase 2</vt:lpstr>
      <vt:lpstr>Implémentation CPNV</vt:lpstr>
      <vt:lpstr>Challenges rencontrés</vt:lpstr>
      <vt:lpstr>Points restants &amp; améliorations</vt:lpstr>
      <vt:lpstr>Points spécifiques évalués</vt:lpstr>
      <vt:lpstr>Conclusion</vt:lpstr>
      <vt:lpstr>Questions</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damien mayor</cp:lastModifiedBy>
  <cp:revision>205</cp:revision>
  <dcterms:created xsi:type="dcterms:W3CDTF">2023-03-29T13:58:56Z</dcterms:created>
  <dcterms:modified xsi:type="dcterms:W3CDTF">2023-06-11T20:05:08Z</dcterms:modified>
</cp:coreProperties>
</file>