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notesMasterIdLst>
    <p:notesMasterId r:id="rId15"/>
  </p:notesMasterIdLst>
  <p:handoutMasterIdLst>
    <p:handoutMasterId r:id="rId16"/>
  </p:handoutMasterIdLst>
  <p:sldIdLst>
    <p:sldId id="260" r:id="rId5"/>
    <p:sldId id="261" r:id="rId6"/>
    <p:sldId id="262" r:id="rId7"/>
    <p:sldId id="277" r:id="rId8"/>
    <p:sldId id="278" r:id="rId9"/>
    <p:sldId id="270" r:id="rId10"/>
    <p:sldId id="268" r:id="rId11"/>
    <p:sldId id="279" r:id="rId12"/>
    <p:sldId id="269" r:id="rId13"/>
    <p:sldId id="275" r:id="rId14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>
          <p15:clr>
            <a:srgbClr val="A4A3A4"/>
          </p15:clr>
        </p15:guide>
        <p15:guide id="2" pos="5933">
          <p15:clr>
            <a:srgbClr val="A4A3A4"/>
          </p15:clr>
        </p15:guide>
        <p15:guide id="3" pos="315">
          <p15:clr>
            <a:srgbClr val="A4A3A4"/>
          </p15:clr>
        </p15:guide>
        <p15:guide id="4" pos="3120">
          <p15:clr>
            <a:srgbClr val="A4A3A4"/>
          </p15:clr>
        </p15:guide>
        <p15:guide id="5" pos="4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52CA6-A765-3FCB-ADAA-FF978F9369F5}" v="12" dt="2023-01-30T10:32:05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96" y="72"/>
      </p:cViewPr>
      <p:guideLst>
        <p:guide orient="horz" pos="4178"/>
        <p:guide pos="5933"/>
        <p:guide pos="315"/>
        <p:guide pos="3120"/>
        <p:guide pos="4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GGER Cindy" userId="S::cindy.hardegger@cpnv.ch::468ac7f3-fffd-4649-920d-907467825fdc" providerId="AD" clId="Web-{4A752CA6-A765-3FCB-ADAA-FF978F9369F5}"/>
    <pc:docChg chg="modSld">
      <pc:chgData name="HARDEGGER Cindy" userId="S::cindy.hardegger@cpnv.ch::468ac7f3-fffd-4649-920d-907467825fdc" providerId="AD" clId="Web-{4A752CA6-A765-3FCB-ADAA-FF978F9369F5}" dt="2023-01-30T10:32:05.728" v="11" actId="20577"/>
      <pc:docMkLst>
        <pc:docMk/>
      </pc:docMkLst>
      <pc:sldChg chg="modSp">
        <pc:chgData name="HARDEGGER Cindy" userId="S::cindy.hardegger@cpnv.ch::468ac7f3-fffd-4649-920d-907467825fdc" providerId="AD" clId="Web-{4A752CA6-A765-3FCB-ADAA-FF978F9369F5}" dt="2023-01-30T10:32:05.728" v="11" actId="20577"/>
        <pc:sldMkLst>
          <pc:docMk/>
          <pc:sldMk cId="4058028992" sldId="262"/>
        </pc:sldMkLst>
        <pc:spChg chg="mod">
          <ac:chgData name="HARDEGGER Cindy" userId="S::cindy.hardegger@cpnv.ch::468ac7f3-fffd-4649-920d-907467825fdc" providerId="AD" clId="Web-{4A752CA6-A765-3FCB-ADAA-FF978F9369F5}" dt="2023-01-30T10:32:05.728" v="11" actId="20577"/>
          <ac:spMkLst>
            <pc:docMk/>
            <pc:sldMk cId="4058028992" sldId="26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F53719-5CBA-4380-AA62-86F5A3A77EB6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08DA8E-4090-44AF-90E5-771FCC28CFA8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CPNV / RFA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Page </a:t>
            </a:r>
            <a:fld id="{2FD519BF-4303-451A-B941-DB180948E5A7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558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CPNV / RFA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Page </a:t>
            </a:r>
            <a:fld id="{4E3414BC-214A-4124-BA91-26089D778DBF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917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22027399-BBF7-4F24-8641-C2DA60EC7E5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4880992" y="908720"/>
            <a:ext cx="4464496" cy="46091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272480" y="908720"/>
            <a:ext cx="4464496" cy="46091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90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/>
              <a:t>Cliquez pour modifier le style du titre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25538"/>
            <a:ext cx="89154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dirty="0"/>
              <a:t>Cliquez pour modifier les styles du texte du masque</a:t>
            </a:r>
          </a:p>
          <a:p>
            <a:pPr lvl="1"/>
            <a:r>
              <a:rPr lang="fr-CH" altLang="fr-FR" dirty="0"/>
              <a:t>Deuxième niveau</a:t>
            </a:r>
          </a:p>
          <a:p>
            <a:pPr lvl="2"/>
            <a:r>
              <a:rPr lang="fr-CH" altLang="fr-FR" dirty="0"/>
              <a:t>Troisième niveau</a:t>
            </a:r>
          </a:p>
          <a:p>
            <a:pPr lvl="3"/>
            <a:r>
              <a:rPr lang="fr-CH" altLang="fr-FR" dirty="0"/>
              <a:t>Quatrième niveau</a:t>
            </a:r>
          </a:p>
          <a:p>
            <a:pPr lvl="4"/>
            <a:r>
              <a:rPr lang="fr-CH" altLang="fr-FR" dirty="0"/>
              <a:t>Cinquième niveau</a:t>
            </a:r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1825" y="6632575"/>
            <a:ext cx="1565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fr-FR" dirty="0"/>
              <a:t>CPNV / RFA</a:t>
            </a:r>
          </a:p>
        </p:txBody>
      </p:sp>
      <p:sp>
        <p:nvSpPr>
          <p:cNvPr id="469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34163"/>
            <a:ext cx="5327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entury Gothic" pitchFamily="34" charset="0"/>
              </a:defRPr>
            </a:lvl1pPr>
          </a:lstStyle>
          <a:p>
            <a:pPr algn="l">
              <a:defRPr/>
            </a:pPr>
            <a:r>
              <a:rPr lang="fr-FR" dirty="0"/>
              <a:t>Pré-TPI 19-20 Préparation</a:t>
            </a:r>
          </a:p>
        </p:txBody>
      </p:sp>
      <p:sp>
        <p:nvSpPr>
          <p:cNvPr id="46900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3575" y="6627813"/>
            <a:ext cx="1636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entury Gothic" panose="020B0502020202020204" pitchFamily="34" charset="0"/>
              </a:defRPr>
            </a:lvl1pPr>
          </a:lstStyle>
          <a:p>
            <a:r>
              <a:rPr lang="fr-FR" altLang="fr-FR"/>
              <a:t>Page </a:t>
            </a:r>
            <a:fld id="{22027399-BBF7-4F24-8641-C2DA60EC7E54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Pré-TPI 22-23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2FD519BF-4303-451A-B941-DB180948E5A7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3151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CH" sz="20000" dirty="0"/>
              <a:t>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9299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Buts </a:t>
            </a:r>
          </a:p>
          <a:p>
            <a:r>
              <a:rPr lang="fr-FR" sz="2800" dirty="0"/>
              <a:t>Différences Pré-TPI et TPI</a:t>
            </a:r>
          </a:p>
          <a:p>
            <a:r>
              <a:rPr lang="fr-FR" sz="2800" dirty="0"/>
              <a:t>Possibles différences entre Pré-TPI</a:t>
            </a:r>
          </a:p>
          <a:p>
            <a:r>
              <a:rPr lang="fr-FR" sz="2800" dirty="0"/>
              <a:t>Défense</a:t>
            </a:r>
          </a:p>
          <a:p>
            <a:r>
              <a:rPr lang="fr-FR" sz="2800" dirty="0"/>
              <a:t>Evaluation</a:t>
            </a:r>
          </a:p>
          <a:p>
            <a:r>
              <a:rPr lang="fr-FR" sz="2800" dirty="0"/>
              <a:t>Débriefing</a:t>
            </a:r>
          </a:p>
          <a:p>
            <a:r>
              <a:rPr lang="fr-FR" sz="2800" dirty="0"/>
              <a:t>Planning</a:t>
            </a:r>
          </a:p>
          <a:p>
            <a:r>
              <a:rPr lang="fr-FR" sz="2800" dirty="0"/>
              <a:t>Questions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88704" y="6627813"/>
            <a:ext cx="5327650" cy="476250"/>
          </a:xfrm>
        </p:spPr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56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5539"/>
            <a:ext cx="8915400" cy="46077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CH" sz="2800" b="1" dirty="0"/>
              <a:t>Pré</a:t>
            </a:r>
            <a:r>
              <a:rPr lang="fr-CH" sz="2800" dirty="0"/>
              <a:t>paration au </a:t>
            </a:r>
            <a:r>
              <a:rPr lang="fr-CH" sz="2800" b="1" dirty="0"/>
              <a:t>TPI</a:t>
            </a:r>
            <a:endParaRPr lang="fr-CH" sz="2800" dirty="0"/>
          </a:p>
          <a:p>
            <a:pPr>
              <a:lnSpc>
                <a:spcPct val="120000"/>
              </a:lnSpc>
            </a:pPr>
            <a:r>
              <a:rPr lang="fr-CH" sz="2800" dirty="0"/>
              <a:t>(Ré)appropriation des technologies qui seront utilisées au TPI </a:t>
            </a:r>
          </a:p>
          <a:p>
            <a:pPr>
              <a:lnSpc>
                <a:spcPct val="120000"/>
              </a:lnSpc>
            </a:pPr>
            <a:r>
              <a:rPr lang="fr-CH" sz="2800" dirty="0">
                <a:ea typeface="ＭＳ Ｐゴシック"/>
              </a:rPr>
              <a:t>Application des points importants de la </a:t>
            </a:r>
            <a:r>
              <a:rPr lang="fr-CH" sz="2800">
                <a:ea typeface="ＭＳ Ｐゴシック"/>
              </a:rPr>
              <a:t>procédure revus avec Mme Hardegger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Prise de connaissance des documents officiels 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Exercer les méthodes de travail 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Entraînement à la défense (présentation)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5802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Principales différences avec le TPI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267507"/>
              </p:ext>
            </p:extLst>
          </p:nvPr>
        </p:nvGraphicFramePr>
        <p:xfrm>
          <a:off x="495300" y="1125539"/>
          <a:ext cx="8915400" cy="425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516">
                  <a:extLst>
                    <a:ext uri="{9D8B030D-6E8A-4147-A177-3AD203B41FA5}">
                      <a16:colId xmlns:a16="http://schemas.microsoft.com/office/drawing/2014/main" val="2451612430"/>
                    </a:ext>
                  </a:extLst>
                </a:gridCol>
                <a:gridCol w="3056942">
                  <a:extLst>
                    <a:ext uri="{9D8B030D-6E8A-4147-A177-3AD203B41FA5}">
                      <a16:colId xmlns:a16="http://schemas.microsoft.com/office/drawing/2014/main" val="1305742294"/>
                    </a:ext>
                  </a:extLst>
                </a:gridCol>
                <a:gridCol w="3056942">
                  <a:extLst>
                    <a:ext uri="{9D8B030D-6E8A-4147-A177-3AD203B41FA5}">
                      <a16:colId xmlns:a16="http://schemas.microsoft.com/office/drawing/2014/main" val="1353696048"/>
                    </a:ext>
                  </a:extLst>
                </a:gridCol>
              </a:tblGrid>
              <a:tr h="620823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/>
                        <a:t>Pré-TPI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/>
                        <a:t>TPI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388355"/>
                  </a:ext>
                </a:extLst>
              </a:tr>
              <a:tr h="1071557">
                <a:tc>
                  <a:txBody>
                    <a:bodyPr/>
                    <a:lstStyle/>
                    <a:p>
                      <a:r>
                        <a:rPr lang="fr-CH" sz="2000" dirty="0"/>
                        <a:t>Nb Heures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67.5 à 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688926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Nb de semaines</a:t>
                      </a:r>
                    </a:p>
                    <a:p>
                      <a:r>
                        <a:rPr lang="fr-CH" sz="2000" dirty="0"/>
                        <a:t>(réalisation)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125913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Experts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21427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Visite intermédiaire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378697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Préparation défense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4.5</a:t>
                      </a:r>
                      <a:r>
                        <a:rPr lang="fr-CH" sz="2000" baseline="0" dirty="0"/>
                        <a:t> heures</a:t>
                      </a:r>
                      <a:endParaRPr lang="fr-C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1 Semaine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46330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05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Possibles différences entre les Pré-TPI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5</a:t>
            </a:fld>
            <a:endParaRPr lang="fr-FR" alt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sz="3600" dirty="0"/>
              <a:t>Certains Projet TPI en continuité du Pré-TPI </a:t>
            </a:r>
          </a:p>
          <a:p>
            <a:r>
              <a:rPr lang="fr-CH" sz="3600" dirty="0"/>
              <a:t>Attentes différentes entre les chefs de projets.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817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CH" sz="3600" dirty="0">
                <a:sym typeface="Symbol" panose="05050102010706020507" pitchFamily="18" charset="2"/>
              </a:rPr>
              <a:t>Durant la semaine COM</a:t>
            </a:r>
          </a:p>
          <a:p>
            <a:r>
              <a:rPr lang="fr-CH" sz="3600" dirty="0">
                <a:sym typeface="Symbol" panose="05050102010706020507" pitchFamily="18" charset="2"/>
              </a:rPr>
              <a:t>En présence du chef de projet et d’un expert</a:t>
            </a:r>
          </a:p>
          <a:p>
            <a:r>
              <a:rPr lang="fr-CH" sz="3600" dirty="0">
                <a:sym typeface="Symbol" panose="05050102010706020507" pitchFamily="18" charset="2"/>
              </a:rPr>
              <a:t>15 minutes de présentation</a:t>
            </a:r>
          </a:p>
          <a:p>
            <a:r>
              <a:rPr lang="fr-CH" sz="3600" dirty="0">
                <a:sym typeface="Symbol" panose="05050102010706020507" pitchFamily="18" charset="2"/>
              </a:rPr>
              <a:t>5 minutes de questions</a:t>
            </a:r>
            <a:endParaRPr lang="fr-CH" sz="36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6112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b="1" dirty="0"/>
              <a:t>Au plus proche de celle du TPI</a:t>
            </a:r>
          </a:p>
          <a:p>
            <a:pPr lvl="1"/>
            <a:r>
              <a:rPr lang="fr-CH" dirty="0"/>
              <a:t>½ Compétence professionnelles</a:t>
            </a:r>
          </a:p>
          <a:p>
            <a:pPr lvl="1"/>
            <a:r>
              <a:rPr lang="fr-CH" dirty="0"/>
              <a:t>¼ Documentation / Rapport TPI</a:t>
            </a:r>
          </a:p>
          <a:p>
            <a:pPr lvl="1"/>
            <a:r>
              <a:rPr lang="fr-CH" dirty="0"/>
              <a:t>¼ Entretien professionnel et présentation</a:t>
            </a:r>
          </a:p>
          <a:p>
            <a:pPr lvl="1"/>
            <a:endParaRPr lang="fr-CH" sz="3200" dirty="0"/>
          </a:p>
          <a:p>
            <a:r>
              <a:rPr lang="fr-CH" b="1" dirty="0"/>
              <a:t>Note dans votre bulletin</a:t>
            </a:r>
          </a:p>
          <a:p>
            <a:pPr lvl="1"/>
            <a:r>
              <a:rPr lang="fr-CH" dirty="0"/>
              <a:t>Groupe «Pratique professionnelle»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4670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Débriefing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CH" sz="3600" dirty="0">
                <a:sym typeface="Symbol" panose="05050102010706020507" pitchFamily="18" charset="2"/>
              </a:rPr>
              <a:t>Semaine suivant la semaine COM</a:t>
            </a:r>
          </a:p>
          <a:p>
            <a:r>
              <a:rPr lang="fr-CH" sz="3600" dirty="0">
                <a:sym typeface="Symbol" panose="05050102010706020507" pitchFamily="18" charset="2"/>
              </a:rPr>
              <a:t>Retour et coaching issus des résultats du Pré-TPI</a:t>
            </a:r>
          </a:p>
          <a:p>
            <a:pPr lvl="1"/>
            <a:r>
              <a:rPr lang="fr-CH" dirty="0">
                <a:sym typeface="Symbol" panose="05050102010706020507" pitchFamily="18" charset="2"/>
              </a:rPr>
              <a:t>Méthodologie</a:t>
            </a:r>
          </a:p>
          <a:p>
            <a:pPr lvl="1"/>
            <a:r>
              <a:rPr lang="fr-CH" dirty="0">
                <a:sym typeface="Symbol" panose="05050102010706020507" pitchFamily="18" charset="2"/>
              </a:rPr>
              <a:t>Présentation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397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Planning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238931"/>
              </p:ext>
            </p:extLst>
          </p:nvPr>
        </p:nvGraphicFramePr>
        <p:xfrm>
          <a:off x="495300" y="1483232"/>
          <a:ext cx="9138220" cy="38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555">
                  <a:extLst>
                    <a:ext uri="{9D8B030D-6E8A-4147-A177-3AD203B41FA5}">
                      <a16:colId xmlns:a16="http://schemas.microsoft.com/office/drawing/2014/main" val="3066077951"/>
                    </a:ext>
                  </a:extLst>
                </a:gridCol>
                <a:gridCol w="2029129">
                  <a:extLst>
                    <a:ext uri="{9D8B030D-6E8A-4147-A177-3AD203B41FA5}">
                      <a16:colId xmlns:a16="http://schemas.microsoft.com/office/drawing/2014/main" val="2654554205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75761307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184023083"/>
                    </a:ext>
                  </a:extLst>
                </a:gridCol>
              </a:tblGrid>
              <a:tr h="962947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</a:t>
                      </a:r>
                      <a:r>
                        <a:rPr lang="fr-CH" baseline="0" dirty="0"/>
                        <a:t> 1</a:t>
                      </a:r>
                    </a:p>
                    <a:p>
                      <a:pPr algn="ctr"/>
                      <a:r>
                        <a:rPr lang="fr-CH" baseline="0" dirty="0"/>
                        <a:t>30 jan – 3 </a:t>
                      </a:r>
                      <a:r>
                        <a:rPr lang="fr-CH" baseline="0" dirty="0" err="1"/>
                        <a:t>fév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 2 à 7</a:t>
                      </a:r>
                    </a:p>
                    <a:p>
                      <a:pPr algn="ctr"/>
                      <a:r>
                        <a:rPr lang="fr-CH" dirty="0"/>
                        <a:t>06 </a:t>
                      </a:r>
                      <a:r>
                        <a:rPr lang="fr-CH" dirty="0" err="1"/>
                        <a:t>fév</a:t>
                      </a:r>
                      <a:r>
                        <a:rPr lang="fr-CH" baseline="0" dirty="0"/>
                        <a:t> – 24 mars</a:t>
                      </a:r>
                      <a:r>
                        <a:rPr lang="fr-C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</a:t>
                      </a:r>
                      <a:r>
                        <a:rPr lang="fr-CH" baseline="0" dirty="0"/>
                        <a:t> 8</a:t>
                      </a:r>
                    </a:p>
                    <a:p>
                      <a:pPr algn="ctr"/>
                      <a:r>
                        <a:rPr lang="fr-CH" baseline="0" dirty="0"/>
                        <a:t>27 – 31 mars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</a:t>
                      </a:r>
                      <a:r>
                        <a:rPr lang="fr-CH" baseline="0" dirty="0"/>
                        <a:t> COM</a:t>
                      </a:r>
                    </a:p>
                    <a:p>
                      <a:pPr algn="ctr"/>
                      <a:r>
                        <a:rPr lang="fr-CH" baseline="0" dirty="0"/>
                        <a:t>03 – 06 avril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21833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Intro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Réalisation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Réalisation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Défenses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051637"/>
                  </a:ext>
                </a:extLst>
              </a:tr>
              <a:tr h="1104315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Prise de connaissance du CDC</a:t>
                      </a:r>
                      <a:endParaRPr lang="fr-CH" sz="1600" b="1" baseline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Rendus</a:t>
                      </a:r>
                      <a:r>
                        <a:rPr lang="fr-CH" sz="1600" baseline="0" dirty="0"/>
                        <a:t> Projets</a:t>
                      </a:r>
                      <a:endParaRPr lang="fr-CH" sz="1600" dirty="0"/>
                    </a:p>
                    <a:p>
                      <a:pPr algn="ctr"/>
                      <a:r>
                        <a:rPr lang="fr-CH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SI-CMI4a: Jeu 30.03 à 11:30</a:t>
                      </a:r>
                      <a:endParaRPr lang="fr-CH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CH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SI-CMI4b: Mar 28.03 à 09h35</a:t>
                      </a:r>
                      <a:endParaRPr lang="fr-CH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CH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SI-CA2a: Mer 29.03 à 16h05</a:t>
                      </a:r>
                      <a:endParaRPr lang="fr-CH" sz="1400" b="1" baseline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6653"/>
                  </a:ext>
                </a:extLst>
              </a:tr>
              <a:tr h="1104315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Réalisation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Préparation défense</a:t>
                      </a:r>
                    </a:p>
                    <a:p>
                      <a:pPr algn="ctr"/>
                      <a:r>
                        <a:rPr lang="fr-CH" sz="1600" dirty="0"/>
                        <a:t>(6</a:t>
                      </a:r>
                      <a:r>
                        <a:rPr lang="fr-CH" sz="1600" baseline="0" dirty="0"/>
                        <a:t> périodes)</a:t>
                      </a:r>
                      <a:endParaRPr lang="fr-CH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480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22-23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8818798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général - stèle - pages intérieures - Mod YNR">
  <a:themeElements>
    <a:clrScheme name="Modèle général - stèle - pages intérieures - Mod YN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général - stèle - pages intérieures - Mod YNR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èle général - stèle - pages intérieures - Mod YN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8552FA7D4254E8845977232CFE53B" ma:contentTypeVersion="7" ma:contentTypeDescription="Crée un document." ma:contentTypeScope="" ma:versionID="03e14c2536b56bc7dd47f79481c7176c">
  <xsd:schema xmlns:xsd="http://www.w3.org/2001/XMLSchema" xmlns:xs="http://www.w3.org/2001/XMLSchema" xmlns:p="http://schemas.microsoft.com/office/2006/metadata/properties" xmlns:ns2="0119da2b-60ce-4773-88fa-ebab2cde1f55" xmlns:ns3="c00db93e-a012-41a1-8dae-1f2fb8b40d56" targetNamespace="http://schemas.microsoft.com/office/2006/metadata/properties" ma:root="true" ma:fieldsID="5b7050275a68257b53998f6363dd12a8" ns2:_="" ns3:_="">
    <xsd:import namespace="0119da2b-60ce-4773-88fa-ebab2cde1f55"/>
    <xsd:import namespace="c00db93e-a012-41a1-8dae-1f2fb8b40d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da2b-60ce-4773-88fa-ebab2cde1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db93e-a012-41a1-8dae-1f2fb8b40d5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F58872-3BFC-431E-9FAF-B1EEDA8500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365D1A-7CD3-4165-8697-BF966B3D50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1FE9A-B143-4D8E-B980-476B58313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19da2b-60ce-4773-88fa-ebab2cde1f55"/>
    <ds:schemaRef ds:uri="c00db93e-a012-41a1-8dae-1f2fb8b40d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A4 Paper (210x297 mm)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Modèle général - stèle - pages intérieures - Mod YNR</vt:lpstr>
      <vt:lpstr>Pré-TPI 22-23</vt:lpstr>
      <vt:lpstr>Sommaire</vt:lpstr>
      <vt:lpstr>Buts</vt:lpstr>
      <vt:lpstr>Principales différences avec le TPI</vt:lpstr>
      <vt:lpstr>Possibles différences entre les Pré-TPI</vt:lpstr>
      <vt:lpstr>Défense</vt:lpstr>
      <vt:lpstr>Evaluation</vt:lpstr>
      <vt:lpstr>Débriefing</vt:lpstr>
      <vt:lpstr>Planning</vt:lpstr>
      <vt:lpstr>Questions</vt:lpstr>
    </vt:vector>
  </TitlesOfParts>
  <Company>Bureau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 de présentation</dc:title>
  <dc:creator>Yves Neuenschwander</dc:creator>
  <cp:keywords>Masque de présentation</cp:keywords>
  <cp:lastModifiedBy>FAVRE Raphael</cp:lastModifiedBy>
  <cp:revision>249</cp:revision>
  <dcterms:created xsi:type="dcterms:W3CDTF">2010-10-09T15:30:02Z</dcterms:created>
  <dcterms:modified xsi:type="dcterms:W3CDTF">2023-01-30T10:32:14Z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0x0101000B38552FA7D4254E8845977232CFE53B</vt:lpwstr>
  </property>
</Properties>
</file>