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18"/>
  </p:notesMasterIdLst>
  <p:sldIdLst>
    <p:sldId id="256" r:id="rId2"/>
    <p:sldId id="257" r:id="rId3"/>
    <p:sldId id="258" r:id="rId4"/>
    <p:sldId id="279" r:id="rId5"/>
    <p:sldId id="260" r:id="rId6"/>
    <p:sldId id="261" r:id="rId7"/>
    <p:sldId id="281" r:id="rId8"/>
    <p:sldId id="282" r:id="rId9"/>
    <p:sldId id="283" r:id="rId10"/>
    <p:sldId id="284" r:id="rId11"/>
    <p:sldId id="280" r:id="rId12"/>
    <p:sldId id="262" r:id="rId13"/>
    <p:sldId id="263" r:id="rId14"/>
    <p:sldId id="264" r:id="rId15"/>
    <p:sldId id="272"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40" autoAdjust="0"/>
    <p:restoredTop sz="94577"/>
  </p:normalViewPr>
  <p:slideViewPr>
    <p:cSldViewPr snapToGrid="0">
      <p:cViewPr varScale="1">
        <p:scale>
          <a:sx n="82" d="100"/>
          <a:sy n="82" d="100"/>
        </p:scale>
        <p:origin x="126"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31331714785651793"/>
          <c:y val="0.12932925051035285"/>
          <c:w val="0.37614370078740161"/>
          <c:h val="0.62690616797900267"/>
        </c:manualLayout>
      </c:layout>
      <c:pieChart>
        <c:varyColors val="1"/>
        <c:ser>
          <c:idx val="0"/>
          <c:order val="0"/>
          <c:tx>
            <c:strRef>
              <c:f>Calendrier!$F$16</c:f>
              <c:strCache>
                <c:ptCount val="1"/>
                <c:pt idx="0">
                  <c:v> Planification initiale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EC5C-4434-97B9-6B514163E579}"/>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EC5C-4434-97B9-6B514163E579}"/>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EC5C-4434-97B9-6B514163E579}"/>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EC5C-4434-97B9-6B514163E579}"/>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EC5C-4434-97B9-6B514163E57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Calendrier!$F$17:$F$21</c:f>
              <c:numCache>
                <c:formatCode>0.0%</c:formatCode>
                <c:ptCount val="5"/>
                <c:pt idx="0">
                  <c:v>0.2109457400679714</c:v>
                </c:pt>
                <c:pt idx="1">
                  <c:v>0.17578811672330952</c:v>
                </c:pt>
                <c:pt idx="2">
                  <c:v>0.25782257119418728</c:v>
                </c:pt>
                <c:pt idx="3">
                  <c:v>0.19723426696355326</c:v>
                </c:pt>
                <c:pt idx="4">
                  <c:v>0.15820930505097855</c:v>
                </c:pt>
              </c:numCache>
            </c:numRef>
          </c:val>
          <c:extLst>
            <c:ext xmlns:c16="http://schemas.microsoft.com/office/drawing/2014/chart" uri="{C3380CC4-5D6E-409C-BE32-E72D297353CC}">
              <c16:uniqueId val="{0000000A-EC5C-4434-97B9-6B514163E579}"/>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2228324584426947"/>
          <c:y val="0.74843503937007871"/>
          <c:w val="0.87487795275590552"/>
          <c:h val="0.223787182852143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31053937007874016"/>
          <c:y val="0.12469962088072323"/>
          <c:w val="0.36781036745406825"/>
          <c:h val="0.61301727909011372"/>
        </c:manualLayout>
      </c:layout>
      <c:pieChart>
        <c:varyColors val="1"/>
        <c:ser>
          <c:idx val="0"/>
          <c:order val="0"/>
          <c:tx>
            <c:strRef>
              <c:f>Calendrier!$G$16</c:f>
              <c:strCache>
                <c:ptCount val="1"/>
                <c:pt idx="0">
                  <c:v>Planification finale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969-40D2-969F-32B934DD77BD}"/>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969-40D2-969F-32B934DD77BD}"/>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969-40D2-969F-32B934DD77BD}"/>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969-40D2-969F-32B934DD77BD}"/>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C969-40D2-969F-32B934DD77B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Calendrier!$G$17:$G$21</c:f>
              <c:numCache>
                <c:formatCode>0.0%</c:formatCode>
                <c:ptCount val="5"/>
                <c:pt idx="0">
                  <c:v>0.24172449095666024</c:v>
                </c:pt>
                <c:pt idx="1">
                  <c:v>0.17062905243999546</c:v>
                </c:pt>
                <c:pt idx="2">
                  <c:v>4.5501080650665458E-2</c:v>
                </c:pt>
                <c:pt idx="3">
                  <c:v>0.16494141735866227</c:v>
                </c:pt>
                <c:pt idx="4">
                  <c:v>0.37720395859401656</c:v>
                </c:pt>
              </c:numCache>
            </c:numRef>
          </c:val>
          <c:extLst>
            <c:ext xmlns:c16="http://schemas.microsoft.com/office/drawing/2014/chart" uri="{C3380CC4-5D6E-409C-BE32-E72D297353CC}">
              <c16:uniqueId val="{0000000A-C969-40D2-969F-32B934DD77B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2228324584426947"/>
          <c:y val="0.74843503937007871"/>
          <c:w val="0.87765573053368318"/>
          <c:h val="0.223787182852143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688D4-ED0E-4304-BF0D-89638AFE6B44}"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fr-FR"/>
        </a:p>
      </dgm:t>
    </dgm:pt>
    <dgm:pt modelId="{9B7FAA97-EA17-46D4-85F0-505BC508118F}">
      <dgm:prSet phldrT="[Texte]"/>
      <dgm:spPr/>
      <dgm:t>
        <a:bodyPr/>
        <a:lstStyle/>
        <a:p>
          <a:r>
            <a:rPr lang="fr-FR" dirty="0" smtClean="0"/>
            <a:t>Mise en place infrastructure</a:t>
          </a:r>
          <a:endParaRPr lang="fr-FR" dirty="0"/>
        </a:p>
      </dgm:t>
    </dgm:pt>
    <dgm:pt modelId="{02FBA34E-9628-408A-9159-E500FF88A050}" type="parTrans" cxnId="{EC57D116-8840-4263-825E-2CA5EDDD3C68}">
      <dgm:prSet/>
      <dgm:spPr/>
      <dgm:t>
        <a:bodyPr/>
        <a:lstStyle/>
        <a:p>
          <a:endParaRPr lang="fr-FR"/>
        </a:p>
      </dgm:t>
    </dgm:pt>
    <dgm:pt modelId="{90E0AF03-BD3C-4ED5-AD59-1E5FAE52C330}" type="sibTrans" cxnId="{EC57D116-8840-4263-825E-2CA5EDDD3C68}">
      <dgm:prSet/>
      <dgm:spPr/>
      <dgm:t>
        <a:bodyPr/>
        <a:lstStyle/>
        <a:p>
          <a:endParaRPr lang="fr-FR"/>
        </a:p>
      </dgm:t>
    </dgm:pt>
    <dgm:pt modelId="{DF5153A3-2EAA-4940-B6E4-BCB20A9208F8}">
      <dgm:prSet phldrT="[Texte]"/>
      <dgm:spPr/>
      <dgm:t>
        <a:bodyPr/>
        <a:lstStyle/>
        <a:p>
          <a:r>
            <a:rPr lang="fr-FR" dirty="0" smtClean="0"/>
            <a:t>Site à site</a:t>
          </a:r>
          <a:endParaRPr lang="fr-FR" dirty="0"/>
        </a:p>
      </dgm:t>
    </dgm:pt>
    <dgm:pt modelId="{61E4273A-5DBD-4B7B-9FC1-6DA275BD364D}" type="parTrans" cxnId="{600B2ADA-B414-4A53-9BF8-8739C9D70B74}">
      <dgm:prSet/>
      <dgm:spPr/>
      <dgm:t>
        <a:bodyPr/>
        <a:lstStyle/>
        <a:p>
          <a:endParaRPr lang="fr-FR"/>
        </a:p>
      </dgm:t>
    </dgm:pt>
    <dgm:pt modelId="{52C51974-5239-4F4C-A888-B3CFA7CDBBE1}" type="sibTrans" cxnId="{600B2ADA-B414-4A53-9BF8-8739C9D70B74}">
      <dgm:prSet/>
      <dgm:spPr/>
      <dgm:t>
        <a:bodyPr/>
        <a:lstStyle/>
        <a:p>
          <a:endParaRPr lang="fr-FR"/>
        </a:p>
      </dgm:t>
    </dgm:pt>
    <dgm:pt modelId="{48DFB929-3D3F-4DC3-8682-1D4194FD31A8}">
      <dgm:prSet phldrT="[Texte]"/>
      <dgm:spPr/>
      <dgm:t>
        <a:bodyPr/>
        <a:lstStyle/>
        <a:p>
          <a:r>
            <a:rPr lang="fr-FR" dirty="0" smtClean="0"/>
            <a:t>Client à site</a:t>
          </a:r>
          <a:endParaRPr lang="fr-FR" dirty="0"/>
        </a:p>
      </dgm:t>
    </dgm:pt>
    <dgm:pt modelId="{7DA58654-5EC8-4EF8-BCCF-D3BEE0604084}" type="parTrans" cxnId="{4202C5AE-9B42-4458-8F81-D0B68CA91AAA}">
      <dgm:prSet/>
      <dgm:spPr/>
      <dgm:t>
        <a:bodyPr/>
        <a:lstStyle/>
        <a:p>
          <a:endParaRPr lang="fr-FR"/>
        </a:p>
      </dgm:t>
    </dgm:pt>
    <dgm:pt modelId="{A0785AF5-018B-41D5-BCD9-3B1B42C2D0C3}" type="sibTrans" cxnId="{4202C5AE-9B42-4458-8F81-D0B68CA91AAA}">
      <dgm:prSet/>
      <dgm:spPr/>
      <dgm:t>
        <a:bodyPr/>
        <a:lstStyle/>
        <a:p>
          <a:endParaRPr lang="fr-FR"/>
        </a:p>
      </dgm:t>
    </dgm:pt>
    <dgm:pt modelId="{50D16FB3-65E5-4AFF-AC48-8AB29ED6C424}">
      <dgm:prSet phldrT="[Texte]"/>
      <dgm:spPr/>
      <dgm:t>
        <a:bodyPr/>
        <a:lstStyle/>
        <a:p>
          <a:r>
            <a:rPr lang="fr-FR" dirty="0" smtClean="0"/>
            <a:t>Phase 2</a:t>
          </a:r>
          <a:endParaRPr lang="fr-FR" dirty="0"/>
        </a:p>
      </dgm:t>
    </dgm:pt>
    <dgm:pt modelId="{4710D227-21D6-4DC8-AAE7-F122461E03D4}" type="parTrans" cxnId="{1F94EBA9-D166-45EC-ACD7-94EDC709FFBC}">
      <dgm:prSet/>
      <dgm:spPr/>
      <dgm:t>
        <a:bodyPr/>
        <a:lstStyle/>
        <a:p>
          <a:endParaRPr lang="fr-FR"/>
        </a:p>
      </dgm:t>
    </dgm:pt>
    <dgm:pt modelId="{85F8DB90-6D6F-4C57-AFB6-63C3FBB55161}" type="sibTrans" cxnId="{1F94EBA9-D166-45EC-ACD7-94EDC709FFBC}">
      <dgm:prSet/>
      <dgm:spPr/>
      <dgm:t>
        <a:bodyPr/>
        <a:lstStyle/>
        <a:p>
          <a:endParaRPr lang="fr-FR"/>
        </a:p>
      </dgm:t>
    </dgm:pt>
    <dgm:pt modelId="{70EEF79A-48E3-49B3-AAE5-28CFD967F923}" type="pres">
      <dgm:prSet presAssocID="{EA1688D4-ED0E-4304-BF0D-89638AFE6B44}" presName="Name0" presStyleCnt="0">
        <dgm:presLayoutVars>
          <dgm:dir/>
          <dgm:resizeHandles val="exact"/>
        </dgm:presLayoutVars>
      </dgm:prSet>
      <dgm:spPr/>
      <dgm:t>
        <a:bodyPr/>
        <a:lstStyle/>
        <a:p>
          <a:endParaRPr lang="fr-FR"/>
        </a:p>
      </dgm:t>
    </dgm:pt>
    <dgm:pt modelId="{3A86777D-9C32-43F0-96C5-2398967F9739}" type="pres">
      <dgm:prSet presAssocID="{EA1688D4-ED0E-4304-BF0D-89638AFE6B44}" presName="cycle" presStyleCnt="0"/>
      <dgm:spPr/>
    </dgm:pt>
    <dgm:pt modelId="{F8AD9F3E-71E6-40FC-B6BF-788AD850B686}" type="pres">
      <dgm:prSet presAssocID="{9B7FAA97-EA17-46D4-85F0-505BC508118F}" presName="nodeFirstNode" presStyleLbl="node1" presStyleIdx="0" presStyleCnt="4">
        <dgm:presLayoutVars>
          <dgm:bulletEnabled val="1"/>
        </dgm:presLayoutVars>
      </dgm:prSet>
      <dgm:spPr/>
      <dgm:t>
        <a:bodyPr/>
        <a:lstStyle/>
        <a:p>
          <a:endParaRPr lang="fr-FR"/>
        </a:p>
      </dgm:t>
    </dgm:pt>
    <dgm:pt modelId="{740CB5E6-3FF8-4F1F-A87E-72327F376AB9}" type="pres">
      <dgm:prSet presAssocID="{90E0AF03-BD3C-4ED5-AD59-1E5FAE52C330}" presName="sibTransFirstNode" presStyleLbl="bgShp" presStyleIdx="0" presStyleCnt="1"/>
      <dgm:spPr/>
      <dgm:t>
        <a:bodyPr/>
        <a:lstStyle/>
        <a:p>
          <a:endParaRPr lang="fr-FR"/>
        </a:p>
      </dgm:t>
    </dgm:pt>
    <dgm:pt modelId="{B2A27D1C-9F3E-44F7-A758-1F6DD702645B}" type="pres">
      <dgm:prSet presAssocID="{DF5153A3-2EAA-4940-B6E4-BCB20A9208F8}" presName="nodeFollowingNodes" presStyleLbl="node1" presStyleIdx="1" presStyleCnt="4">
        <dgm:presLayoutVars>
          <dgm:bulletEnabled val="1"/>
        </dgm:presLayoutVars>
      </dgm:prSet>
      <dgm:spPr/>
      <dgm:t>
        <a:bodyPr/>
        <a:lstStyle/>
        <a:p>
          <a:endParaRPr lang="fr-FR"/>
        </a:p>
      </dgm:t>
    </dgm:pt>
    <dgm:pt modelId="{861AD677-3874-4930-9B96-7D827FBAC34E}" type="pres">
      <dgm:prSet presAssocID="{48DFB929-3D3F-4DC3-8682-1D4194FD31A8}" presName="nodeFollowingNodes" presStyleLbl="node1" presStyleIdx="2" presStyleCnt="4">
        <dgm:presLayoutVars>
          <dgm:bulletEnabled val="1"/>
        </dgm:presLayoutVars>
      </dgm:prSet>
      <dgm:spPr/>
      <dgm:t>
        <a:bodyPr/>
        <a:lstStyle/>
        <a:p>
          <a:endParaRPr lang="fr-FR"/>
        </a:p>
      </dgm:t>
    </dgm:pt>
    <dgm:pt modelId="{814FC475-AB1B-4D7D-8139-5660275FB348}" type="pres">
      <dgm:prSet presAssocID="{50D16FB3-65E5-4AFF-AC48-8AB29ED6C424}" presName="nodeFollowingNodes" presStyleLbl="node1" presStyleIdx="3" presStyleCnt="4">
        <dgm:presLayoutVars>
          <dgm:bulletEnabled val="1"/>
        </dgm:presLayoutVars>
      </dgm:prSet>
      <dgm:spPr/>
      <dgm:t>
        <a:bodyPr/>
        <a:lstStyle/>
        <a:p>
          <a:endParaRPr lang="fr-FR"/>
        </a:p>
      </dgm:t>
    </dgm:pt>
  </dgm:ptLst>
  <dgm:cxnLst>
    <dgm:cxn modelId="{6840FCB8-4D4C-4FCE-8594-6AA55B679E45}" type="presOf" srcId="{90E0AF03-BD3C-4ED5-AD59-1E5FAE52C330}" destId="{740CB5E6-3FF8-4F1F-A87E-72327F376AB9}" srcOrd="0" destOrd="0" presId="urn:microsoft.com/office/officeart/2005/8/layout/cycle3"/>
    <dgm:cxn modelId="{C3186E20-C87E-4992-B7F5-EC681BA0F2F9}" type="presOf" srcId="{48DFB929-3D3F-4DC3-8682-1D4194FD31A8}" destId="{861AD677-3874-4930-9B96-7D827FBAC34E}" srcOrd="0" destOrd="0" presId="urn:microsoft.com/office/officeart/2005/8/layout/cycle3"/>
    <dgm:cxn modelId="{1F94EBA9-D166-45EC-ACD7-94EDC709FFBC}" srcId="{EA1688D4-ED0E-4304-BF0D-89638AFE6B44}" destId="{50D16FB3-65E5-4AFF-AC48-8AB29ED6C424}" srcOrd="3" destOrd="0" parTransId="{4710D227-21D6-4DC8-AAE7-F122461E03D4}" sibTransId="{85F8DB90-6D6F-4C57-AFB6-63C3FBB55161}"/>
    <dgm:cxn modelId="{EC57D116-8840-4263-825E-2CA5EDDD3C68}" srcId="{EA1688D4-ED0E-4304-BF0D-89638AFE6B44}" destId="{9B7FAA97-EA17-46D4-85F0-505BC508118F}" srcOrd="0" destOrd="0" parTransId="{02FBA34E-9628-408A-9159-E500FF88A050}" sibTransId="{90E0AF03-BD3C-4ED5-AD59-1E5FAE52C330}"/>
    <dgm:cxn modelId="{4202C5AE-9B42-4458-8F81-D0B68CA91AAA}" srcId="{EA1688D4-ED0E-4304-BF0D-89638AFE6B44}" destId="{48DFB929-3D3F-4DC3-8682-1D4194FD31A8}" srcOrd="2" destOrd="0" parTransId="{7DA58654-5EC8-4EF8-BCCF-D3BEE0604084}" sibTransId="{A0785AF5-018B-41D5-BCD9-3B1B42C2D0C3}"/>
    <dgm:cxn modelId="{D815DC02-983E-48C3-B1D6-20DF7881CFC7}" type="presOf" srcId="{DF5153A3-2EAA-4940-B6E4-BCB20A9208F8}" destId="{B2A27D1C-9F3E-44F7-A758-1F6DD702645B}" srcOrd="0" destOrd="0" presId="urn:microsoft.com/office/officeart/2005/8/layout/cycle3"/>
    <dgm:cxn modelId="{123C282B-A3EB-46D1-A797-87E3ADAA1EA7}" type="presOf" srcId="{EA1688D4-ED0E-4304-BF0D-89638AFE6B44}" destId="{70EEF79A-48E3-49B3-AAE5-28CFD967F923}" srcOrd="0" destOrd="0" presId="urn:microsoft.com/office/officeart/2005/8/layout/cycle3"/>
    <dgm:cxn modelId="{30DF51B2-17A6-45C5-ABA3-4E85FE2FF461}" type="presOf" srcId="{9B7FAA97-EA17-46D4-85F0-505BC508118F}" destId="{F8AD9F3E-71E6-40FC-B6BF-788AD850B686}" srcOrd="0" destOrd="0" presId="urn:microsoft.com/office/officeart/2005/8/layout/cycle3"/>
    <dgm:cxn modelId="{600B2ADA-B414-4A53-9BF8-8739C9D70B74}" srcId="{EA1688D4-ED0E-4304-BF0D-89638AFE6B44}" destId="{DF5153A3-2EAA-4940-B6E4-BCB20A9208F8}" srcOrd="1" destOrd="0" parTransId="{61E4273A-5DBD-4B7B-9FC1-6DA275BD364D}" sibTransId="{52C51974-5239-4F4C-A888-B3CFA7CDBBE1}"/>
    <dgm:cxn modelId="{75CB994A-2E32-4DB8-A692-BC9238BB1006}" type="presOf" srcId="{50D16FB3-65E5-4AFF-AC48-8AB29ED6C424}" destId="{814FC475-AB1B-4D7D-8139-5660275FB348}" srcOrd="0" destOrd="0" presId="urn:microsoft.com/office/officeart/2005/8/layout/cycle3"/>
    <dgm:cxn modelId="{A9F1F7BF-FABA-49FD-BDBA-BE0D8B6078A9}" type="presParOf" srcId="{70EEF79A-48E3-49B3-AAE5-28CFD967F923}" destId="{3A86777D-9C32-43F0-96C5-2398967F9739}" srcOrd="0" destOrd="0" presId="urn:microsoft.com/office/officeart/2005/8/layout/cycle3"/>
    <dgm:cxn modelId="{8A59218D-E32C-443D-B077-053DCC749254}" type="presParOf" srcId="{3A86777D-9C32-43F0-96C5-2398967F9739}" destId="{F8AD9F3E-71E6-40FC-B6BF-788AD850B686}" srcOrd="0" destOrd="0" presId="urn:microsoft.com/office/officeart/2005/8/layout/cycle3"/>
    <dgm:cxn modelId="{57E63B14-B1AE-44CC-82BE-A46EFD2A6FA4}" type="presParOf" srcId="{3A86777D-9C32-43F0-96C5-2398967F9739}" destId="{740CB5E6-3FF8-4F1F-A87E-72327F376AB9}" srcOrd="1" destOrd="0" presId="urn:microsoft.com/office/officeart/2005/8/layout/cycle3"/>
    <dgm:cxn modelId="{916F29BC-3D76-4D8D-87C2-D1B6A5E7A7E5}" type="presParOf" srcId="{3A86777D-9C32-43F0-96C5-2398967F9739}" destId="{B2A27D1C-9F3E-44F7-A758-1F6DD702645B}" srcOrd="2" destOrd="0" presId="urn:microsoft.com/office/officeart/2005/8/layout/cycle3"/>
    <dgm:cxn modelId="{D721F40A-D97D-4C1E-808C-8812ACEDD713}" type="presParOf" srcId="{3A86777D-9C32-43F0-96C5-2398967F9739}" destId="{861AD677-3874-4930-9B96-7D827FBAC34E}" srcOrd="3" destOrd="0" presId="urn:microsoft.com/office/officeart/2005/8/layout/cycle3"/>
    <dgm:cxn modelId="{A3E4305C-B528-4B53-A2E7-82B6924709B4}" type="presParOf" srcId="{3A86777D-9C32-43F0-96C5-2398967F9739}" destId="{814FC475-AB1B-4D7D-8139-5660275FB348}"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B5E6-3FF8-4F1F-A87E-72327F376AB9}">
      <dsp:nvSpPr>
        <dsp:cNvPr id="0" name=""/>
        <dsp:cNvSpPr/>
      </dsp:nvSpPr>
      <dsp:spPr>
        <a:xfrm>
          <a:off x="1525112" y="-107615"/>
          <a:ext cx="4632046" cy="4632046"/>
        </a:xfrm>
        <a:prstGeom prst="circularArrow">
          <a:avLst>
            <a:gd name="adj1" fmla="val 4668"/>
            <a:gd name="adj2" fmla="val 272909"/>
            <a:gd name="adj3" fmla="val 12909143"/>
            <a:gd name="adj4" fmla="val 17978038"/>
            <a:gd name="adj5" fmla="val 4847"/>
          </a:avLst>
        </a:prstGeom>
        <a:solidFill>
          <a:schemeClr val="accent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8AD9F3E-71E6-40FC-B6BF-788AD850B686}">
      <dsp:nvSpPr>
        <dsp:cNvPr id="0" name=""/>
        <dsp:cNvSpPr/>
      </dsp:nvSpPr>
      <dsp:spPr>
        <a:xfrm>
          <a:off x="2329438" y="1176"/>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r-FR" sz="3000" kern="1200" dirty="0" smtClean="0"/>
            <a:t>Mise en place infrastructure</a:t>
          </a:r>
          <a:endParaRPr lang="fr-FR" sz="3000" kern="1200" dirty="0"/>
        </a:p>
      </dsp:txBody>
      <dsp:txXfrm>
        <a:off x="2403233" y="74971"/>
        <a:ext cx="2875803" cy="1364106"/>
      </dsp:txXfrm>
    </dsp:sp>
    <dsp:sp modelId="{B2A27D1C-9F3E-44F7-A758-1F6DD702645B}">
      <dsp:nvSpPr>
        <dsp:cNvPr id="0" name=""/>
        <dsp:cNvSpPr/>
      </dsp:nvSpPr>
      <dsp:spPr>
        <a:xfrm>
          <a:off x="3992651"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r-FR" sz="3000" kern="1200" dirty="0" smtClean="0"/>
            <a:t>Site à site</a:t>
          </a:r>
          <a:endParaRPr lang="fr-FR" sz="3000" kern="1200" dirty="0"/>
        </a:p>
      </dsp:txBody>
      <dsp:txXfrm>
        <a:off x="4066446" y="1738184"/>
        <a:ext cx="2875803" cy="1364106"/>
      </dsp:txXfrm>
    </dsp:sp>
    <dsp:sp modelId="{861AD677-3874-4930-9B96-7D827FBAC34E}">
      <dsp:nvSpPr>
        <dsp:cNvPr id="0" name=""/>
        <dsp:cNvSpPr/>
      </dsp:nvSpPr>
      <dsp:spPr>
        <a:xfrm>
          <a:off x="2329438" y="3327601"/>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r-FR" sz="3000" kern="1200" dirty="0" smtClean="0"/>
            <a:t>Client à site</a:t>
          </a:r>
          <a:endParaRPr lang="fr-FR" sz="3000" kern="1200" dirty="0"/>
        </a:p>
      </dsp:txBody>
      <dsp:txXfrm>
        <a:off x="2403233" y="3401396"/>
        <a:ext cx="2875803" cy="1364106"/>
      </dsp:txXfrm>
    </dsp:sp>
    <dsp:sp modelId="{814FC475-AB1B-4D7D-8139-5660275FB348}">
      <dsp:nvSpPr>
        <dsp:cNvPr id="0" name=""/>
        <dsp:cNvSpPr/>
      </dsp:nvSpPr>
      <dsp:spPr>
        <a:xfrm>
          <a:off x="666226"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r-FR" sz="3000" kern="1200" dirty="0" smtClean="0"/>
            <a:t>Phase 2</a:t>
          </a:r>
          <a:endParaRPr lang="fr-FR" sz="3000" kern="1200" dirty="0"/>
        </a:p>
      </dsp:txBody>
      <dsp:txXfrm>
        <a:off x="740021" y="1738184"/>
        <a:ext cx="2875803" cy="136410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3A278-C497-483E-9478-E90100C45B60}" type="datetimeFigureOut">
              <a:rPr lang="fr-CH" smtClean="0"/>
              <a:t>01.06.2023</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B182D0-A1C7-4980-AD66-8484012760C2}" type="slidenum">
              <a:rPr lang="fr-CH" smtClean="0"/>
              <a:t>‹N°›</a:t>
            </a:fld>
            <a:endParaRPr lang="fr-CH"/>
          </a:p>
        </p:txBody>
      </p:sp>
    </p:spTree>
    <p:extLst>
      <p:ext uri="{BB962C8B-B14F-4D97-AF65-F5344CB8AC3E}">
        <p14:creationId xmlns:p14="http://schemas.microsoft.com/office/powerpoint/2010/main" val="114898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 présenter</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a:t>
            </a:fld>
            <a:endParaRPr lang="fr-CH"/>
          </a:p>
        </p:txBody>
      </p:sp>
    </p:spTree>
    <p:extLst>
      <p:ext uri="{BB962C8B-B14F-4D97-AF65-F5344CB8AC3E}">
        <p14:creationId xmlns:p14="http://schemas.microsoft.com/office/powerpoint/2010/main" val="359014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Garder les questions</a:t>
            </a:r>
            <a:r>
              <a:rPr lang="fr-CH" baseline="0" dirty="0"/>
              <a:t> pour la fin</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2</a:t>
            </a:fld>
            <a:endParaRPr lang="fr-CH"/>
          </a:p>
        </p:txBody>
      </p:sp>
    </p:spTree>
    <p:extLst>
      <p:ext uri="{BB962C8B-B14F-4D97-AF65-F5344CB8AC3E}">
        <p14:creationId xmlns:p14="http://schemas.microsoft.com/office/powerpoint/2010/main" val="45158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Explication des différences</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5</a:t>
            </a:fld>
            <a:endParaRPr lang="fr-CH"/>
          </a:p>
        </p:txBody>
      </p:sp>
    </p:spTree>
    <p:extLst>
      <p:ext uri="{BB962C8B-B14F-4D97-AF65-F5344CB8AC3E}">
        <p14:creationId xmlns:p14="http://schemas.microsoft.com/office/powerpoint/2010/main" val="411687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271BB588-6F7B-498A-B2DB-1FE07C0B96F9}" type="datetime1">
              <a:rPr lang="fr-CH" smtClean="0"/>
              <a:t>01.06.2023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92625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1407890E-51B4-482C-8C2B-161F4F736322}" type="datetime1">
              <a:rPr lang="fr-CH" smtClean="0"/>
              <a:t>01.06.2023</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16025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392B27F0-2195-4CF8-9721-754DECE78B20}" type="datetime1">
              <a:rPr lang="fr-CH" smtClean="0"/>
              <a:t>01.06.2023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75111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6FCFB39F-86B7-472C-B330-B3067347DFE0}" type="datetime1">
              <a:rPr lang="fr-CH" smtClean="0"/>
              <a:t>01.06.2023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287306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81D5674-D429-4038-A27E-284788D1F51B}" type="datetime1">
              <a:rPr lang="fr-CH" smtClean="0"/>
              <a:t>01.06.2023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024262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F689BF-7353-4F9B-8EDD-68188F4A3886}" type="datetime1">
              <a:rPr lang="fr-CH" smtClean="0"/>
              <a:t>01.06.2023</a:t>
            </a:fld>
            <a:endParaRPr lang="fr-CH"/>
          </a:p>
        </p:txBody>
      </p:sp>
      <p:sp>
        <p:nvSpPr>
          <p:cNvPr id="4"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814837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FBDC78-C71D-4095-9CDF-0432BE83E5B4}" type="datetime1">
              <a:rPr lang="fr-CH" smtClean="0"/>
              <a:t>01.06.2023</a:t>
            </a:fld>
            <a:endParaRPr lang="fr-CH"/>
          </a:p>
        </p:txBody>
      </p:sp>
      <p:sp>
        <p:nvSpPr>
          <p:cNvPr id="4"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984127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AB08ED-5818-49F9-AAE0-E3BA3731C6C5}" type="datetime1">
              <a:rPr lang="fr-CH" smtClean="0"/>
              <a:t>01.06.2023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4058089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91265D1-6730-4D18-AD72-F627A0280CC9}" type="datetime1">
              <a:rPr lang="fr-CH" smtClean="0"/>
              <a:t>01.06.2023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4793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A61D31DA-FC4F-4736-B55F-F371A16D9D5C}" type="datetime1">
              <a:rPr lang="fr-CH" smtClean="0"/>
              <a:t>01.06.2023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10664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F8A2FB5-104B-4B24-AC8F-02EB529D4132}" type="datetime1">
              <a:rPr lang="fr-CH" smtClean="0"/>
              <a:t>01.06.2023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87143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5F6674B-669E-41C9-9C4F-694DBCF7D322}" type="datetime1">
              <a:rPr lang="fr-CH" smtClean="0"/>
              <a:t>01.06.2023</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76536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BD73BC7-A51B-4B24-BBB9-44859DC713F3}" type="datetime1">
              <a:rPr lang="fr-CH" smtClean="0"/>
              <a:t>01.06.2023</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07558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8E8D19E6-7F4D-40D9-AD51-2E25C7EE1D07}" type="datetime1">
              <a:rPr lang="fr-CH" smtClean="0"/>
              <a:t>01.06.2023</a:t>
            </a:fld>
            <a:endParaRPr lang="fr-CH"/>
          </a:p>
        </p:txBody>
      </p:sp>
      <p:sp>
        <p:nvSpPr>
          <p:cNvPr id="5" name="Footer Placeholder 3"/>
          <p:cNvSpPr>
            <a:spLocks noGrp="1"/>
          </p:cNvSpPr>
          <p:nvPr>
            <p:ph type="ftr" sz="quarter" idx="11"/>
          </p:nvPr>
        </p:nvSpPr>
        <p:spPr/>
        <p:txBody>
          <a:bodyPr/>
          <a:lstStyle/>
          <a:p>
            <a:endParaRPr lang="fr-CH"/>
          </a:p>
        </p:txBody>
      </p:sp>
      <p:sp>
        <p:nvSpPr>
          <p:cNvPr id="6" name="Slide Number Placeholder 4"/>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50755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E5F204-9DE5-4DA4-A075-89D82E25988F}" type="datetime1">
              <a:rPr lang="fr-CH" smtClean="0"/>
              <a:t>01.06.2023</a:t>
            </a:fld>
            <a:endParaRPr lang="fr-CH"/>
          </a:p>
        </p:txBody>
      </p:sp>
      <p:sp>
        <p:nvSpPr>
          <p:cNvPr id="5" name="Footer Placeholder 2"/>
          <p:cNvSpPr>
            <a:spLocks noGrp="1"/>
          </p:cNvSpPr>
          <p:nvPr>
            <p:ph type="ftr" sz="quarter" idx="11"/>
          </p:nvPr>
        </p:nvSpPr>
        <p:spPr/>
        <p:txBody>
          <a:bodyPr/>
          <a:lstStyle/>
          <a:p>
            <a:endParaRPr lang="fr-CH"/>
          </a:p>
        </p:txBody>
      </p:sp>
      <p:sp>
        <p:nvSpPr>
          <p:cNvPr id="6" name="Slide Number Placeholder 3"/>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07493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F9A5B153-2246-46F2-A5D9-592BBA77E441}" type="datetime1">
              <a:rPr lang="fr-CH" smtClean="0"/>
              <a:t>01.06.2023</a:t>
            </a:fld>
            <a:endParaRPr lang="fr-CH"/>
          </a:p>
        </p:txBody>
      </p:sp>
      <p:sp>
        <p:nvSpPr>
          <p:cNvPr id="5" name="Footer Placeholder 5"/>
          <p:cNvSpPr>
            <a:spLocks noGrp="1"/>
          </p:cNvSpPr>
          <p:nvPr>
            <p:ph type="ftr" sz="quarter" idx="11"/>
          </p:nvPr>
        </p:nvSpPr>
        <p:spPr/>
        <p:txBody>
          <a:bodyPr/>
          <a:lstStyle/>
          <a:p>
            <a:endParaRPr lang="fr-CH"/>
          </a:p>
        </p:txBody>
      </p:sp>
      <p:sp>
        <p:nvSpPr>
          <p:cNvPr id="6"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8809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C02CFAF-43D6-4D3E-A775-28173887B551}" type="datetime1">
              <a:rPr lang="fr-CH" smtClean="0"/>
              <a:t>01.06.2023</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54354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FCFB39F-86B7-472C-B330-B3067347DFE0}" type="datetime1">
              <a:rPr lang="fr-CH" smtClean="0"/>
              <a:t>01.06.2023</a:t>
            </a:fld>
            <a:endParaRPr lang="fr-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C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CD9DE2-19B8-4E75-A167-0E6B1D03D668}" type="slidenum">
              <a:rPr lang="fr-CH" smtClean="0"/>
              <a:t>‹N°›</a:t>
            </a:fld>
            <a:endParaRPr lang="fr-CH"/>
          </a:p>
        </p:txBody>
      </p:sp>
    </p:spTree>
    <p:extLst>
      <p:ext uri="{BB962C8B-B14F-4D97-AF65-F5344CB8AC3E}">
        <p14:creationId xmlns:p14="http://schemas.microsoft.com/office/powerpoint/2010/main" val="2904991008"/>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4" y="831786"/>
            <a:ext cx="11037045" cy="3329581"/>
          </a:xfrm>
        </p:spPr>
        <p:txBody>
          <a:bodyPr anchor="ctr"/>
          <a:lstStyle/>
          <a:p>
            <a:r>
              <a:rPr lang="fr-CH" dirty="0" smtClean="0">
                <a:effectLst>
                  <a:outerShdw blurRad="38100" dist="38100" dir="2700000" algn="tl">
                    <a:srgbClr val="000000">
                      <a:alpha val="43137"/>
                    </a:srgbClr>
                  </a:outerShdw>
                </a:effectLst>
              </a:rPr>
              <a:t>Mise en place de firewalls virtuels sur une Appliance</a:t>
            </a:r>
            <a:br>
              <a:rPr lang="fr-CH" dirty="0" smtClean="0">
                <a:effectLst>
                  <a:outerShdw blurRad="38100" dist="38100" dir="2700000" algn="tl">
                    <a:srgbClr val="000000">
                      <a:alpha val="43137"/>
                    </a:srgbClr>
                  </a:outerShdw>
                </a:effectLst>
              </a:rPr>
            </a:br>
            <a:r>
              <a:rPr lang="fr-CH" dirty="0" smtClean="0">
                <a:effectLst>
                  <a:outerShdw blurRad="38100" dist="38100" dir="2700000" algn="tl">
                    <a:srgbClr val="000000">
                      <a:alpha val="43137"/>
                    </a:srgbClr>
                  </a:outerShdw>
                </a:effectLst>
              </a:rPr>
              <a:t>adapté au module 146</a:t>
            </a:r>
            <a:endParaRPr lang="fr-CH" dirty="0">
              <a:effectLst>
                <a:outerShdw blurRad="38100" dist="38100" dir="2700000" algn="tl">
                  <a:srgbClr val="000000">
                    <a:alpha val="43137"/>
                  </a:srgbClr>
                </a:outerShdw>
              </a:effectLst>
            </a:endParaRPr>
          </a:p>
        </p:txBody>
      </p:sp>
      <p:sp>
        <p:nvSpPr>
          <p:cNvPr id="3" name="Sous-titre 2"/>
          <p:cNvSpPr>
            <a:spLocks noGrp="1"/>
          </p:cNvSpPr>
          <p:nvPr>
            <p:ph type="subTitle" idx="1"/>
          </p:nvPr>
        </p:nvSpPr>
        <p:spPr>
          <a:xfrm>
            <a:off x="1154954" y="5307595"/>
            <a:ext cx="8825658" cy="861420"/>
          </a:xfrm>
        </p:spPr>
        <p:txBody>
          <a:bodyPr/>
          <a:lstStyle/>
          <a:p>
            <a:r>
              <a:rPr lang="fr-CH" dirty="0"/>
              <a:t>Damien Mayor, SI-CA2a</a:t>
            </a:r>
          </a:p>
          <a:p>
            <a:r>
              <a:rPr lang="fr-CH" dirty="0" smtClean="0"/>
              <a:t>Lundi 12 juin 2023</a:t>
            </a:r>
            <a:endParaRPr lang="fr-CH" dirty="0"/>
          </a:p>
        </p:txBody>
      </p:sp>
      <p:sp>
        <p:nvSpPr>
          <p:cNvPr id="4" name="Espace réservé du pied de page 3"/>
          <p:cNvSpPr>
            <a:spLocks noGrp="1"/>
          </p:cNvSpPr>
          <p:nvPr>
            <p:ph type="ftr" sz="quarter" idx="11"/>
          </p:nvPr>
        </p:nvSpPr>
        <p:spPr/>
        <p:txBody>
          <a:bodyPr/>
          <a:lstStyle/>
          <a:p>
            <a:r>
              <a:rPr lang="fr-CH" dirty="0" smtClean="0"/>
              <a:t>TPI</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a:t>
            </a:fld>
            <a:endParaRPr lang="fr-CH" dirty="0">
              <a:solidFill>
                <a:srgbClr val="C00000"/>
              </a:solidFill>
              <a:effectLst>
                <a:outerShdw blurRad="38100" dist="38100" dir="2700000" algn="tl">
                  <a:srgbClr val="000000">
                    <a:alpha val="43137"/>
                  </a:srgbClr>
                </a:outerShdw>
              </a:effectLst>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6598" y="819955"/>
            <a:ext cx="6950177" cy="4633451"/>
          </a:xfrm>
          <a:prstGeom prst="rect">
            <a:avLst/>
          </a:prstGeom>
        </p:spPr>
      </p:pic>
    </p:spTree>
    <p:extLst>
      <p:ext uri="{BB962C8B-B14F-4D97-AF65-F5344CB8AC3E}">
        <p14:creationId xmlns:p14="http://schemas.microsoft.com/office/powerpoint/2010/main" val="289584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Phase 2</a:t>
            </a:r>
            <a:endParaRPr lang="fr-CH" dirty="0"/>
          </a:p>
        </p:txBody>
      </p:sp>
      <p:sp>
        <p:nvSpPr>
          <p:cNvPr id="3" name="Espace réservé du contenu 2"/>
          <p:cNvSpPr>
            <a:spLocks noGrp="1"/>
          </p:cNvSpPr>
          <p:nvPr>
            <p:ph idx="1"/>
          </p:nvPr>
        </p:nvSpPr>
        <p:spPr/>
        <p:txBody>
          <a:bodyPr/>
          <a:lstStyle/>
          <a:p>
            <a:endParaRPr lang="fr-CH"/>
          </a:p>
        </p:txBody>
      </p:sp>
      <p:sp>
        <p:nvSpPr>
          <p:cNvPr id="4" name="Espace réservé du pied de page 3"/>
          <p:cNvSpPr>
            <a:spLocks noGrp="1"/>
          </p:cNvSpPr>
          <p:nvPr>
            <p:ph type="ftr" sz="quarter" idx="11"/>
          </p:nvPr>
        </p:nvSpPr>
        <p:spPr/>
        <p:txBody>
          <a:bodyPr/>
          <a:lstStyle/>
          <a:p>
            <a:r>
              <a:rPr lang="fr-CH" dirty="0" smtClean="0"/>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10</a:t>
            </a:fld>
            <a:endParaRPr lang="fr-CH"/>
          </a:p>
        </p:txBody>
      </p:sp>
    </p:spTree>
    <p:extLst>
      <p:ext uri="{BB962C8B-B14F-4D97-AF65-F5344CB8AC3E}">
        <p14:creationId xmlns:p14="http://schemas.microsoft.com/office/powerpoint/2010/main" val="1026835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Points spécifiques</a:t>
            </a:r>
            <a:endParaRPr lang="fr-CH" dirty="0"/>
          </a:p>
        </p:txBody>
      </p:sp>
      <p:sp>
        <p:nvSpPr>
          <p:cNvPr id="3" name="Espace réservé du contenu 2"/>
          <p:cNvSpPr>
            <a:spLocks noGrp="1"/>
          </p:cNvSpPr>
          <p:nvPr>
            <p:ph idx="1"/>
          </p:nvPr>
        </p:nvSpPr>
        <p:spPr/>
        <p:txBody>
          <a:bodyPr/>
          <a:lstStyle/>
          <a:p>
            <a:r>
              <a:rPr lang="fr-CH" dirty="0" smtClean="0"/>
              <a:t>Pertinence de l'implémentation du 1</a:t>
            </a:r>
            <a:r>
              <a:rPr lang="fr-CH" baseline="30000" dirty="0" smtClean="0"/>
              <a:t>er</a:t>
            </a:r>
            <a:r>
              <a:rPr lang="fr-CH" dirty="0" smtClean="0"/>
              <a:t> temps </a:t>
            </a:r>
          </a:p>
          <a:p>
            <a:r>
              <a:rPr lang="fr-CH" dirty="0" smtClean="0"/>
              <a:t>Pertinence de la partie "internet" du 1</a:t>
            </a:r>
            <a:r>
              <a:rPr lang="fr-CH" baseline="30000" dirty="0" smtClean="0"/>
              <a:t>er</a:t>
            </a:r>
            <a:r>
              <a:rPr lang="fr-CH" dirty="0" smtClean="0"/>
              <a:t> temps</a:t>
            </a:r>
          </a:p>
          <a:p>
            <a:r>
              <a:rPr lang="fr-CH" dirty="0" smtClean="0"/>
              <a:t>A la fin du 1</a:t>
            </a:r>
            <a:r>
              <a:rPr lang="fr-CH" baseline="30000" dirty="0" smtClean="0"/>
              <a:t>er</a:t>
            </a:r>
            <a:r>
              <a:rPr lang="fr-CH" dirty="0" smtClean="0"/>
              <a:t> temps : tous les clients et le télétravailleur peuvent atteindre le server et l'imprimantes par leur adresse IP</a:t>
            </a:r>
          </a:p>
          <a:p>
            <a:r>
              <a:rPr lang="fr-CH" dirty="0" smtClean="0"/>
              <a:t>Adressage IP conforme au schéma du CDC</a:t>
            </a:r>
          </a:p>
          <a:p>
            <a:r>
              <a:rPr lang="fr-CH" dirty="0" smtClean="0"/>
              <a:t>Pertinence de l'implémentation du 2</a:t>
            </a:r>
            <a:r>
              <a:rPr lang="fr-CH" baseline="30000" dirty="0" smtClean="0"/>
              <a:t>ème</a:t>
            </a:r>
            <a:r>
              <a:rPr lang="fr-CH" dirty="0" smtClean="0"/>
              <a:t> temps</a:t>
            </a:r>
          </a:p>
          <a:p>
            <a:r>
              <a:rPr lang="fr-CH" dirty="0" smtClean="0"/>
              <a:t>A la fin du 2</a:t>
            </a:r>
            <a:r>
              <a:rPr lang="fr-CH" baseline="30000" dirty="0" smtClean="0"/>
              <a:t>ème</a:t>
            </a:r>
            <a:r>
              <a:rPr lang="fr-CH" dirty="0" smtClean="0"/>
              <a:t> temps : </a:t>
            </a:r>
            <a:r>
              <a:rPr lang="fr-CH" dirty="0"/>
              <a:t>tous les clients et le télétravailleur peuvent atteindre le server et l'imprimantes par leur adresse </a:t>
            </a:r>
            <a:r>
              <a:rPr lang="fr-CH" dirty="0" smtClean="0"/>
              <a:t>IP</a:t>
            </a:r>
          </a:p>
          <a:p>
            <a:r>
              <a:rPr lang="fr-CH" dirty="0" smtClean="0"/>
              <a:t>Déterminer le nombre maximal d'implémentations du schéma proposé qu'il est théoriquement possible de réaliser</a:t>
            </a:r>
            <a:endParaRPr lang="fr-CH" dirty="0"/>
          </a:p>
          <a:p>
            <a:endParaRPr lang="fr-CH" dirty="0"/>
          </a:p>
        </p:txBody>
      </p:sp>
      <p:sp>
        <p:nvSpPr>
          <p:cNvPr id="4" name="Espace réservé du pied de page 3"/>
          <p:cNvSpPr>
            <a:spLocks noGrp="1"/>
          </p:cNvSpPr>
          <p:nvPr>
            <p:ph type="ftr" sz="quarter" idx="11"/>
          </p:nvPr>
        </p:nvSpPr>
        <p:spPr/>
        <p:txBody>
          <a:bodyPr/>
          <a:lstStyle/>
          <a:p>
            <a:r>
              <a:rPr lang="fr-CH" dirty="0" smtClean="0"/>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11</a:t>
            </a:fld>
            <a:endParaRPr lang="fr-CH"/>
          </a:p>
        </p:txBody>
      </p:sp>
      <p:pic>
        <p:nvPicPr>
          <p:cNvPr id="8" name="Image 7"/>
          <p:cNvPicPr>
            <a:picLocks noChangeAspect="1"/>
          </p:cNvPicPr>
          <p:nvPr/>
        </p:nvPicPr>
        <p:blipFill>
          <a:blip r:embed="rId2" cstate="print">
            <a:extLst>
              <a:ext uri="{BEBA8EAE-BF5A-486C-A8C5-ECC9F3942E4B}">
                <a14:imgProps xmlns:a14="http://schemas.microsoft.com/office/drawing/2010/main">
                  <a14:imgLayer r:embed="rId3">
                    <a14:imgEffect>
                      <a14:backgroundRemoval t="2791" b="89860" l="5870" r="94239"/>
                    </a14:imgEffect>
                  </a14:imgLayer>
                </a14:imgProps>
              </a:ext>
              <a:ext uri="{28A0092B-C50C-407E-A947-70E740481C1C}">
                <a14:useLocalDpi xmlns:a14="http://schemas.microsoft.com/office/drawing/2010/main" val="0"/>
              </a:ext>
            </a:extLst>
          </a:blip>
          <a:stretch>
            <a:fillRect/>
          </a:stretch>
        </p:blipFill>
        <p:spPr>
          <a:xfrm>
            <a:off x="8097570" y="1819437"/>
            <a:ext cx="521705" cy="609601"/>
          </a:xfrm>
          <a:prstGeom prst="rect">
            <a:avLst/>
          </a:prstGeom>
        </p:spPr>
      </p:pic>
      <p:pic>
        <p:nvPicPr>
          <p:cNvPr id="9" name="Image 8"/>
          <p:cNvPicPr>
            <a:picLocks noChangeAspect="1"/>
          </p:cNvPicPr>
          <p:nvPr/>
        </p:nvPicPr>
        <p:blipFill>
          <a:blip r:embed="rId2" cstate="print">
            <a:extLst>
              <a:ext uri="{BEBA8EAE-BF5A-486C-A8C5-ECC9F3942E4B}">
                <a14:imgProps xmlns:a14="http://schemas.microsoft.com/office/drawing/2010/main">
                  <a14:imgLayer r:embed="rId3">
                    <a14:imgEffect>
                      <a14:backgroundRemoval t="2791" b="89860" l="5870" r="94239"/>
                    </a14:imgEffect>
                  </a14:imgLayer>
                </a14:imgProps>
              </a:ext>
              <a:ext uri="{28A0092B-C50C-407E-A947-70E740481C1C}">
                <a14:useLocalDpi xmlns:a14="http://schemas.microsoft.com/office/drawing/2010/main" val="0"/>
              </a:ext>
            </a:extLst>
          </a:blip>
          <a:stretch>
            <a:fillRect/>
          </a:stretch>
        </p:blipFill>
        <p:spPr>
          <a:xfrm>
            <a:off x="8053769" y="2265410"/>
            <a:ext cx="521705" cy="609601"/>
          </a:xfrm>
          <a:prstGeom prst="rect">
            <a:avLst/>
          </a:prstGeom>
        </p:spPr>
      </p:pic>
      <p:pic>
        <p:nvPicPr>
          <p:cNvPr id="10" name="Image 9"/>
          <p:cNvPicPr>
            <a:picLocks noChangeAspect="1"/>
          </p:cNvPicPr>
          <p:nvPr/>
        </p:nvPicPr>
        <p:blipFill>
          <a:blip r:embed="rId2" cstate="print">
            <a:extLst>
              <a:ext uri="{BEBA8EAE-BF5A-486C-A8C5-ECC9F3942E4B}">
                <a14:imgProps xmlns:a14="http://schemas.microsoft.com/office/drawing/2010/main">
                  <a14:imgLayer r:embed="rId3">
                    <a14:imgEffect>
                      <a14:backgroundRemoval t="2791" b="89860" l="5870" r="94239"/>
                    </a14:imgEffect>
                  </a14:imgLayer>
                </a14:imgProps>
              </a:ext>
              <a:ext uri="{28A0092B-C50C-407E-A947-70E740481C1C}">
                <a14:useLocalDpi xmlns:a14="http://schemas.microsoft.com/office/drawing/2010/main" val="0"/>
              </a:ext>
            </a:extLst>
          </a:blip>
          <a:stretch>
            <a:fillRect/>
          </a:stretch>
        </p:blipFill>
        <p:spPr>
          <a:xfrm>
            <a:off x="8097570" y="3072896"/>
            <a:ext cx="521705" cy="609601"/>
          </a:xfrm>
          <a:prstGeom prst="rect">
            <a:avLst/>
          </a:prstGeom>
        </p:spPr>
      </p:pic>
      <p:pic>
        <p:nvPicPr>
          <p:cNvPr id="11" name="Image 10"/>
          <p:cNvPicPr>
            <a:picLocks noChangeAspect="1"/>
          </p:cNvPicPr>
          <p:nvPr/>
        </p:nvPicPr>
        <p:blipFill>
          <a:blip r:embed="rId2" cstate="print">
            <a:extLst>
              <a:ext uri="{BEBA8EAE-BF5A-486C-A8C5-ECC9F3942E4B}">
                <a14:imgProps xmlns:a14="http://schemas.microsoft.com/office/drawing/2010/main">
                  <a14:imgLayer r:embed="rId3">
                    <a14:imgEffect>
                      <a14:backgroundRemoval t="2791" b="89860" l="5870" r="94239"/>
                    </a14:imgEffect>
                  </a14:imgLayer>
                </a14:imgProps>
              </a:ext>
              <a:ext uri="{28A0092B-C50C-407E-A947-70E740481C1C}">
                <a14:useLocalDpi xmlns:a14="http://schemas.microsoft.com/office/drawing/2010/main" val="0"/>
              </a:ext>
            </a:extLst>
          </a:blip>
          <a:stretch>
            <a:fillRect/>
          </a:stretch>
        </p:blipFill>
        <p:spPr>
          <a:xfrm>
            <a:off x="8100291" y="3493624"/>
            <a:ext cx="521705" cy="609601"/>
          </a:xfrm>
          <a:prstGeom prst="rect">
            <a:avLst/>
          </a:prstGeom>
        </p:spPr>
      </p:pic>
      <p:pic>
        <p:nvPicPr>
          <p:cNvPr id="12" name="Image 11"/>
          <p:cNvPicPr>
            <a:picLocks noChangeAspect="1"/>
          </p:cNvPicPr>
          <p:nvPr/>
        </p:nvPicPr>
        <p:blipFill>
          <a:blip r:embed="rId2" cstate="print">
            <a:extLst>
              <a:ext uri="{BEBA8EAE-BF5A-486C-A8C5-ECC9F3942E4B}">
                <a14:imgProps xmlns:a14="http://schemas.microsoft.com/office/drawing/2010/main">
                  <a14:imgLayer r:embed="rId3">
                    <a14:imgEffect>
                      <a14:backgroundRemoval t="2791" b="89860" l="5870" r="94239"/>
                    </a14:imgEffect>
                  </a14:imgLayer>
                </a14:imgProps>
              </a:ext>
              <a:ext uri="{28A0092B-C50C-407E-A947-70E740481C1C}">
                <a14:useLocalDpi xmlns:a14="http://schemas.microsoft.com/office/drawing/2010/main" val="0"/>
              </a:ext>
            </a:extLst>
          </a:blip>
          <a:stretch>
            <a:fillRect/>
          </a:stretch>
        </p:blipFill>
        <p:spPr>
          <a:xfrm>
            <a:off x="8054740" y="3951211"/>
            <a:ext cx="521705" cy="609601"/>
          </a:xfrm>
          <a:prstGeom prst="rect">
            <a:avLst/>
          </a:prstGeom>
        </p:spPr>
      </p:pic>
      <p:pic>
        <p:nvPicPr>
          <p:cNvPr id="13" name="Image 12"/>
          <p:cNvPicPr>
            <a:picLocks noChangeAspect="1"/>
          </p:cNvPicPr>
          <p:nvPr/>
        </p:nvPicPr>
        <p:blipFill>
          <a:blip r:embed="rId2" cstate="print">
            <a:extLst>
              <a:ext uri="{BEBA8EAE-BF5A-486C-A8C5-ECC9F3942E4B}">
                <a14:imgProps xmlns:a14="http://schemas.microsoft.com/office/drawing/2010/main">
                  <a14:imgLayer r:embed="rId3">
                    <a14:imgEffect>
                      <a14:backgroundRemoval t="2791" b="89860" l="5870" r="94239"/>
                    </a14:imgEffect>
                  </a14:imgLayer>
                </a14:imgProps>
              </a:ext>
              <a:ext uri="{28A0092B-C50C-407E-A947-70E740481C1C}">
                <a14:useLocalDpi xmlns:a14="http://schemas.microsoft.com/office/drawing/2010/main" val="0"/>
              </a:ext>
            </a:extLst>
          </a:blip>
          <a:stretch>
            <a:fillRect/>
          </a:stretch>
        </p:blipFill>
        <p:spPr>
          <a:xfrm>
            <a:off x="8097570" y="4660647"/>
            <a:ext cx="521705" cy="609601"/>
          </a:xfrm>
          <a:prstGeom prst="rect">
            <a:avLst/>
          </a:prstGeom>
        </p:spPr>
      </p:pic>
      <p:pic>
        <p:nvPicPr>
          <p:cNvPr id="14" name="Image 13"/>
          <p:cNvPicPr>
            <a:picLocks noChangeAspect="1"/>
          </p:cNvPicPr>
          <p:nvPr/>
        </p:nvPicPr>
        <p:blipFill>
          <a:blip r:embed="rId2" cstate="print">
            <a:extLst>
              <a:ext uri="{BEBA8EAE-BF5A-486C-A8C5-ECC9F3942E4B}">
                <a14:imgProps xmlns:a14="http://schemas.microsoft.com/office/drawing/2010/main">
                  <a14:imgLayer r:embed="rId3">
                    <a14:imgEffect>
                      <a14:backgroundRemoval t="2791" b="89860" l="5870" r="94239"/>
                    </a14:imgEffect>
                  </a14:imgLayer>
                </a14:imgProps>
              </a:ext>
              <a:ext uri="{28A0092B-C50C-407E-A947-70E740481C1C}">
                <a14:useLocalDpi xmlns:a14="http://schemas.microsoft.com/office/drawing/2010/main" val="0"/>
              </a:ext>
            </a:extLst>
          </a:blip>
          <a:stretch>
            <a:fillRect/>
          </a:stretch>
        </p:blipFill>
        <p:spPr>
          <a:xfrm>
            <a:off x="8097570" y="5423034"/>
            <a:ext cx="521705" cy="609601"/>
          </a:xfrm>
          <a:prstGeom prst="rect">
            <a:avLst/>
          </a:prstGeom>
        </p:spPr>
      </p:pic>
    </p:spTree>
    <p:extLst>
      <p:ext uri="{BB962C8B-B14F-4D97-AF65-F5344CB8AC3E}">
        <p14:creationId xmlns:p14="http://schemas.microsoft.com/office/powerpoint/2010/main" val="3799301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strike="sngStrike" dirty="0">
                <a:effectLst>
                  <a:outerShdw blurRad="38100" dist="38100" dir="2700000" algn="tl">
                    <a:srgbClr val="000000">
                      <a:alpha val="43137"/>
                    </a:srgbClr>
                  </a:outerShdw>
                </a:effectLst>
              </a:rPr>
              <a:t>Points restants </a:t>
            </a:r>
            <a:r>
              <a:rPr lang="fr-CH" strike="sngStrike" dirty="0" smtClean="0">
                <a:effectLst>
                  <a:outerShdw blurRad="38100" dist="38100" dir="2700000" algn="tl">
                    <a:srgbClr val="000000">
                      <a:alpha val="43137"/>
                    </a:srgbClr>
                  </a:outerShdw>
                </a:effectLst>
              </a:rPr>
              <a:t>&amp;</a:t>
            </a:r>
            <a:r>
              <a:rPr lang="fr-CH" dirty="0" smtClean="0">
                <a:effectLst>
                  <a:outerShdw blurRad="38100" dist="38100" dir="2700000" algn="tl">
                    <a:srgbClr val="000000">
                      <a:alpha val="43137"/>
                    </a:srgbClr>
                  </a:outerShdw>
                </a:effectLst>
              </a:rPr>
              <a:t> améliorations</a:t>
            </a:r>
            <a:endParaRPr lang="fr-CH"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normAutofit lnSpcReduction="10000"/>
          </a:bodyPr>
          <a:lstStyle/>
          <a:p>
            <a:endParaRPr lang="fr-CH" dirty="0"/>
          </a:p>
          <a:p>
            <a:r>
              <a:rPr lang="fr-CH" dirty="0" smtClean="0"/>
              <a:t>Fixer les adresses IP ainsi</a:t>
            </a:r>
          </a:p>
          <a:p>
            <a:endParaRPr lang="fr-CH" dirty="0" smtClean="0"/>
          </a:p>
          <a:p>
            <a:r>
              <a:rPr lang="fr-CH" dirty="0" smtClean="0"/>
              <a:t>Nettoyage du superflus</a:t>
            </a:r>
          </a:p>
          <a:p>
            <a:endParaRPr lang="fr-CH" dirty="0" smtClean="0"/>
          </a:p>
          <a:p>
            <a:r>
              <a:rPr lang="fr-CH" dirty="0" smtClean="0"/>
              <a:t>Mise en place permanente</a:t>
            </a:r>
          </a:p>
          <a:p>
            <a:endParaRPr lang="fr-CH" dirty="0" smtClean="0"/>
          </a:p>
          <a:p>
            <a:r>
              <a:rPr lang="fr-CH" dirty="0" smtClean="0"/>
              <a:t>Efficacité                </a:t>
            </a:r>
            <a:r>
              <a:rPr lang="fr-CH" dirty="0"/>
              <a:t> </a:t>
            </a:r>
            <a:r>
              <a:rPr lang="fr-CH" dirty="0" smtClean="0"/>
              <a:t>Efficience</a:t>
            </a:r>
          </a:p>
          <a:p>
            <a:endParaRPr lang="fr-CH" dirty="0" smtClean="0"/>
          </a:p>
          <a:p>
            <a:r>
              <a:rPr lang="fr-CH" dirty="0" smtClean="0"/>
              <a:t>Intégration complète dans le module 146</a:t>
            </a:r>
            <a:endParaRPr lang="fr-CH" dirty="0" smtClean="0"/>
          </a:p>
          <a:p>
            <a:endParaRPr lang="fr-CH" dirty="0" smtClean="0"/>
          </a:p>
          <a:p>
            <a:endParaRPr lang="fr-CH" dirty="0"/>
          </a:p>
        </p:txBody>
      </p:sp>
      <p:sp>
        <p:nvSpPr>
          <p:cNvPr id="4" name="Espace réservé du pied de page 3"/>
          <p:cNvSpPr>
            <a:spLocks noGrp="1"/>
          </p:cNvSpPr>
          <p:nvPr>
            <p:ph type="ftr" sz="quarter" idx="11"/>
          </p:nvPr>
        </p:nvSpPr>
        <p:spPr/>
        <p:txBody>
          <a:bodyPr/>
          <a:lstStyle/>
          <a:p>
            <a:r>
              <a:rPr lang="fr-CH" dirty="0"/>
              <a:t>Damien "FortiDam"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12</a:t>
            </a:fld>
            <a:endParaRPr lang="fr-CH" dirty="0">
              <a:solidFill>
                <a:srgbClr val="C00000"/>
              </a:solidFill>
              <a:effectLst>
                <a:outerShdw blurRad="38100" dist="38100" dir="2700000" algn="tl">
                  <a:srgbClr val="000000">
                    <a:alpha val="43137"/>
                  </a:srgbClr>
                </a:outerShdw>
              </a:effectLst>
            </a:endParaRPr>
          </a:p>
        </p:txBody>
      </p:sp>
      <p:cxnSp>
        <p:nvCxnSpPr>
          <p:cNvPr id="8" name="Connecteur droit avec flèche 7"/>
          <p:cNvCxnSpPr/>
          <p:nvPr/>
        </p:nvCxnSpPr>
        <p:spPr>
          <a:xfrm>
            <a:off x="2895600" y="5029196"/>
            <a:ext cx="832338"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42412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Conclusion &amp; retour personnel</a:t>
            </a:r>
          </a:p>
        </p:txBody>
      </p:sp>
      <p:sp>
        <p:nvSpPr>
          <p:cNvPr id="4" name="Espace réservé du pied de page 3"/>
          <p:cNvSpPr>
            <a:spLocks noGrp="1"/>
          </p:cNvSpPr>
          <p:nvPr>
            <p:ph type="ftr" sz="quarter" idx="11"/>
          </p:nvPr>
        </p:nvSpPr>
        <p:spPr/>
        <p:txBody>
          <a:bodyPr/>
          <a:lstStyle/>
          <a:p>
            <a:r>
              <a:rPr lang="fr-CH" dirty="0"/>
              <a:t>Damien "FortiDam"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13</a:t>
            </a:fld>
            <a:endParaRPr lang="fr-CH" dirty="0">
              <a:solidFill>
                <a:srgbClr val="C00000"/>
              </a:solidFill>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E39F12B9-20EB-C05A-57A0-E4EFD9B138AD}"/>
              </a:ext>
            </a:extLst>
          </p:cNvPr>
          <p:cNvSpPr txBox="1">
            <a:spLocks/>
          </p:cNvSpPr>
          <p:nvPr/>
        </p:nvSpPr>
        <p:spPr>
          <a:xfrm>
            <a:off x="646112" y="1631574"/>
            <a:ext cx="8839634" cy="1201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A5B592"/>
              </a:buClr>
              <a:buSzPct val="80000"/>
              <a:buFont typeface="Wingdings 3" charset="2"/>
              <a:buNone/>
              <a:tabLst/>
              <a:defRPr/>
            </a:pPr>
            <a:endParaRPr kumimoji="0" lang="fr-CH" sz="2000" b="0" i="0" u="none" strike="noStrike" kern="1200" cap="none" spc="0" normalizeH="0" baseline="0" noProof="0" dirty="0">
              <a:ln>
                <a:noFill/>
              </a:ln>
              <a:solidFill>
                <a:prstClr val="white"/>
              </a:solidFill>
              <a:effectLst/>
              <a:uLnTx/>
              <a:uFillTx/>
              <a:latin typeface="Adobe Devanagari" panose="02040503050201020203" pitchFamily="18" charset="0"/>
              <a:ea typeface="+mj-ea"/>
              <a:cs typeface="Adobe Devanagari" panose="02040503050201020203" pitchFamily="18" charset="0"/>
            </a:endParaRPr>
          </a:p>
        </p:txBody>
      </p:sp>
      <p:sp>
        <p:nvSpPr>
          <p:cNvPr id="9" name="Espace réservé du contenu 2">
            <a:extLst>
              <a:ext uri="{FF2B5EF4-FFF2-40B4-BE49-F238E27FC236}">
                <a16:creationId xmlns:a16="http://schemas.microsoft.com/office/drawing/2014/main" id="{3E084FC4-3368-D2C6-C983-3E4ED4245484}"/>
              </a:ext>
            </a:extLst>
          </p:cNvPr>
          <p:cNvSpPr>
            <a:spLocks noGrp="1"/>
          </p:cNvSpPr>
          <p:nvPr>
            <p:ph idx="1"/>
          </p:nvPr>
        </p:nvSpPr>
        <p:spPr>
          <a:xfrm>
            <a:off x="1103312" y="2052918"/>
            <a:ext cx="8946541" cy="1869377"/>
          </a:xfrm>
        </p:spPr>
        <p:txBody>
          <a:bodyPr/>
          <a:lstStyle/>
          <a:p>
            <a:r>
              <a:rPr lang="fr-CH" dirty="0" smtClean="0"/>
              <a:t>1</a:t>
            </a:r>
          </a:p>
          <a:p>
            <a:r>
              <a:rPr lang="fr-CH" dirty="0" smtClean="0"/>
              <a:t>2</a:t>
            </a:r>
          </a:p>
          <a:p>
            <a:r>
              <a:rPr lang="fr-CH" dirty="0" smtClean="0"/>
              <a:t>3</a:t>
            </a:r>
          </a:p>
          <a:p>
            <a:endParaRPr lang="fr-CH" dirty="0"/>
          </a:p>
        </p:txBody>
      </p:sp>
    </p:spTree>
    <p:extLst>
      <p:ext uri="{BB962C8B-B14F-4D97-AF65-F5344CB8AC3E}">
        <p14:creationId xmlns:p14="http://schemas.microsoft.com/office/powerpoint/2010/main" val="1970585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Questions</a:t>
            </a:r>
          </a:p>
        </p:txBody>
      </p:sp>
      <p:sp>
        <p:nvSpPr>
          <p:cNvPr id="4" name="Espace réservé du pied de page 3"/>
          <p:cNvSpPr>
            <a:spLocks noGrp="1"/>
          </p:cNvSpPr>
          <p:nvPr>
            <p:ph type="ftr" sz="quarter" idx="11"/>
          </p:nvPr>
        </p:nvSpPr>
        <p:spPr/>
        <p:txBody>
          <a:bodyPr/>
          <a:lstStyle/>
          <a:p>
            <a:r>
              <a:rPr lang="fr-CH" dirty="0"/>
              <a:t>Damien "FortiDam"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14</a:t>
            </a:fld>
            <a:endParaRPr lang="fr-CH" dirty="0">
              <a:solidFill>
                <a:srgbClr val="C00000"/>
              </a:solidFill>
              <a:effectLst>
                <a:outerShdw blurRad="38100" dist="38100" dir="2700000" algn="tl">
                  <a:srgbClr val="000000">
                    <a:alpha val="43137"/>
                  </a:srgbClr>
                </a:outerShdw>
              </a:effectLst>
            </a:endParaRPr>
          </a:p>
        </p:txBody>
      </p:sp>
      <p:pic>
        <p:nvPicPr>
          <p:cNvPr id="7" name="Espace réservé du contenu 6"/>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9624" b="100000" l="0" r="44844">
                        <a14:foregroundMark x1="19063" y1="35446" x2="19063" y2="35446"/>
                        <a14:foregroundMark x1="20469" y1="33568" x2="20469" y2="33568"/>
                        <a14:foregroundMark x1="30000" y1="38732" x2="30000" y2="38732"/>
                        <a14:foregroundMark x1="16563" y1="92958" x2="16563" y2="92958"/>
                        <a14:foregroundMark x1="16406" y1="98122" x2="16406" y2="98122"/>
                        <a14:backgroundMark x1="40313" y1="92488" x2="40313" y2="92488"/>
                      </a14:backgroundRemoval>
                    </a14:imgEffect>
                  </a14:imgLayer>
                </a14:imgProps>
              </a:ext>
              <a:ext uri="{28A0092B-C50C-407E-A947-70E740481C1C}">
                <a14:useLocalDpi xmlns:a14="http://schemas.microsoft.com/office/drawing/2010/main" val="0"/>
              </a:ext>
            </a:extLst>
          </a:blip>
          <a:stretch>
            <a:fillRect/>
          </a:stretch>
        </p:blipFill>
        <p:spPr>
          <a:xfrm flipH="1">
            <a:off x="6096000" y="2800350"/>
            <a:ext cx="6096000" cy="4057650"/>
          </a:xfrm>
        </p:spPr>
      </p:pic>
      <p:sp>
        <p:nvSpPr>
          <p:cNvPr id="9" name="Rectangle 8"/>
          <p:cNvSpPr/>
          <p:nvPr/>
        </p:nvSpPr>
        <p:spPr>
          <a:xfrm>
            <a:off x="4528375" y="1373667"/>
            <a:ext cx="1640193" cy="3046988"/>
          </a:xfrm>
          <a:prstGeom prst="rect">
            <a:avLst/>
          </a:prstGeom>
        </p:spPr>
        <p:txBody>
          <a:bodyPr wrap="none">
            <a:spAutoFit/>
          </a:bodyPr>
          <a:lstStyle/>
          <a:p>
            <a:r>
              <a:rPr lang="fr-CH" sz="19200" dirty="0">
                <a:effectLst>
                  <a:outerShdw blurRad="38100" dist="38100" dir="2700000" algn="tl">
                    <a:srgbClr val="000000">
                      <a:alpha val="43137"/>
                    </a:srgbClr>
                  </a:outerShdw>
                </a:effectLst>
              </a:rPr>
              <a:t>?</a:t>
            </a:r>
            <a:endParaRPr lang="fr-CH" sz="19200" dirty="0"/>
          </a:p>
        </p:txBody>
      </p:sp>
    </p:spTree>
    <p:extLst>
      <p:ext uri="{BB962C8B-B14F-4D97-AF65-F5344CB8AC3E}">
        <p14:creationId xmlns:p14="http://schemas.microsoft.com/office/powerpoint/2010/main" val="400746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92E228-FE8F-FF0C-23DA-AA188C365D07}"/>
              </a:ext>
            </a:extLst>
          </p:cNvPr>
          <p:cNvSpPr>
            <a:spLocks noGrp="1"/>
          </p:cNvSpPr>
          <p:nvPr>
            <p:ph type="ctrTitle"/>
          </p:nvPr>
        </p:nvSpPr>
        <p:spPr/>
        <p:txBody>
          <a:bodyPr/>
          <a:lstStyle/>
          <a:p>
            <a:r>
              <a:rPr lang="fr-CH" dirty="0"/>
              <a:t>Slides de réserve</a:t>
            </a:r>
          </a:p>
        </p:txBody>
      </p:sp>
      <p:sp>
        <p:nvSpPr>
          <p:cNvPr id="3" name="Sous-titre 2">
            <a:extLst>
              <a:ext uri="{FF2B5EF4-FFF2-40B4-BE49-F238E27FC236}">
                <a16:creationId xmlns:a16="http://schemas.microsoft.com/office/drawing/2014/main" id="{67F210D2-4D63-C9DC-25D2-E8E573C5EE97}"/>
              </a:ext>
            </a:extLst>
          </p:cNvPr>
          <p:cNvSpPr>
            <a:spLocks noGrp="1"/>
          </p:cNvSpPr>
          <p:nvPr>
            <p:ph type="subTitle" idx="1"/>
          </p:nvPr>
        </p:nvSpPr>
        <p:spPr/>
        <p:txBody>
          <a:bodyPr/>
          <a:lstStyle/>
          <a:p>
            <a:endParaRPr lang="fr-CH"/>
          </a:p>
        </p:txBody>
      </p:sp>
      <p:sp>
        <p:nvSpPr>
          <p:cNvPr id="4" name="Espace réservé du pied de page 3">
            <a:extLst>
              <a:ext uri="{FF2B5EF4-FFF2-40B4-BE49-F238E27FC236}">
                <a16:creationId xmlns:a16="http://schemas.microsoft.com/office/drawing/2014/main" id="{1482425C-F09E-6780-6002-D4AEBB9C8B10}"/>
              </a:ext>
            </a:extLst>
          </p:cNvPr>
          <p:cNvSpPr>
            <a:spLocks noGrp="1"/>
          </p:cNvSpPr>
          <p:nvPr>
            <p:ph type="ftr" sz="quarter" idx="11"/>
          </p:nvPr>
        </p:nvSpPr>
        <p:spPr/>
        <p:txBody>
          <a:bodyPr/>
          <a:lstStyle/>
          <a:p>
            <a:endParaRPr lang="fr-CH"/>
          </a:p>
        </p:txBody>
      </p:sp>
      <p:sp>
        <p:nvSpPr>
          <p:cNvPr id="5" name="Espace réservé du numéro de diapositive 4">
            <a:extLst>
              <a:ext uri="{FF2B5EF4-FFF2-40B4-BE49-F238E27FC236}">
                <a16:creationId xmlns:a16="http://schemas.microsoft.com/office/drawing/2014/main" id="{676A2B88-08ED-24D5-E112-DFB9E55736CE}"/>
              </a:ext>
            </a:extLst>
          </p:cNvPr>
          <p:cNvSpPr>
            <a:spLocks noGrp="1"/>
          </p:cNvSpPr>
          <p:nvPr>
            <p:ph type="sldNum" sz="quarter" idx="12"/>
          </p:nvPr>
        </p:nvSpPr>
        <p:spPr/>
        <p:txBody>
          <a:bodyPr/>
          <a:lstStyle/>
          <a:p>
            <a:fld id="{2FCD9DE2-19B8-4E75-A167-0E6B1D03D668}" type="slidenum">
              <a:rPr lang="fr-CH" smtClean="0"/>
              <a:t>15</a:t>
            </a:fld>
            <a:endParaRPr lang="fr-CH"/>
          </a:p>
        </p:txBody>
      </p:sp>
    </p:spTree>
    <p:extLst>
      <p:ext uri="{BB962C8B-B14F-4D97-AF65-F5344CB8AC3E}">
        <p14:creationId xmlns:p14="http://schemas.microsoft.com/office/powerpoint/2010/main" val="3322913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4DC12E-E983-ECA8-5945-82732125F923}"/>
              </a:ext>
            </a:extLst>
          </p:cNvPr>
          <p:cNvSpPr>
            <a:spLocks noGrp="1"/>
          </p:cNvSpPr>
          <p:nvPr>
            <p:ph type="title"/>
          </p:nvPr>
        </p:nvSpPr>
        <p:spPr/>
        <p:txBody>
          <a:bodyPr/>
          <a:lstStyle/>
          <a:p>
            <a:endParaRPr lang="fr-CH" dirty="0"/>
          </a:p>
        </p:txBody>
      </p:sp>
      <p:sp>
        <p:nvSpPr>
          <p:cNvPr id="4" name="Espace réservé du pied de page 3">
            <a:extLst>
              <a:ext uri="{FF2B5EF4-FFF2-40B4-BE49-F238E27FC236}">
                <a16:creationId xmlns:a16="http://schemas.microsoft.com/office/drawing/2014/main" id="{9F574106-9D10-5C99-1982-CF942C6A341C}"/>
              </a:ext>
            </a:extLst>
          </p:cNvPr>
          <p:cNvSpPr>
            <a:spLocks noGrp="1"/>
          </p:cNvSpPr>
          <p:nvPr>
            <p:ph type="ftr" sz="quarter" idx="11"/>
          </p:nvPr>
        </p:nvSpPr>
        <p:spPr/>
        <p:txBody>
          <a:bodyPr/>
          <a:lstStyle/>
          <a:p>
            <a:endParaRPr lang="fr-CH"/>
          </a:p>
        </p:txBody>
      </p:sp>
      <p:sp>
        <p:nvSpPr>
          <p:cNvPr id="5" name="Espace réservé du numéro de diapositive 4">
            <a:extLst>
              <a:ext uri="{FF2B5EF4-FFF2-40B4-BE49-F238E27FC236}">
                <a16:creationId xmlns:a16="http://schemas.microsoft.com/office/drawing/2014/main" id="{0B5183C6-D4A9-3190-08CC-AB9299B89E1E}"/>
              </a:ext>
            </a:extLst>
          </p:cNvPr>
          <p:cNvSpPr>
            <a:spLocks noGrp="1"/>
          </p:cNvSpPr>
          <p:nvPr>
            <p:ph type="sldNum" sz="quarter" idx="12"/>
          </p:nvPr>
        </p:nvSpPr>
        <p:spPr/>
        <p:txBody>
          <a:bodyPr/>
          <a:lstStyle/>
          <a:p>
            <a:fld id="{2FCD9DE2-19B8-4E75-A167-0E6B1D03D668}" type="slidenum">
              <a:rPr lang="fr-CH" smtClean="0"/>
              <a:t>16</a:t>
            </a:fld>
            <a:endParaRPr lang="fr-CH"/>
          </a:p>
        </p:txBody>
      </p:sp>
      <p:pic>
        <p:nvPicPr>
          <p:cNvPr id="7" name="Espace réservé du contenu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34337" y="2052638"/>
            <a:ext cx="2885101" cy="4195762"/>
          </a:xfrm>
        </p:spPr>
      </p:pic>
    </p:spTree>
    <p:extLst>
      <p:ext uri="{BB962C8B-B14F-4D97-AF65-F5344CB8AC3E}">
        <p14:creationId xmlns:p14="http://schemas.microsoft.com/office/powerpoint/2010/main" val="66546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Déroulement</a:t>
            </a:r>
          </a:p>
        </p:txBody>
      </p:sp>
      <p:sp>
        <p:nvSpPr>
          <p:cNvPr id="3" name="Espace réservé du contenu 2"/>
          <p:cNvSpPr>
            <a:spLocks noGrp="1"/>
          </p:cNvSpPr>
          <p:nvPr>
            <p:ph idx="1"/>
          </p:nvPr>
        </p:nvSpPr>
        <p:spPr/>
        <p:txBody>
          <a:bodyPr/>
          <a:lstStyle/>
          <a:p>
            <a:r>
              <a:rPr lang="fr-CH" dirty="0"/>
              <a:t>Introduction</a:t>
            </a:r>
          </a:p>
          <a:p>
            <a:r>
              <a:rPr lang="fr-CH" dirty="0"/>
              <a:t>Cahier des charges</a:t>
            </a:r>
          </a:p>
          <a:p>
            <a:r>
              <a:rPr lang="fr-CH" dirty="0"/>
              <a:t>Planification</a:t>
            </a:r>
          </a:p>
          <a:p>
            <a:r>
              <a:rPr lang="fr-CH" dirty="0" smtClean="0"/>
              <a:t>Réalisation</a:t>
            </a:r>
          </a:p>
          <a:p>
            <a:r>
              <a:rPr lang="fr-CH" dirty="0" smtClean="0"/>
              <a:t>Points spécifiques</a:t>
            </a:r>
            <a:endParaRPr lang="fr-CH" dirty="0"/>
          </a:p>
          <a:p>
            <a:r>
              <a:rPr lang="fr-CH" dirty="0"/>
              <a:t>Points restants &amp; améliorations</a:t>
            </a:r>
          </a:p>
          <a:p>
            <a:r>
              <a:rPr lang="fr-CH" dirty="0"/>
              <a:t>Conclusion &amp; retour personnel</a:t>
            </a:r>
          </a:p>
          <a:p>
            <a:r>
              <a:rPr lang="fr-CH" dirty="0"/>
              <a:t>Questions</a:t>
            </a:r>
          </a:p>
        </p:txBody>
      </p:sp>
      <p:sp>
        <p:nvSpPr>
          <p:cNvPr id="4" name="Espace réservé du pied de page 3"/>
          <p:cNvSpPr>
            <a:spLocks noGrp="1"/>
          </p:cNvSpPr>
          <p:nvPr>
            <p:ph type="ftr" sz="quarter" idx="11"/>
          </p:nvPr>
        </p:nvSpPr>
        <p:spPr/>
        <p:txBody>
          <a:bodyPr/>
          <a:lstStyle/>
          <a:p>
            <a:r>
              <a:rPr lang="fr-CH" dirty="0" smtClean="0"/>
              <a:t>Damien </a:t>
            </a:r>
            <a:r>
              <a:rPr lang="fr-CH" dirty="0"/>
              <a:t>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2</a:t>
            </a:fld>
            <a:endParaRPr lang="fr-CH"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78335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Introduction</a:t>
            </a:r>
          </a:p>
        </p:txBody>
      </p:sp>
      <p:sp>
        <p:nvSpPr>
          <p:cNvPr id="4" name="Espace réservé du pied de page 3"/>
          <p:cNvSpPr>
            <a:spLocks noGrp="1"/>
          </p:cNvSpPr>
          <p:nvPr>
            <p:ph type="ftr" sz="quarter" idx="11"/>
          </p:nvPr>
        </p:nvSpPr>
        <p:spPr/>
        <p:txBody>
          <a:bodyPr/>
          <a:lstStyle/>
          <a:p>
            <a:r>
              <a:rPr lang="fr-CH" dirty="0"/>
              <a:t>Damien </a:t>
            </a:r>
            <a:r>
              <a:rPr lang="fr-CH" dirty="0" smtClean="0"/>
              <a:t>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3</a:t>
            </a:fld>
            <a:endParaRPr lang="fr-CH" dirty="0">
              <a:solidFill>
                <a:srgbClr val="C00000"/>
              </a:solidFill>
              <a:effectLst>
                <a:outerShdw blurRad="38100" dist="38100" dir="2700000" algn="tl">
                  <a:srgbClr val="000000">
                    <a:alpha val="43137"/>
                  </a:srgbClr>
                </a:outerShdw>
              </a:effectLst>
            </a:endParaRPr>
          </a:p>
        </p:txBody>
      </p:sp>
      <p:sp>
        <p:nvSpPr>
          <p:cNvPr id="7" name="Titre 1"/>
          <p:cNvSpPr txBox="1">
            <a:spLocks/>
          </p:cNvSpPr>
          <p:nvPr/>
        </p:nvSpPr>
        <p:spPr>
          <a:xfrm>
            <a:off x="1154953" y="4056833"/>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4">
                    <a:lumMod val="75000"/>
                  </a:schemeClr>
                </a:solidFill>
                <a:effectLst>
                  <a:outerShdw blurRad="38100" dist="38100" dir="2700000" algn="tl">
                    <a:srgbClr val="000000">
                      <a:alpha val="43137"/>
                    </a:srgbClr>
                  </a:outerShdw>
                </a:effectLst>
              </a:rPr>
              <a:t>Quel est le lien?</a:t>
            </a:r>
          </a:p>
          <a:p>
            <a:r>
              <a:rPr lang="fr-CH" sz="2400" dirty="0"/>
              <a:t>Le pare-feu est un des moyens de défense d'un réseau.</a:t>
            </a:r>
          </a:p>
        </p:txBody>
      </p:sp>
      <p:sp>
        <p:nvSpPr>
          <p:cNvPr id="8" name="Titre 1"/>
          <p:cNvSpPr txBox="1">
            <a:spLocks/>
          </p:cNvSpPr>
          <p:nvPr/>
        </p:nvSpPr>
        <p:spPr>
          <a:xfrm>
            <a:off x="1154952" y="2800185"/>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smtClean="0">
                <a:solidFill>
                  <a:schemeClr val="accent3">
                    <a:lumMod val="75000"/>
                  </a:schemeClr>
                </a:solidFill>
                <a:effectLst>
                  <a:outerShdw blurRad="38100" dist="38100" dir="2700000" algn="tl">
                    <a:srgbClr val="000000">
                      <a:alpha val="43137"/>
                    </a:srgbClr>
                  </a:outerShdw>
                </a:effectLst>
              </a:rPr>
              <a:t>Sujet de pré-TPI</a:t>
            </a:r>
            <a:endParaRPr lang="fr-CH" sz="2400" dirty="0">
              <a:solidFill>
                <a:schemeClr val="accent3">
                  <a:lumMod val="75000"/>
                </a:schemeClr>
              </a:solidFill>
              <a:effectLst>
                <a:outerShdw blurRad="38100" dist="38100" dir="2700000" algn="tl">
                  <a:srgbClr val="000000">
                    <a:alpha val="43137"/>
                  </a:srgbClr>
                </a:outerShdw>
              </a:effectLst>
            </a:endParaRPr>
          </a:p>
          <a:p>
            <a:r>
              <a:rPr lang="fr-CH" sz="2400" dirty="0" smtClean="0"/>
              <a:t>"Mise en service d'un pare-feu Fortinet"</a:t>
            </a:r>
            <a:endParaRPr lang="fr-CH" sz="2400" dirty="0"/>
          </a:p>
        </p:txBody>
      </p:sp>
      <p:sp>
        <p:nvSpPr>
          <p:cNvPr id="9" name="Titre 1"/>
          <p:cNvSpPr txBox="1">
            <a:spLocks/>
          </p:cNvSpPr>
          <p:nvPr/>
        </p:nvSpPr>
        <p:spPr>
          <a:xfrm>
            <a:off x="1154952" y="1543537"/>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2">
                    <a:lumMod val="75000"/>
                  </a:schemeClr>
                </a:solidFill>
                <a:effectLst>
                  <a:outerShdw blurRad="38100" dist="38100" dir="2700000" algn="tl">
                    <a:srgbClr val="000000">
                      <a:alpha val="43137"/>
                    </a:srgbClr>
                  </a:outerShdw>
                </a:effectLst>
              </a:rPr>
              <a:t>Sujet de fiche signalétique:</a:t>
            </a:r>
          </a:p>
          <a:p>
            <a:r>
              <a:rPr lang="fr-CH" sz="2400" dirty="0"/>
              <a:t>"Assurer la sécurité d'un réseau informatique"</a:t>
            </a:r>
          </a:p>
        </p:txBody>
      </p:sp>
      <p:sp>
        <p:nvSpPr>
          <p:cNvPr id="3" name="Titre 1">
            <a:extLst>
              <a:ext uri="{FF2B5EF4-FFF2-40B4-BE49-F238E27FC236}">
                <a16:creationId xmlns:a16="http://schemas.microsoft.com/office/drawing/2014/main" id="{2DF480FD-EE12-B14C-A279-1ED4F813AADD}"/>
              </a:ext>
            </a:extLst>
          </p:cNvPr>
          <p:cNvSpPr txBox="1">
            <a:spLocks/>
          </p:cNvSpPr>
          <p:nvPr/>
        </p:nvSpPr>
        <p:spPr>
          <a:xfrm>
            <a:off x="1154951" y="5314463"/>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smtClean="0">
                <a:solidFill>
                  <a:schemeClr val="accent5">
                    <a:lumMod val="75000"/>
                  </a:schemeClr>
                </a:solidFill>
                <a:effectLst>
                  <a:outerShdw blurRad="38100" dist="38100" dir="2700000" algn="tl">
                    <a:srgbClr val="000000">
                      <a:alpha val="43137"/>
                    </a:srgbClr>
                  </a:outerShdw>
                </a:effectLst>
              </a:rPr>
              <a:t>Pourquoi ce thème?</a:t>
            </a:r>
            <a:endParaRPr lang="fr-CH" sz="2400" dirty="0">
              <a:solidFill>
                <a:schemeClr val="accent5">
                  <a:lumMod val="75000"/>
                </a:schemeClr>
              </a:solidFill>
              <a:effectLst>
                <a:outerShdw blurRad="38100" dist="38100" dir="2700000" algn="tl">
                  <a:srgbClr val="000000">
                    <a:alpha val="43137"/>
                  </a:srgbClr>
                </a:outerShdw>
              </a:effectLst>
            </a:endParaRPr>
          </a:p>
          <a:p>
            <a:r>
              <a:rPr lang="fr-CH" sz="2400" dirty="0" smtClean="0"/>
              <a:t>C'est la raison de ma reconversion professionnelle</a:t>
            </a:r>
            <a:endParaRPr lang="fr-CH" sz="2400" dirty="0"/>
          </a:p>
        </p:txBody>
      </p:sp>
    </p:spTree>
    <p:extLst>
      <p:ext uri="{BB962C8B-B14F-4D97-AF65-F5344CB8AC3E}">
        <p14:creationId xmlns:p14="http://schemas.microsoft.com/office/powerpoint/2010/main" val="150953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788941"/>
          </a:xfrm>
        </p:spPr>
        <p:txBody>
          <a:bodyPr/>
          <a:lstStyle/>
          <a:p>
            <a:r>
              <a:rPr lang="fr-CH" dirty="0"/>
              <a:t>Cahier des </a:t>
            </a:r>
            <a:r>
              <a:rPr lang="fr-CH" dirty="0" smtClean="0"/>
              <a:t>charges</a:t>
            </a:r>
            <a:endParaRPr lang="fr-CH" dirty="0"/>
          </a:p>
        </p:txBody>
      </p:sp>
      <p:sp>
        <p:nvSpPr>
          <p:cNvPr id="4" name="Espace réservé du contenu 3"/>
          <p:cNvSpPr>
            <a:spLocks noGrp="1"/>
          </p:cNvSpPr>
          <p:nvPr>
            <p:ph sz="half" idx="2"/>
          </p:nvPr>
        </p:nvSpPr>
        <p:spPr>
          <a:xfrm>
            <a:off x="747177" y="2909236"/>
            <a:ext cx="4396339" cy="3741738"/>
          </a:xfrm>
        </p:spPr>
        <p:txBody>
          <a:bodyPr>
            <a:normAutofit fontScale="55000" lnSpcReduction="20000"/>
          </a:bodyPr>
          <a:lstStyle/>
          <a:p>
            <a:pPr marL="0" indent="0" algn="just">
              <a:buNone/>
            </a:pPr>
            <a:r>
              <a:rPr lang="fr-CH" sz="2000" dirty="0"/>
              <a:t>Le module 146 abordant les grands réseau d’entreprise avec des VPN site à site et clients, et du NAT, ce projet cherche à évaluer les possibilités d’implémenter le schéma ci-dessous à l’aide d’un seul firewall Fortinet en exploitant les capacités de virtualisation de FortiGate.</a:t>
            </a:r>
          </a:p>
          <a:p>
            <a:pPr marL="0" indent="0" algn="just">
              <a:buNone/>
            </a:pPr>
            <a:r>
              <a:rPr lang="fr-CH" sz="2000" dirty="0"/>
              <a:t>Dans un 1er temps la mise en place se fera en salle C111, afin de réaliser l’implémentation du schéma physique indépendamment du réseau de l’école.</a:t>
            </a:r>
          </a:p>
          <a:p>
            <a:pPr marL="0" indent="0" algn="just">
              <a:buNone/>
            </a:pPr>
            <a:r>
              <a:rPr lang="fr-CH" sz="2000" dirty="0"/>
              <a:t>Dans un 2ème temps le FortiGate sera connecté au réseau physique de l’école en conservant sa configuration tel quel, afin de d’évaluer les possibilités et les limites d’un tel implémentation. L’idée étant que le module soit réalisé à distance en exploitant des PC et des VM dans les salles de classes.</a:t>
            </a:r>
          </a:p>
          <a:p>
            <a:pPr marL="0" indent="0" algn="just">
              <a:buNone/>
            </a:pPr>
            <a:r>
              <a:rPr lang="fr-CH" sz="2000" dirty="0"/>
              <a:t>Les éléments nécessaires pour constituer la partie « Internet » et représenter les hôtes et les switches, sont laissé au choix du candidat, en tenant compte que lors du 2ème temps se sera le réseau réel du CPNV qui sera utilisé.</a:t>
            </a:r>
          </a:p>
          <a:p>
            <a:pPr marL="0" indent="0">
              <a:buNone/>
            </a:pPr>
            <a:endParaRPr lang="fr-CH" dirty="0"/>
          </a:p>
        </p:txBody>
      </p:sp>
      <p:sp>
        <p:nvSpPr>
          <p:cNvPr id="6" name="Espace réservé du contenu 5"/>
          <p:cNvSpPr>
            <a:spLocks noGrp="1"/>
          </p:cNvSpPr>
          <p:nvPr>
            <p:ph sz="quarter" idx="4"/>
          </p:nvPr>
        </p:nvSpPr>
        <p:spPr>
          <a:xfrm>
            <a:off x="5654495" y="2909236"/>
            <a:ext cx="4396339" cy="3481939"/>
          </a:xfrm>
        </p:spPr>
        <p:txBody>
          <a:bodyPr>
            <a:noAutofit/>
          </a:bodyPr>
          <a:lstStyle/>
          <a:p>
            <a:pPr marL="0" indent="0">
              <a:buNone/>
            </a:pPr>
            <a:r>
              <a:rPr lang="fr-CH" sz="1100" dirty="0"/>
              <a:t>1. Pertinence de l'implémentation du 1</a:t>
            </a:r>
            <a:r>
              <a:rPr lang="fr-CH" sz="1100" baseline="30000" dirty="0"/>
              <a:t>er</a:t>
            </a:r>
            <a:r>
              <a:rPr lang="fr-CH" sz="1100" dirty="0"/>
              <a:t> temps</a:t>
            </a:r>
          </a:p>
          <a:p>
            <a:pPr marL="0" indent="0">
              <a:buNone/>
            </a:pPr>
            <a:r>
              <a:rPr lang="fr-CH" sz="1100" dirty="0"/>
              <a:t>2.  Pertinence de la partie "Internet" proposée dans le 1</a:t>
            </a:r>
            <a:r>
              <a:rPr lang="fr-CH" sz="1100" baseline="30000" dirty="0"/>
              <a:t>er</a:t>
            </a:r>
            <a:r>
              <a:rPr lang="fr-CH" sz="1100" dirty="0"/>
              <a:t> temps</a:t>
            </a:r>
          </a:p>
          <a:p>
            <a:pPr marL="0" indent="0">
              <a:buNone/>
            </a:pPr>
            <a:r>
              <a:rPr lang="fr-CH" sz="1100" dirty="0"/>
              <a:t>3.  A la fin du 1</a:t>
            </a:r>
            <a:r>
              <a:rPr lang="fr-CH" sz="1100" baseline="30000" dirty="0"/>
              <a:t>er</a:t>
            </a:r>
            <a:r>
              <a:rPr lang="fr-CH" sz="1100" dirty="0"/>
              <a:t> temps tous les clients et le télétravailleur peuvent atteindre le serveur et les imprimantes par leur adresse IP</a:t>
            </a:r>
          </a:p>
          <a:p>
            <a:pPr marL="0" indent="0">
              <a:buNone/>
            </a:pPr>
            <a:r>
              <a:rPr lang="fr-CH" sz="1100" dirty="0"/>
              <a:t>4.  Adressage IP proposé pour le siège, la succursale et le télétravailleur conforme au schéma du CDC</a:t>
            </a:r>
          </a:p>
          <a:p>
            <a:pPr marL="0" indent="0">
              <a:buNone/>
            </a:pPr>
            <a:r>
              <a:rPr lang="fr-CH" sz="1100" dirty="0"/>
              <a:t>5.  Pertinence de l'implémentation du 2</a:t>
            </a:r>
            <a:r>
              <a:rPr lang="fr-CH" sz="1100" baseline="30000" dirty="0"/>
              <a:t>ème</a:t>
            </a:r>
            <a:r>
              <a:rPr lang="fr-CH" sz="1100" dirty="0"/>
              <a:t> temps</a:t>
            </a:r>
          </a:p>
          <a:p>
            <a:pPr marL="0" indent="0">
              <a:buNone/>
            </a:pPr>
            <a:r>
              <a:rPr lang="fr-CH" sz="1100" dirty="0"/>
              <a:t>6.  A la fin du 2</a:t>
            </a:r>
            <a:r>
              <a:rPr lang="fr-CH" sz="1100" baseline="30000" dirty="0"/>
              <a:t>ème</a:t>
            </a:r>
            <a:r>
              <a:rPr lang="fr-CH" sz="1100" dirty="0"/>
              <a:t> tous les clients et le télétravailleur peuvent atteindre le serveur et les imprimantes par leur adresse IP </a:t>
            </a:r>
          </a:p>
          <a:p>
            <a:pPr marL="0" indent="0">
              <a:buNone/>
            </a:pPr>
            <a:r>
              <a:rPr lang="fr-CH" sz="1100" dirty="0"/>
              <a:t>7.  En fonction des caractéristiques de l'Appliance Fortinet, déterminer le nombre maximal d'implémentations du schéma proposé qu'il est théoriquement possible de réaliser sans tenir compte des performances</a:t>
            </a:r>
          </a:p>
          <a:p>
            <a:endParaRPr lang="fr-CH" sz="1200" dirty="0"/>
          </a:p>
        </p:txBody>
      </p:sp>
      <p:sp>
        <p:nvSpPr>
          <p:cNvPr id="7" name="Espace réservé du pied de page 6"/>
          <p:cNvSpPr>
            <a:spLocks noGrp="1"/>
          </p:cNvSpPr>
          <p:nvPr>
            <p:ph type="ftr" sz="quarter" idx="11"/>
          </p:nvPr>
        </p:nvSpPr>
        <p:spPr/>
        <p:txBody>
          <a:bodyPr/>
          <a:lstStyle/>
          <a:p>
            <a:r>
              <a:rPr lang="fr-CH" dirty="0" smtClean="0"/>
              <a:t>Damien Mayor</a:t>
            </a:r>
            <a:endParaRPr lang="fr-CH" dirty="0"/>
          </a:p>
        </p:txBody>
      </p:sp>
      <p:sp>
        <p:nvSpPr>
          <p:cNvPr id="8" name="Espace réservé du numéro de diapositive 7"/>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4</a:t>
            </a:fld>
            <a:endParaRPr lang="fr-CH" dirty="0">
              <a:solidFill>
                <a:srgbClr val="C00000"/>
              </a:solidFill>
              <a:effectLst>
                <a:outerShdw blurRad="38100" dist="38100" dir="2700000" algn="tl">
                  <a:srgbClr val="000000">
                    <a:alpha val="43137"/>
                  </a:srgbClr>
                </a:outerShdw>
              </a:effectLst>
            </a:endParaRPr>
          </a:p>
        </p:txBody>
      </p:sp>
      <p:sp>
        <p:nvSpPr>
          <p:cNvPr id="9" name="Titre 1">
            <a:extLst>
              <a:ext uri="{FF2B5EF4-FFF2-40B4-BE49-F238E27FC236}">
                <a16:creationId xmlns:a16="http://schemas.microsoft.com/office/drawing/2014/main" id="{EA430A85-0789-40CC-6588-3C05FE69A4D4}"/>
              </a:ext>
            </a:extLst>
          </p:cNvPr>
          <p:cNvSpPr txBox="1">
            <a:spLocks/>
          </p:cNvSpPr>
          <p:nvPr/>
        </p:nvSpPr>
        <p:spPr>
          <a:xfrm>
            <a:off x="652463" y="1143556"/>
            <a:ext cx="9404723"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smtClean="0">
                <a:solidFill>
                  <a:schemeClr val="accent2">
                    <a:lumMod val="75000"/>
                  </a:schemeClr>
                </a:solidFill>
                <a:effectLst>
                  <a:outerShdw blurRad="38100" dist="38100" dir="2700000" algn="tl">
                    <a:srgbClr val="000000">
                      <a:alpha val="43137"/>
                    </a:srgbClr>
                  </a:outerShdw>
                </a:effectLst>
              </a:rPr>
              <a:t>Mise en place de firewalls virtuels sur une Appliance </a:t>
            </a:r>
            <a:r>
              <a:rPr lang="fr-CH" sz="3400" dirty="0" smtClean="0">
                <a:solidFill>
                  <a:srgbClr val="C00000"/>
                </a:solidFill>
                <a:effectLst>
                  <a:outerShdw blurRad="38100" dist="38100" dir="2700000" algn="tl">
                    <a:srgbClr val="000000">
                      <a:alpha val="43137"/>
                    </a:srgbClr>
                  </a:outerShdw>
                </a:effectLst>
              </a:rPr>
              <a:t>FORTINET</a:t>
            </a:r>
            <a:r>
              <a:rPr lang="fr-CH" sz="3400" dirty="0" smtClean="0">
                <a:solidFill>
                  <a:schemeClr val="accent2">
                    <a:lumMod val="75000"/>
                  </a:schemeClr>
                </a:solidFill>
                <a:effectLst>
                  <a:outerShdw blurRad="38100" dist="38100" dir="2700000" algn="tl">
                    <a:srgbClr val="000000">
                      <a:alpha val="43137"/>
                    </a:srgbClr>
                  </a:outerShdw>
                </a:effectLst>
              </a:rPr>
              <a:t> adapté au module 146</a:t>
            </a:r>
            <a:endParaRPr lang="fr-CH" sz="3400" dirty="0">
              <a:solidFill>
                <a:schemeClr val="accent2">
                  <a:lumMod val="75000"/>
                </a:schemeClr>
              </a:solidFill>
              <a:effectLst>
                <a:outerShdw blurRad="38100" dist="38100" dir="2700000" algn="tl">
                  <a:srgbClr val="000000">
                    <a:alpha val="43137"/>
                  </a:srgbClr>
                </a:outerShdw>
              </a:effectLst>
            </a:endParaRPr>
          </a:p>
        </p:txBody>
      </p:sp>
      <p:sp>
        <p:nvSpPr>
          <p:cNvPr id="10" name="Espace réservé du texte 2"/>
          <p:cNvSpPr>
            <a:spLocks noGrp="1"/>
          </p:cNvSpPr>
          <p:nvPr>
            <p:ph type="body" idx="1"/>
          </p:nvPr>
        </p:nvSpPr>
        <p:spPr>
          <a:xfrm>
            <a:off x="747177" y="2288507"/>
            <a:ext cx="2946866" cy="576262"/>
          </a:xfrm>
        </p:spPr>
        <p:txBody>
          <a:bodyPr/>
          <a:lstStyle/>
          <a:p>
            <a:r>
              <a:rPr lang="fr-CH" dirty="0"/>
              <a:t>Descriptif</a:t>
            </a:r>
          </a:p>
        </p:txBody>
      </p:sp>
      <p:sp>
        <p:nvSpPr>
          <p:cNvPr id="11" name="Espace réservé du texte 6"/>
          <p:cNvSpPr>
            <a:spLocks noGrp="1"/>
          </p:cNvSpPr>
          <p:nvPr>
            <p:ph type="body" sz="quarter" idx="4294967295"/>
          </p:nvPr>
        </p:nvSpPr>
        <p:spPr>
          <a:xfrm>
            <a:off x="5654495" y="2371701"/>
            <a:ext cx="2932113" cy="576262"/>
          </a:xfrm>
          <a:prstGeom prst="rect">
            <a:avLst/>
          </a:prstGeom>
        </p:spPr>
        <p:txBody>
          <a:bodyPr/>
          <a:lstStyle/>
          <a:p>
            <a:pPr marL="0" indent="0">
              <a:buNone/>
            </a:pPr>
            <a:r>
              <a:rPr lang="fr-CH" sz="2400" dirty="0">
                <a:solidFill>
                  <a:schemeClr val="bg2">
                    <a:lumMod val="40000"/>
                    <a:lumOff val="60000"/>
                  </a:schemeClr>
                </a:solidFill>
              </a:rPr>
              <a:t>Points spécifiques </a:t>
            </a:r>
          </a:p>
        </p:txBody>
      </p:sp>
      <p:sp>
        <p:nvSpPr>
          <p:cNvPr id="14" name="Titre 1">
            <a:extLst>
              <a:ext uri="{FF2B5EF4-FFF2-40B4-BE49-F238E27FC236}">
                <a16:creationId xmlns:a16="http://schemas.microsoft.com/office/drawing/2014/main" id="{EA430A85-0789-40CC-6588-3C05FE69A4D4}"/>
              </a:ext>
            </a:extLst>
          </p:cNvPr>
          <p:cNvSpPr txBox="1">
            <a:spLocks/>
          </p:cNvSpPr>
          <p:nvPr/>
        </p:nvSpPr>
        <p:spPr>
          <a:xfrm>
            <a:off x="747177" y="5773434"/>
            <a:ext cx="4396339"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smtClean="0">
                <a:solidFill>
                  <a:schemeClr val="accent4">
                    <a:lumMod val="75000"/>
                  </a:schemeClr>
                </a:solidFill>
                <a:effectLst>
                  <a:outerShdw blurRad="38100" dist="38100" dir="2700000" algn="tl">
                    <a:srgbClr val="000000">
                      <a:alpha val="43137"/>
                    </a:srgbClr>
                  </a:outerShdw>
                </a:effectLst>
              </a:rPr>
              <a:t>Annexe 7.2 page 40</a:t>
            </a:r>
            <a:endParaRPr lang="fr-CH" sz="3400" dirty="0">
              <a:solidFill>
                <a:schemeClr val="accent4">
                  <a:lumMod val="75000"/>
                </a:schemeClr>
              </a:solidFill>
              <a:effectLst>
                <a:outerShdw blurRad="38100" dist="38100" dir="2700000" algn="tl">
                  <a:srgbClr val="000000">
                    <a:alpha val="43137"/>
                  </a:srgbClr>
                </a:outerShdw>
              </a:effectLst>
            </a:endParaRPr>
          </a:p>
        </p:txBody>
      </p:sp>
      <p:cxnSp>
        <p:nvCxnSpPr>
          <p:cNvPr id="16" name="Connecteur droit 15"/>
          <p:cNvCxnSpPr/>
          <p:nvPr/>
        </p:nvCxnSpPr>
        <p:spPr>
          <a:xfrm flipH="1">
            <a:off x="5361273" y="2464067"/>
            <a:ext cx="19249" cy="37538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26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Planification</a:t>
            </a:r>
          </a:p>
        </p:txBody>
      </p:sp>
      <p:sp>
        <p:nvSpPr>
          <p:cNvPr id="4" name="Espace réservé du pied de page 3"/>
          <p:cNvSpPr>
            <a:spLocks noGrp="1"/>
          </p:cNvSpPr>
          <p:nvPr>
            <p:ph type="ftr" sz="quarter" idx="11"/>
          </p:nvPr>
        </p:nvSpPr>
        <p:spPr/>
        <p:txBody>
          <a:bodyPr/>
          <a:lstStyle/>
          <a:p>
            <a:r>
              <a:rPr lang="fr-CH" dirty="0"/>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5</a:t>
            </a:fld>
            <a:endParaRPr lang="fr-CH" dirty="0">
              <a:solidFill>
                <a:srgbClr val="C00000"/>
              </a:solidFill>
              <a:effectLst>
                <a:outerShdw blurRad="38100" dist="38100" dir="2700000" algn="tl">
                  <a:srgbClr val="000000">
                    <a:alpha val="43137"/>
                  </a:srgbClr>
                </a:outerShdw>
              </a:effectLst>
            </a:endParaRPr>
          </a:p>
        </p:txBody>
      </p:sp>
      <p:graphicFrame>
        <p:nvGraphicFramePr>
          <p:cNvPr id="7" name="Graphique 6"/>
          <p:cNvGraphicFramePr>
            <a:graphicFrameLocks/>
          </p:cNvGraphicFramePr>
          <p:nvPr>
            <p:extLst>
              <p:ext uri="{D42A27DB-BD31-4B8C-83A1-F6EECF244321}">
                <p14:modId xmlns:p14="http://schemas.microsoft.com/office/powerpoint/2010/main" val="3493394056"/>
              </p:ext>
            </p:extLst>
          </p:nvPr>
        </p:nvGraphicFramePr>
        <p:xfrm>
          <a:off x="421908" y="2006097"/>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aphique 7"/>
          <p:cNvGraphicFramePr>
            <a:graphicFrameLocks/>
          </p:cNvGraphicFramePr>
          <p:nvPr>
            <p:extLst>
              <p:ext uri="{D42A27DB-BD31-4B8C-83A1-F6EECF244321}">
                <p14:modId xmlns:p14="http://schemas.microsoft.com/office/powerpoint/2010/main" val="4249642151"/>
              </p:ext>
            </p:extLst>
          </p:nvPr>
        </p:nvGraphicFramePr>
        <p:xfrm>
          <a:off x="5575489" y="2006097"/>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9" name="Espace réservé du contenu 2"/>
          <p:cNvSpPr>
            <a:spLocks noGrp="1"/>
          </p:cNvSpPr>
          <p:nvPr>
            <p:ph idx="1"/>
          </p:nvPr>
        </p:nvSpPr>
        <p:spPr>
          <a:xfrm>
            <a:off x="1103312" y="4902146"/>
            <a:ext cx="8946541" cy="1346253"/>
          </a:xfrm>
        </p:spPr>
        <p:txBody>
          <a:bodyPr>
            <a:normAutofit/>
          </a:bodyPr>
          <a:lstStyle/>
          <a:p>
            <a:r>
              <a:rPr lang="fr-CH" dirty="0" smtClean="0">
                <a:solidFill>
                  <a:schemeClr val="tx2"/>
                </a:solidFill>
              </a:rPr>
              <a:t>Implémentation 2</a:t>
            </a:r>
            <a:r>
              <a:rPr lang="fr-CH" baseline="30000" dirty="0" smtClean="0">
                <a:solidFill>
                  <a:schemeClr val="tx2"/>
                </a:solidFill>
              </a:rPr>
              <a:t>ème</a:t>
            </a:r>
            <a:r>
              <a:rPr lang="fr-CH" dirty="0" smtClean="0">
                <a:solidFill>
                  <a:schemeClr val="tx2"/>
                </a:solidFill>
              </a:rPr>
              <a:t> temps : -21.2%</a:t>
            </a:r>
            <a:endParaRPr lang="fr-CH" dirty="0">
              <a:solidFill>
                <a:schemeClr val="tx2"/>
              </a:solidFill>
            </a:endParaRPr>
          </a:p>
          <a:p>
            <a:r>
              <a:rPr lang="fr-CH" dirty="0" smtClean="0">
                <a:solidFill>
                  <a:schemeClr val="tx2"/>
                </a:solidFill>
              </a:rPr>
              <a:t>Documentation : +21.9%</a:t>
            </a:r>
            <a:endParaRPr lang="fr-CH" dirty="0">
              <a:solidFill>
                <a:schemeClr val="tx2"/>
              </a:solidFill>
            </a:endParaRPr>
          </a:p>
        </p:txBody>
      </p:sp>
    </p:spTree>
    <p:extLst>
      <p:ext uri="{BB962C8B-B14F-4D97-AF65-F5344CB8AC3E}">
        <p14:creationId xmlns:p14="http://schemas.microsoft.com/office/powerpoint/2010/main" val="389038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Réalisation</a:t>
            </a:r>
          </a:p>
        </p:txBody>
      </p:sp>
      <p:sp>
        <p:nvSpPr>
          <p:cNvPr id="4" name="Espace réservé du pied de page 3"/>
          <p:cNvSpPr>
            <a:spLocks noGrp="1"/>
          </p:cNvSpPr>
          <p:nvPr>
            <p:ph type="ftr" sz="quarter" idx="11"/>
          </p:nvPr>
        </p:nvSpPr>
        <p:spPr/>
        <p:txBody>
          <a:bodyPr/>
          <a:lstStyle/>
          <a:p>
            <a:r>
              <a:rPr lang="fr-CH" dirty="0" smtClean="0"/>
              <a:t>Damien </a:t>
            </a:r>
            <a:r>
              <a:rPr lang="fr-CH" dirty="0"/>
              <a:t>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6</a:t>
            </a:fld>
            <a:endParaRPr lang="fr-CH" dirty="0">
              <a:solidFill>
                <a:srgbClr val="C00000"/>
              </a:solidFill>
              <a:effectLst>
                <a:outerShdw blurRad="38100" dist="38100" dir="2700000" algn="tl">
                  <a:srgbClr val="000000">
                    <a:alpha val="43137"/>
                  </a:srgbClr>
                </a:outerShdw>
              </a:effectLst>
            </a:endParaRPr>
          </a:p>
        </p:txBody>
      </p:sp>
      <p:graphicFrame>
        <p:nvGraphicFramePr>
          <p:cNvPr id="6" name="Diagramme 5"/>
          <p:cNvGraphicFramePr/>
          <p:nvPr>
            <p:extLst>
              <p:ext uri="{D42A27DB-BD31-4B8C-83A1-F6EECF244321}">
                <p14:modId xmlns:p14="http://schemas.microsoft.com/office/powerpoint/2010/main" val="2367381450"/>
              </p:ext>
            </p:extLst>
          </p:nvPr>
        </p:nvGraphicFramePr>
        <p:xfrm>
          <a:off x="2477728" y="1297858"/>
          <a:ext cx="7682271" cy="484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787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Mise en place infrastructure</a:t>
            </a:r>
            <a:endParaRPr lang="fr-CH" dirty="0"/>
          </a:p>
        </p:txBody>
      </p:sp>
      <p:sp>
        <p:nvSpPr>
          <p:cNvPr id="3" name="Espace réservé du contenu 2"/>
          <p:cNvSpPr>
            <a:spLocks noGrp="1"/>
          </p:cNvSpPr>
          <p:nvPr>
            <p:ph idx="1"/>
          </p:nvPr>
        </p:nvSpPr>
        <p:spPr/>
        <p:txBody>
          <a:bodyPr/>
          <a:lstStyle/>
          <a:p>
            <a:endParaRPr lang="fr-CH"/>
          </a:p>
        </p:txBody>
      </p:sp>
      <p:sp>
        <p:nvSpPr>
          <p:cNvPr id="4" name="Espace réservé du pied de page 3"/>
          <p:cNvSpPr>
            <a:spLocks noGrp="1"/>
          </p:cNvSpPr>
          <p:nvPr>
            <p:ph type="ftr" sz="quarter" idx="11"/>
          </p:nvPr>
        </p:nvSpPr>
        <p:spPr/>
        <p:txBody>
          <a:bodyPr/>
          <a:lstStyle/>
          <a:p>
            <a:r>
              <a:rPr lang="fr-CH" dirty="0" smtClean="0"/>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7</a:t>
            </a:fld>
            <a:endParaRPr lang="fr-CH"/>
          </a:p>
        </p:txBody>
      </p:sp>
    </p:spTree>
    <p:extLst>
      <p:ext uri="{BB962C8B-B14F-4D97-AF65-F5344CB8AC3E}">
        <p14:creationId xmlns:p14="http://schemas.microsoft.com/office/powerpoint/2010/main" val="392938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Site à site</a:t>
            </a:r>
            <a:endParaRPr lang="fr-CH" dirty="0"/>
          </a:p>
        </p:txBody>
      </p:sp>
      <p:sp>
        <p:nvSpPr>
          <p:cNvPr id="3" name="Espace réservé du contenu 2"/>
          <p:cNvSpPr>
            <a:spLocks noGrp="1"/>
          </p:cNvSpPr>
          <p:nvPr>
            <p:ph idx="1"/>
          </p:nvPr>
        </p:nvSpPr>
        <p:spPr/>
        <p:txBody>
          <a:bodyPr/>
          <a:lstStyle/>
          <a:p>
            <a:endParaRPr lang="fr-CH"/>
          </a:p>
        </p:txBody>
      </p:sp>
      <p:sp>
        <p:nvSpPr>
          <p:cNvPr id="4" name="Espace réservé du pied de page 3"/>
          <p:cNvSpPr>
            <a:spLocks noGrp="1"/>
          </p:cNvSpPr>
          <p:nvPr>
            <p:ph type="ftr" sz="quarter" idx="11"/>
          </p:nvPr>
        </p:nvSpPr>
        <p:spPr/>
        <p:txBody>
          <a:bodyPr/>
          <a:lstStyle/>
          <a:p>
            <a:r>
              <a:rPr lang="fr-CH" dirty="0" smtClean="0"/>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8</a:t>
            </a:fld>
            <a:endParaRPr lang="fr-CH"/>
          </a:p>
        </p:txBody>
      </p:sp>
    </p:spTree>
    <p:extLst>
      <p:ext uri="{BB962C8B-B14F-4D97-AF65-F5344CB8AC3E}">
        <p14:creationId xmlns:p14="http://schemas.microsoft.com/office/powerpoint/2010/main" val="17364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Client à site</a:t>
            </a:r>
            <a:endParaRPr lang="fr-CH" dirty="0"/>
          </a:p>
        </p:txBody>
      </p:sp>
      <p:sp>
        <p:nvSpPr>
          <p:cNvPr id="3" name="Espace réservé du contenu 2"/>
          <p:cNvSpPr>
            <a:spLocks noGrp="1"/>
          </p:cNvSpPr>
          <p:nvPr>
            <p:ph idx="1"/>
          </p:nvPr>
        </p:nvSpPr>
        <p:spPr/>
        <p:txBody>
          <a:bodyPr/>
          <a:lstStyle/>
          <a:p>
            <a:endParaRPr lang="fr-CH"/>
          </a:p>
        </p:txBody>
      </p:sp>
      <p:sp>
        <p:nvSpPr>
          <p:cNvPr id="4" name="Espace réservé du pied de page 3"/>
          <p:cNvSpPr>
            <a:spLocks noGrp="1"/>
          </p:cNvSpPr>
          <p:nvPr>
            <p:ph type="ftr" sz="quarter" idx="11"/>
          </p:nvPr>
        </p:nvSpPr>
        <p:spPr/>
        <p:txBody>
          <a:bodyPr/>
          <a:lstStyle/>
          <a:p>
            <a:r>
              <a:rPr lang="fr-CH" dirty="0" smtClean="0"/>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9</a:t>
            </a:fld>
            <a:endParaRPr lang="fr-CH"/>
          </a:p>
        </p:txBody>
      </p:sp>
    </p:spTree>
    <p:extLst>
      <p:ext uri="{BB962C8B-B14F-4D97-AF65-F5344CB8AC3E}">
        <p14:creationId xmlns:p14="http://schemas.microsoft.com/office/powerpoint/2010/main" val="326871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api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808</TotalTime>
  <Words>646</Words>
  <Application>Microsoft Office PowerPoint</Application>
  <PresentationFormat>Grand écran</PresentationFormat>
  <Paragraphs>113</Paragraphs>
  <Slides>16</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Adobe Devanagari</vt:lpstr>
      <vt:lpstr>Arial</vt:lpstr>
      <vt:lpstr>Calibri</vt:lpstr>
      <vt:lpstr>Century Gothic</vt:lpstr>
      <vt:lpstr>Wingdings 3</vt:lpstr>
      <vt:lpstr>Ion</vt:lpstr>
      <vt:lpstr>Mise en place de firewalls virtuels sur une Appliance adapté au module 146</vt:lpstr>
      <vt:lpstr>Déroulement</vt:lpstr>
      <vt:lpstr>Introduction</vt:lpstr>
      <vt:lpstr>Cahier des charges</vt:lpstr>
      <vt:lpstr>Planification</vt:lpstr>
      <vt:lpstr>Réalisation</vt:lpstr>
      <vt:lpstr>Mise en place infrastructure</vt:lpstr>
      <vt:lpstr>Site à site</vt:lpstr>
      <vt:lpstr>Client à site</vt:lpstr>
      <vt:lpstr>Phase 2</vt:lpstr>
      <vt:lpstr>Points spécifiques</vt:lpstr>
      <vt:lpstr>Points restants &amp; améliorations</vt:lpstr>
      <vt:lpstr>Conclusion &amp; retour personnel</vt:lpstr>
      <vt:lpstr>Questions</vt:lpstr>
      <vt:lpstr>Slides de réserve</vt:lpstr>
      <vt:lpstr>Présentation PowerPoint</vt:lpstr>
    </vt:vector>
  </TitlesOfParts>
  <Company>CPNV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Implémentation d’un pare-feu Fortinet</dc:title>
  <dc:creator>MAYOR Damien</dc:creator>
  <cp:lastModifiedBy>MAYOR Damien</cp:lastModifiedBy>
  <cp:revision>113</cp:revision>
  <dcterms:created xsi:type="dcterms:W3CDTF">2023-03-29T13:58:56Z</dcterms:created>
  <dcterms:modified xsi:type="dcterms:W3CDTF">2023-06-01T10:00:59Z</dcterms:modified>
</cp:coreProperties>
</file>