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ne meddour" initials="am" lastIdx="2" clrIdx="0">
    <p:extLst>
      <p:ext uri="{19B8F6BF-5375-455C-9EA6-DF929625EA0E}">
        <p15:presenceInfo xmlns:p15="http://schemas.microsoft.com/office/powerpoint/2012/main" userId="13487e377fa800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A82"/>
    <a:srgbClr val="1DADAD"/>
    <a:srgbClr val="931FC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54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1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18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93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24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18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15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89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3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0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2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2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4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3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6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1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0F4A82"/>
            </a:gs>
            <a:gs pos="91000">
              <a:srgbClr val="1DADAD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77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1min30.com/dictionnaire-du-web/scroll-scrolling-scroll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2217-5561-4164-AD46-1543C6269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2329" y="1199234"/>
            <a:ext cx="4071169" cy="658709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400" b="1" dirty="0"/>
              <a:t>ECOMMERCE</a:t>
            </a:r>
            <a:r>
              <a:rPr lang="fr-FR" b="1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650E9-B309-4189-822D-44F20D1D4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8198" y="1771725"/>
            <a:ext cx="3966781" cy="369332"/>
          </a:xfrm>
        </p:spPr>
        <p:txBody>
          <a:bodyPr>
            <a:noAutofit/>
          </a:bodyPr>
          <a:lstStyle/>
          <a:p>
            <a:pPr algn="ctr"/>
            <a:r>
              <a:rPr lang="fr-FR" sz="1400" dirty="0"/>
              <a:t>ADAPTATION DE LA Version 1 VERS LA VERSION 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E2AB56-0BCB-42B7-A676-AAEA087B5D84}"/>
              </a:ext>
            </a:extLst>
          </p:cNvPr>
          <p:cNvCxnSpPr>
            <a:cxnSpLocks/>
          </p:cNvCxnSpPr>
          <p:nvPr/>
        </p:nvCxnSpPr>
        <p:spPr>
          <a:xfrm>
            <a:off x="4127382" y="2157949"/>
            <a:ext cx="792759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159E0A-29B9-4F17-B238-EF38C84F1AE2}"/>
              </a:ext>
            </a:extLst>
          </p:cNvPr>
          <p:cNvSpPr txBox="1"/>
          <p:nvPr/>
        </p:nvSpPr>
        <p:spPr>
          <a:xfrm>
            <a:off x="4108077" y="2264385"/>
            <a:ext cx="67685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Nous avons choisit la méthode Core Web Vitals</a:t>
            </a:r>
          </a:p>
          <a:p>
            <a:r>
              <a:rPr lang="fr-FR" sz="1600" dirty="0"/>
              <a:t>Qui est composé de 3 mesures qui mesurent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dirty="0"/>
              <a:t>La vitesse 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dirty="0"/>
              <a:t>L’interactivité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dirty="0"/>
              <a:t>La stabilité visuelle d’une page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i="1" dirty="0"/>
          </a:p>
          <a:p>
            <a:r>
              <a:rPr lang="fr-FR" sz="1600" dirty="0"/>
              <a:t>Notre site était esthétiquement jolie , mais il manquait 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Accessibilité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Meilleure pratique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Suite à l’analyse du site fait avec google </a:t>
            </a:r>
            <a:r>
              <a:rPr lang="fr-FR" sz="1600" dirty="0" err="1">
                <a:solidFill>
                  <a:schemeClr val="tx1"/>
                </a:solidFill>
              </a:rPr>
              <a:t>Lighthouse</a:t>
            </a:r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Voici une image ci-dessus</a:t>
            </a:r>
          </a:p>
          <a:p>
            <a:r>
              <a:rPr lang="fr-FR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i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9664FFA-0146-4879-9E8E-5D94331F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077" y="5835348"/>
            <a:ext cx="5035923" cy="8440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117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08AD5A-8A6D-4AF4-9169-C0AAB4DA8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1" y="293168"/>
            <a:ext cx="3367725" cy="461665"/>
          </a:xfrm>
          <a:prstGeom prst="rect">
            <a:avLst/>
          </a:prstGeom>
          <a:gradFill flip="none" rotWithShape="1">
            <a:gsLst>
              <a:gs pos="15000">
                <a:srgbClr val="0F4A82"/>
              </a:gs>
              <a:gs pos="91000">
                <a:srgbClr val="1DADAD"/>
              </a:gs>
            </a:gsLst>
            <a:lin ang="4800000" scaled="0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80010-74D6-4F22-B9A2-1704E931C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35436"/>
            <a:ext cx="10131425" cy="5399376"/>
          </a:xfrm>
          <a:noFill/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fr-FR" sz="1200" b="0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anose="020B0604020202020204" pitchFamily="2" charset="0"/>
              </a:rPr>
              <a:t>Mise </a:t>
            </a:r>
            <a:r>
              <a:rPr lang="fr-FR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anose="020B0604020202020204" pitchFamily="2" charset="0"/>
              </a:rPr>
              <a:t>en place du </a:t>
            </a:r>
            <a:r>
              <a:rPr lang="fr-FR" sz="12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anose="020B0604020202020204" pitchFamily="2" charset="0"/>
              </a:rPr>
              <a:t>Lazy</a:t>
            </a:r>
            <a:r>
              <a:rPr lang="fr-FR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anose="020B0604020202020204" pitchFamily="2" charset="0"/>
              </a:rPr>
              <a:t> </a:t>
            </a:r>
            <a:r>
              <a:rPr lang="fr-FR" sz="12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anose="020B0604020202020204" pitchFamily="2" charset="0"/>
              </a:rPr>
              <a:t>Loading</a:t>
            </a:r>
            <a:r>
              <a:rPr lang="fr-FR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anose="020B0604020202020204" pitchFamily="2" charset="0"/>
              </a:rPr>
              <a:t> (Chargement paresseux)</a:t>
            </a:r>
            <a:endParaRPr lang="fr-FR" sz="1200" b="0" i="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 panose="020B0604020202020204" pitchFamily="2" charset="0"/>
            </a:endParaRPr>
          </a:p>
          <a:p>
            <a:pPr marL="0" indent="0">
              <a:buNone/>
            </a:pPr>
            <a:r>
              <a:rPr lang="fr-FR" sz="1200" b="0" i="0" dirty="0">
                <a:effectLst/>
                <a:latin typeface="Roboto Condensed" panose="020B0604020202020204" pitchFamily="2" charset="0"/>
              </a:rPr>
              <a:t>Il consiste à décaler le chargement des divers scripts de la page web, afin de favoriser un affichage rapide des composants visibles. On agit ainsi sur la vitesse d’affichage. </a:t>
            </a:r>
          </a:p>
          <a:p>
            <a:pPr marL="0" indent="0">
              <a:buNone/>
            </a:pPr>
            <a:r>
              <a:rPr lang="fr-FR" sz="1200" dirty="0">
                <a:latin typeface="Roboto Condensed" panose="020B0604020202020204" pitchFamily="2" charset="0"/>
              </a:rPr>
              <a:t>Au </a:t>
            </a:r>
            <a:r>
              <a:rPr lang="fr-FR" sz="1200" b="0" i="0" dirty="0">
                <a:effectLst/>
                <a:latin typeface="Roboto Condensed" panose="020B0604020202020204" pitchFamily="2" charset="0"/>
              </a:rPr>
              <a:t>fur et à mesure que l’utilisateur </a:t>
            </a:r>
            <a:r>
              <a:rPr lang="fr-FR" sz="1200" b="0" i="0" u="sng" dirty="0">
                <a:effectLst/>
                <a:latin typeface="Roboto Condensed" panose="020B06040202020202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scrolle</a:t>
            </a:r>
            <a:r>
              <a:rPr lang="fr-FR" sz="1200" b="0" i="0" dirty="0">
                <a:effectLst/>
                <a:latin typeface="Roboto Condensed" panose="020B0604020202020204" pitchFamily="2" charset="0"/>
              </a:rPr>
              <a:t>. On améliore ainsi le temps de chargement initial de la page</a:t>
            </a:r>
            <a:endParaRPr lang="fr-FR" dirty="0">
              <a:solidFill>
                <a:srgbClr val="F6F7F9"/>
              </a:solidFill>
              <a:latin typeface="Optimistic Display"/>
            </a:endParaRPr>
          </a:p>
          <a:p>
            <a:pPr marL="0" indent="0">
              <a:buNone/>
            </a:pPr>
            <a:r>
              <a:rPr lang="fr-FR" sz="1200" u="sng" dirty="0">
                <a:solidFill>
                  <a:srgbClr val="F6F7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timistic Display"/>
              </a:rPr>
              <a:t>Fichiers impacté par le chargement du lady </a:t>
            </a:r>
            <a:r>
              <a:rPr lang="fr-FR" sz="1200" u="sng" dirty="0" err="1">
                <a:solidFill>
                  <a:srgbClr val="F6F7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timistic Display"/>
              </a:rPr>
              <a:t>loading</a:t>
            </a:r>
            <a:r>
              <a:rPr lang="fr-FR" sz="1200" u="sng" dirty="0">
                <a:solidFill>
                  <a:srgbClr val="F6F7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timistic Display"/>
              </a:rPr>
              <a:t> </a:t>
            </a:r>
          </a:p>
          <a:p>
            <a:pPr marL="0" indent="0">
              <a:buNone/>
            </a:pPr>
            <a:r>
              <a:rPr lang="fr-FR" sz="1200" u="sng" dirty="0">
                <a:solidFill>
                  <a:srgbClr val="F6F7F9"/>
                </a:solidFill>
                <a:latin typeface="Optimistic Display"/>
              </a:rPr>
              <a:t>Index.js</a:t>
            </a:r>
            <a:r>
              <a:rPr lang="fr-FR" sz="1200" dirty="0">
                <a:solidFill>
                  <a:srgbClr val="F6F7F9"/>
                </a:solidFill>
                <a:latin typeface="Optimistic Display"/>
              </a:rPr>
              <a:t>  (Fichier principale qui permet de lancer l’application)</a:t>
            </a:r>
          </a:p>
          <a:p>
            <a:pPr lvl="1"/>
            <a:r>
              <a:rPr lang="fr-FR" sz="1200" dirty="0">
                <a:solidFill>
                  <a:srgbClr val="F6F7F9"/>
                </a:solidFill>
                <a:latin typeface="Optimistic Display"/>
              </a:rPr>
              <a:t>Ajout du composant </a:t>
            </a:r>
            <a:r>
              <a:rPr lang="fr-FR" sz="1200" b="1" dirty="0">
                <a:solidFill>
                  <a:srgbClr val="F6F7F9"/>
                </a:solidFill>
                <a:latin typeface="Optimistic Display"/>
              </a:rPr>
              <a:t>Suspense</a:t>
            </a:r>
            <a:r>
              <a:rPr lang="fr-FR" sz="1200" dirty="0">
                <a:solidFill>
                  <a:srgbClr val="F6F7F9"/>
                </a:solidFill>
                <a:latin typeface="Optimistic Display"/>
              </a:rPr>
              <a:t> permettant d’afficher un contenant le temps que l’ai enfant finissent de charger</a:t>
            </a:r>
          </a:p>
          <a:p>
            <a:pPr marL="0" indent="0">
              <a:buNone/>
            </a:pPr>
            <a:r>
              <a:rPr lang="fr-FR" sz="1200" u="sng" dirty="0">
                <a:solidFill>
                  <a:srgbClr val="F6F7F9"/>
                </a:solidFill>
                <a:latin typeface="Optimistic Display"/>
              </a:rPr>
              <a:t>App.jsx</a:t>
            </a:r>
            <a:r>
              <a:rPr lang="fr-FR" sz="1200" dirty="0">
                <a:solidFill>
                  <a:srgbClr val="F6F7F9"/>
                </a:solidFill>
                <a:latin typeface="Optimistic Display"/>
              </a:rPr>
              <a:t>  (Fichier contenant toutes les routes de notre application web)</a:t>
            </a:r>
          </a:p>
          <a:p>
            <a:pPr lvl="1"/>
            <a:r>
              <a:rPr lang="fr-FR" sz="1200" dirty="0">
                <a:solidFill>
                  <a:srgbClr val="F6F7F9"/>
                </a:solidFill>
                <a:latin typeface="Optimistic Display"/>
              </a:rPr>
              <a:t>Ajout du composant personnaliser </a:t>
            </a:r>
            <a:r>
              <a:rPr lang="fr-FR" sz="1200" b="1" dirty="0">
                <a:solidFill>
                  <a:srgbClr val="F6F7F9"/>
                </a:solidFill>
                <a:latin typeface="Optimistic Display"/>
              </a:rPr>
              <a:t>AllRoutes</a:t>
            </a:r>
            <a:r>
              <a:rPr lang="fr-FR" sz="1200" dirty="0">
                <a:solidFill>
                  <a:srgbClr val="F6F7F9"/>
                </a:solidFill>
                <a:latin typeface="Optimistic Display"/>
              </a:rPr>
              <a:t> qui contient tous nos appel vers des routes</a:t>
            </a:r>
          </a:p>
          <a:p>
            <a:pPr marL="0" indent="0">
              <a:buNone/>
            </a:pPr>
            <a:r>
              <a:rPr lang="fr-FR" sz="1200" u="sng" dirty="0">
                <a:solidFill>
                  <a:srgbClr val="F6F7F9"/>
                </a:solidFill>
                <a:latin typeface="Optimistic Display"/>
              </a:rPr>
              <a:t>AllRoutes</a:t>
            </a:r>
            <a:r>
              <a:rPr lang="fr-FR" sz="1200" dirty="0">
                <a:solidFill>
                  <a:srgbClr val="F6F7F9"/>
                </a:solidFill>
                <a:latin typeface="Optimistic Display"/>
              </a:rPr>
              <a:t> (fichier contenant tous les urls permettant de naviguer sur différente page)	</a:t>
            </a:r>
          </a:p>
          <a:p>
            <a:pPr lvl="1"/>
            <a:r>
              <a:rPr lang="fr-FR" sz="1200" dirty="0">
                <a:solidFill>
                  <a:srgbClr val="F6F7F9"/>
                </a:solidFill>
                <a:latin typeface="Optimistic Display"/>
              </a:rPr>
              <a:t>Ajout du </a:t>
            </a:r>
            <a:r>
              <a:rPr lang="fr-FR" sz="1200" b="1" dirty="0">
                <a:solidFill>
                  <a:srgbClr val="F6F7F9"/>
                </a:solidFill>
                <a:latin typeface="Optimistic Display"/>
              </a:rPr>
              <a:t>LoadableComponent</a:t>
            </a:r>
            <a:r>
              <a:rPr lang="fr-FR" sz="1200" dirty="0">
                <a:solidFill>
                  <a:srgbClr val="F6F7F9"/>
                </a:solidFill>
                <a:latin typeface="Optimistic Display"/>
              </a:rPr>
              <a:t> permettant de lancer un composant de chargement </a:t>
            </a:r>
          </a:p>
          <a:p>
            <a:pPr marL="0" indent="0">
              <a:buNone/>
            </a:pPr>
            <a:r>
              <a:rPr lang="fr-FR" sz="1200" u="sng" dirty="0">
                <a:solidFill>
                  <a:srgbClr val="F6F7F9"/>
                </a:solidFill>
                <a:latin typeface="Optimistic Display"/>
              </a:rPr>
              <a:t>LoadableComponent</a:t>
            </a:r>
            <a:r>
              <a:rPr lang="fr-FR" sz="1200" dirty="0">
                <a:solidFill>
                  <a:srgbClr val="F6F7F9"/>
                </a:solidFill>
                <a:latin typeface="Optimistic Display"/>
              </a:rPr>
              <a:t> (Fichier contenant la librairie react-loadable de React permettant de créer un chargement avec un délai et un temps d’attente maximal avant de considérer le chargement comme échoué)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F6F7F9"/>
                </a:solidFill>
                <a:latin typeface="Optimistic Display"/>
              </a:rPr>
              <a:t>CLS (</a:t>
            </a:r>
            <a:r>
              <a:rPr lang="fr-FR" sz="1200" i="0" dirty="0">
                <a:effectLst/>
                <a:latin typeface="Fellix-Medium"/>
              </a:rPr>
              <a:t>Cumulative </a:t>
            </a:r>
            <a:r>
              <a:rPr lang="fr-FR" sz="1200" i="0" dirty="0" err="1">
                <a:effectLst/>
                <a:latin typeface="Fellix-Medium"/>
              </a:rPr>
              <a:t>Layout</a:t>
            </a:r>
            <a:r>
              <a:rPr lang="fr-FR" sz="1200" i="0" dirty="0">
                <a:effectLst/>
                <a:latin typeface="Fellix-Medium"/>
              </a:rPr>
              <a:t> Shift</a:t>
            </a:r>
            <a:r>
              <a:rPr lang="fr-FR" sz="1200" dirty="0">
                <a:solidFill>
                  <a:srgbClr val="F6F7F9"/>
                </a:solidFill>
                <a:latin typeface="Optimistic Display"/>
              </a:rPr>
              <a:t>)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F6F7F9"/>
                </a:solidFill>
                <a:latin typeface="Optimistic Display"/>
              </a:rPr>
              <a:t>SI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F6F7F9"/>
                </a:solidFill>
                <a:latin typeface="Optimistic Display"/>
              </a:rPr>
              <a:t>FID (First </a:t>
            </a:r>
            <a:r>
              <a:rPr lang="fr-FR" sz="1200">
                <a:solidFill>
                  <a:srgbClr val="F6F7F9"/>
                </a:solidFill>
                <a:latin typeface="Optimistic Display"/>
              </a:rPr>
              <a:t>Input Delay)</a:t>
            </a:r>
            <a:endParaRPr lang="fr-FR" sz="1200" dirty="0">
              <a:solidFill>
                <a:srgbClr val="F6F7F9"/>
              </a:solidFill>
              <a:latin typeface="Optimistic Display"/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F6F7F9"/>
                </a:solidFill>
                <a:latin typeface="Optimistic Display"/>
              </a:rPr>
              <a:t>FCP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F6F7F9"/>
                </a:solidFill>
                <a:latin typeface="Optimistic Display"/>
              </a:rPr>
              <a:t>LCP (</a:t>
            </a:r>
            <a:r>
              <a:rPr lang="fr-FR" sz="1200" dirty="0" err="1">
                <a:solidFill>
                  <a:srgbClr val="F6F7F9"/>
                </a:solidFill>
                <a:latin typeface="Optimistic Display"/>
              </a:rPr>
              <a:t>Largest</a:t>
            </a:r>
            <a:r>
              <a:rPr lang="fr-FR" sz="1200" dirty="0">
                <a:solidFill>
                  <a:srgbClr val="F6F7F9"/>
                </a:solidFill>
                <a:latin typeface="Optimistic Display"/>
              </a:rPr>
              <a:t> </a:t>
            </a:r>
            <a:r>
              <a:rPr lang="fr-FR" sz="1200" dirty="0" err="1">
                <a:solidFill>
                  <a:srgbClr val="F6F7F9"/>
                </a:solidFill>
                <a:latin typeface="Optimistic Display"/>
              </a:rPr>
              <a:t>Contentful</a:t>
            </a:r>
            <a:r>
              <a:rPr lang="fr-FR" sz="1200" dirty="0">
                <a:solidFill>
                  <a:srgbClr val="F6F7F9"/>
                </a:solidFill>
                <a:latin typeface="Optimistic Display"/>
              </a:rPr>
              <a:t> Paint)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F6F7F9"/>
                </a:solidFill>
                <a:latin typeface="Optimistic Display"/>
              </a:rPr>
              <a:t>TBT ()</a:t>
            </a:r>
          </a:p>
        </p:txBody>
      </p:sp>
    </p:spTree>
    <p:extLst>
      <p:ext uri="{BB962C8B-B14F-4D97-AF65-F5344CB8AC3E}">
        <p14:creationId xmlns:p14="http://schemas.microsoft.com/office/powerpoint/2010/main" val="94752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B335F-7910-40BC-8071-61E9D77E6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fr-FR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A6A63CC-C4A8-4616-B4E3-33F54339CE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1" y="293168"/>
            <a:ext cx="3367725" cy="461665"/>
          </a:xfrm>
          <a:prstGeom prst="rect">
            <a:avLst/>
          </a:prstGeom>
          <a:gradFill flip="none" rotWithShape="1">
            <a:gsLst>
              <a:gs pos="15000">
                <a:srgbClr val="0F4A82"/>
              </a:gs>
              <a:gs pos="91000">
                <a:srgbClr val="1DADAD"/>
              </a:gs>
            </a:gsLst>
            <a:lin ang="4800000" scaled="0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Accessibilité</a:t>
            </a:r>
          </a:p>
        </p:txBody>
      </p:sp>
    </p:spTree>
    <p:extLst>
      <p:ext uri="{BB962C8B-B14F-4D97-AF65-F5344CB8AC3E}">
        <p14:creationId xmlns:p14="http://schemas.microsoft.com/office/powerpoint/2010/main" val="184314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B63C-9ED4-4F2F-9AB6-5BAFE7FD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1E15970-E976-4FB2-BBD0-628FC0161A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1" y="293168"/>
            <a:ext cx="3367725" cy="461665"/>
          </a:xfrm>
          <a:prstGeom prst="rect">
            <a:avLst/>
          </a:prstGeom>
          <a:gradFill flip="none" rotWithShape="1">
            <a:gsLst>
              <a:gs pos="15000">
                <a:srgbClr val="0F4A82"/>
              </a:gs>
              <a:gs pos="91000">
                <a:srgbClr val="1DADAD"/>
              </a:gs>
            </a:gsLst>
            <a:lin ang="4800000" scaled="0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BEST PRACTICE</a:t>
            </a:r>
          </a:p>
        </p:txBody>
      </p:sp>
    </p:spTree>
    <p:extLst>
      <p:ext uri="{BB962C8B-B14F-4D97-AF65-F5344CB8AC3E}">
        <p14:creationId xmlns:p14="http://schemas.microsoft.com/office/powerpoint/2010/main" val="385649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59CD-790C-4A98-8F02-CE4E8B336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2D2BFDF-5D30-4E23-9227-3B77A43A25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1" y="293168"/>
            <a:ext cx="3367725" cy="461665"/>
          </a:xfrm>
          <a:prstGeom prst="rect">
            <a:avLst/>
          </a:prstGeom>
          <a:gradFill flip="none" rotWithShape="1">
            <a:gsLst>
              <a:gs pos="15000">
                <a:srgbClr val="0F4A82"/>
              </a:gs>
              <a:gs pos="91000">
                <a:srgbClr val="1DADAD"/>
              </a:gs>
            </a:gsLst>
            <a:lin ang="4800000" scaled="0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SEO</a:t>
            </a:r>
          </a:p>
        </p:txBody>
      </p:sp>
    </p:spTree>
    <p:extLst>
      <p:ext uri="{BB962C8B-B14F-4D97-AF65-F5344CB8AC3E}">
        <p14:creationId xmlns:p14="http://schemas.microsoft.com/office/powerpoint/2010/main" val="4231604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326</TotalTime>
  <Words>271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Fellix-Medium</vt:lpstr>
      <vt:lpstr>Optimistic Display</vt:lpstr>
      <vt:lpstr>Roboto Condensed</vt:lpstr>
      <vt:lpstr>Celestial</vt:lpstr>
      <vt:lpstr>ECOMMERCE </vt:lpstr>
      <vt:lpstr>Performance</vt:lpstr>
      <vt:lpstr>Accessibilité</vt:lpstr>
      <vt:lpstr>BEST PRACTICE</vt:lpstr>
      <vt:lpstr>SEO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</dc:title>
  <dc:creator>amine meddour</dc:creator>
  <cp:lastModifiedBy>amine meddour</cp:lastModifiedBy>
  <cp:revision>15</cp:revision>
  <dcterms:created xsi:type="dcterms:W3CDTF">2024-03-23T10:58:40Z</dcterms:created>
  <dcterms:modified xsi:type="dcterms:W3CDTF">2024-04-01T12:21:17Z</dcterms:modified>
</cp:coreProperties>
</file>