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3"/>
  </p:sldMasterIdLst>
  <p:notesMasterIdLst>
    <p:notesMasterId r:id="rId62"/>
  </p:notesMasterIdLst>
  <p:sldIdLst>
    <p:sldId id="256" r:id="rId4"/>
    <p:sldId id="2076136504" r:id="rId5"/>
    <p:sldId id="257" r:id="rId6"/>
    <p:sldId id="2076136527" r:id="rId7"/>
    <p:sldId id="2076136456" r:id="rId8"/>
    <p:sldId id="2076136466" r:id="rId9"/>
    <p:sldId id="2076136462" r:id="rId10"/>
    <p:sldId id="2076136464" r:id="rId11"/>
    <p:sldId id="2076136465" r:id="rId12"/>
    <p:sldId id="2076136467" r:id="rId13"/>
    <p:sldId id="2076136468" r:id="rId14"/>
    <p:sldId id="2076136523" r:id="rId15"/>
    <p:sldId id="2076136524" r:id="rId16"/>
    <p:sldId id="2076136526" r:id="rId17"/>
    <p:sldId id="2076136469" r:id="rId18"/>
    <p:sldId id="2076136533" r:id="rId19"/>
    <p:sldId id="2076136472" r:id="rId20"/>
    <p:sldId id="2076136511" r:id="rId21"/>
    <p:sldId id="2076136473" r:id="rId22"/>
    <p:sldId id="2076136474" r:id="rId23"/>
    <p:sldId id="2076136493" r:id="rId24"/>
    <p:sldId id="2076136458" r:id="rId25"/>
    <p:sldId id="2076136476" r:id="rId26"/>
    <p:sldId id="2076136477" r:id="rId27"/>
    <p:sldId id="2076136514" r:id="rId28"/>
    <p:sldId id="2076136515" r:id="rId29"/>
    <p:sldId id="2076136516" r:id="rId30"/>
    <p:sldId id="2076136517" r:id="rId31"/>
    <p:sldId id="2076136494" r:id="rId32"/>
    <p:sldId id="2076136459" r:id="rId33"/>
    <p:sldId id="2076136479" r:id="rId34"/>
    <p:sldId id="2076136480" r:id="rId35"/>
    <p:sldId id="2076136518" r:id="rId36"/>
    <p:sldId id="2076136519" r:id="rId37"/>
    <p:sldId id="2076136482" r:id="rId38"/>
    <p:sldId id="2076136483" r:id="rId39"/>
    <p:sldId id="2076136484" r:id="rId40"/>
    <p:sldId id="2076136528" r:id="rId41"/>
    <p:sldId id="2076136531" r:id="rId42"/>
    <p:sldId id="2076136529" r:id="rId43"/>
    <p:sldId id="2076136520" r:id="rId44"/>
    <p:sldId id="2076136507" r:id="rId45"/>
    <p:sldId id="2076136487" r:id="rId46"/>
    <p:sldId id="2076136495" r:id="rId47"/>
    <p:sldId id="2076136532" r:id="rId48"/>
    <p:sldId id="2076136460" r:id="rId49"/>
    <p:sldId id="2076136488" r:id="rId50"/>
    <p:sldId id="2076136489" r:id="rId51"/>
    <p:sldId id="2076136505" r:id="rId52"/>
    <p:sldId id="2076136490" r:id="rId53"/>
    <p:sldId id="2076136491" r:id="rId54"/>
    <p:sldId id="259" r:id="rId55"/>
    <p:sldId id="258" r:id="rId56"/>
    <p:sldId id="2076136461" r:id="rId57"/>
    <p:sldId id="2076136497" r:id="rId58"/>
    <p:sldId id="260" r:id="rId59"/>
    <p:sldId id="2076136496" r:id="rId60"/>
    <p:sldId id="261" r:id="rId6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C346B0-1E62-4BF6-BB1E-6B22EAFE3AC0}" v="1" dt="2023-05-23T06:23:46.55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C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9EE"/>
          </a:solidFill>
        </a:fill>
      </a:tcStyle>
    </a:wholeTbl>
    <a:band2H>
      <a:tcTxStyle/>
      <a:tcStyle>
        <a:tcBdr/>
        <a:fill>
          <a:solidFill>
            <a:srgbClr val="E6ED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4F7"/>
          </a:solidFill>
        </a:fill>
      </a:tcStyle>
    </a:wholeTbl>
    <a:band2H>
      <a:tcTxStyle/>
      <a:tcStyle>
        <a:tcBdr/>
        <a:fill>
          <a:solidFill>
            <a:srgbClr val="F4FAF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microsoft.com/office/2016/11/relationships/changesInfo" Target="changesInfos/changesInfo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 ROBAEYS Damien" userId="dcd2dea7-7f2e-421c-8eeb-63e37d3071bb" providerId="ADAL" clId="{A2C346B0-1E62-4BF6-BB1E-6B22EAFE3AC0}"/>
    <pc:docChg chg="custSel modMainMaster">
      <pc:chgData name="VAN ROBAEYS Damien" userId="dcd2dea7-7f2e-421c-8eeb-63e37d3071bb" providerId="ADAL" clId="{A2C346B0-1E62-4BF6-BB1E-6B22EAFE3AC0}" dt="2023-05-23T06:23:46.554" v="1"/>
      <pc:docMkLst>
        <pc:docMk/>
      </pc:docMkLst>
      <pc:sldMasterChg chg="delSp mod">
        <pc:chgData name="VAN ROBAEYS Damien" userId="dcd2dea7-7f2e-421c-8eeb-63e37d3071bb" providerId="ADAL" clId="{A2C346B0-1E62-4BF6-BB1E-6B22EAFE3AC0}" dt="2023-05-23T06:23:46.554" v="1"/>
        <pc:sldMasterMkLst>
          <pc:docMk/>
          <pc:sldMasterMk cId="0" sldId="2147483648"/>
        </pc:sldMasterMkLst>
        <pc:spChg chg="del">
          <ac:chgData name="VAN ROBAEYS Damien" userId="dcd2dea7-7f2e-421c-8eeb-63e37d3071bb" providerId="ADAL" clId="{A2C346B0-1E62-4BF6-BB1E-6B22EAFE3AC0}" dt="2023-05-23T06:23:46.554" v="1"/>
          <ac:spMkLst>
            <pc:docMk/>
            <pc:sldMasterMk cId="0" sldId="2147483648"/>
            <ac:spMk id="6" creationId="{D8F481A2-E92E-005F-9819-DB7520B5C317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Segoe UI Light"/>
      </a:defRPr>
    </a:lvl1pPr>
    <a:lvl2pPr indent="228600" defTabSz="457200" latinLnBrk="0">
      <a:defRPr sz="1200">
        <a:latin typeface="+mn-lt"/>
        <a:ea typeface="+mn-ea"/>
        <a:cs typeface="+mn-cs"/>
        <a:sym typeface="Segoe UI Light"/>
      </a:defRPr>
    </a:lvl2pPr>
    <a:lvl3pPr indent="457200" defTabSz="457200" latinLnBrk="0">
      <a:defRPr sz="1200">
        <a:latin typeface="+mn-lt"/>
        <a:ea typeface="+mn-ea"/>
        <a:cs typeface="+mn-cs"/>
        <a:sym typeface="Segoe UI Light"/>
      </a:defRPr>
    </a:lvl3pPr>
    <a:lvl4pPr indent="685800" defTabSz="457200" latinLnBrk="0">
      <a:defRPr sz="1200">
        <a:latin typeface="+mn-lt"/>
        <a:ea typeface="+mn-ea"/>
        <a:cs typeface="+mn-cs"/>
        <a:sym typeface="Segoe UI Light"/>
      </a:defRPr>
    </a:lvl4pPr>
    <a:lvl5pPr indent="914400" defTabSz="457200" latinLnBrk="0">
      <a:defRPr sz="1200">
        <a:latin typeface="+mn-lt"/>
        <a:ea typeface="+mn-ea"/>
        <a:cs typeface="+mn-cs"/>
        <a:sym typeface="Segoe UI Light"/>
      </a:defRPr>
    </a:lvl5pPr>
    <a:lvl6pPr indent="1143000" defTabSz="457200" latinLnBrk="0">
      <a:defRPr sz="1200">
        <a:latin typeface="+mn-lt"/>
        <a:ea typeface="+mn-ea"/>
        <a:cs typeface="+mn-cs"/>
        <a:sym typeface="Segoe UI Light"/>
      </a:defRPr>
    </a:lvl6pPr>
    <a:lvl7pPr indent="1371600" defTabSz="457200" latinLnBrk="0">
      <a:defRPr sz="1200">
        <a:latin typeface="+mn-lt"/>
        <a:ea typeface="+mn-ea"/>
        <a:cs typeface="+mn-cs"/>
        <a:sym typeface="Segoe UI Light"/>
      </a:defRPr>
    </a:lvl7pPr>
    <a:lvl8pPr indent="1600200" defTabSz="457200" latinLnBrk="0">
      <a:defRPr sz="1200">
        <a:latin typeface="+mn-lt"/>
        <a:ea typeface="+mn-ea"/>
        <a:cs typeface="+mn-cs"/>
        <a:sym typeface="Segoe UI Light"/>
      </a:defRPr>
    </a:lvl8pPr>
    <a:lvl9pPr indent="1828800" defTabSz="457200" latinLnBrk="0">
      <a:defRPr sz="1200">
        <a:latin typeface="+mn-lt"/>
        <a:ea typeface="+mn-ea"/>
        <a:cs typeface="+mn-cs"/>
        <a:sym typeface="Segoe UI Ligh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Open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PT_achtergrond-1.png" descr="PPT_achtergron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1292" cy="514335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&lt;Title session&gt;"/>
          <p:cNvSpPr txBox="1">
            <a:spLocks noGrp="1"/>
          </p:cNvSpPr>
          <p:nvPr>
            <p:ph type="title" hasCustomPrompt="1"/>
          </p:nvPr>
        </p:nvSpPr>
        <p:spPr>
          <a:xfrm>
            <a:off x="2700338" y="797001"/>
            <a:ext cx="5975349" cy="2281866"/>
          </a:xfrm>
          <a:prstGeom prst="rect">
            <a:avLst/>
          </a:prstGeom>
        </p:spPr>
        <p:txBody>
          <a:bodyPr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t>&lt;Title session&gt;</a:t>
            </a:r>
          </a:p>
        </p:txBody>
      </p:sp>
      <p:sp>
        <p:nvSpPr>
          <p:cNvPr id="16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700339" y="3221382"/>
            <a:ext cx="5975352" cy="957004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>
                <a:solidFill>
                  <a:srgbClr val="FFFFFF"/>
                </a:solidFill>
              </a:defRPr>
            </a:lvl1pPr>
            <a:lvl2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&lt;Name speaker&gt;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7" name="Afbeelding 4" descr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406" y="4471739"/>
            <a:ext cx="3307806" cy="6202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pen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PT_achtergrond-2.png" descr="PPT_achtergrond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1292" cy="514335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&lt;Title session&gt;"/>
          <p:cNvSpPr txBox="1">
            <a:spLocks noGrp="1"/>
          </p:cNvSpPr>
          <p:nvPr>
            <p:ph type="title" hasCustomPrompt="1"/>
          </p:nvPr>
        </p:nvSpPr>
        <p:spPr>
          <a:xfrm>
            <a:off x="2700338" y="797001"/>
            <a:ext cx="5975349" cy="2281866"/>
          </a:xfrm>
          <a:prstGeom prst="rect">
            <a:avLst/>
          </a:prstGeom>
        </p:spPr>
        <p:txBody>
          <a:bodyPr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t>&lt;Title session&gt;</a:t>
            </a:r>
          </a:p>
        </p:txBody>
      </p:sp>
      <p:sp>
        <p:nvSpPr>
          <p:cNvPr id="29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700339" y="3221382"/>
            <a:ext cx="5975352" cy="957004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>
                <a:solidFill>
                  <a:srgbClr val="FFFFFF"/>
                </a:solidFill>
              </a:defRPr>
            </a:lvl1pPr>
            <a:lvl2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&lt;Name speaker&gt;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30" name="Afbeelding 4" descr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406" y="4471739"/>
            <a:ext cx="3307806" cy="6202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pen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PT_achtergrond-7.png" descr="PPT_achtergrond-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" y="0"/>
            <a:ext cx="9141291" cy="514335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&lt;Title session&gt;"/>
          <p:cNvSpPr txBox="1">
            <a:spLocks noGrp="1"/>
          </p:cNvSpPr>
          <p:nvPr>
            <p:ph type="title" hasCustomPrompt="1"/>
          </p:nvPr>
        </p:nvSpPr>
        <p:spPr>
          <a:xfrm>
            <a:off x="2700338" y="797001"/>
            <a:ext cx="5975349" cy="2281866"/>
          </a:xfrm>
          <a:prstGeom prst="rect">
            <a:avLst/>
          </a:prstGeom>
        </p:spPr>
        <p:txBody>
          <a:bodyPr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t>&lt;Title session&gt;</a:t>
            </a:r>
          </a:p>
        </p:txBody>
      </p:sp>
      <p:sp>
        <p:nvSpPr>
          <p:cNvPr id="42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700339" y="3221382"/>
            <a:ext cx="5975352" cy="957004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>
                <a:solidFill>
                  <a:srgbClr val="FFFFFF"/>
                </a:solidFill>
              </a:defRPr>
            </a:lvl1pPr>
            <a:lvl2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&lt;Name speaker&gt;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43" name="Afbeelding 4" descr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406" y="4471739"/>
            <a:ext cx="3307806" cy="6202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s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&lt;Title&gt;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&lt;Title&gt;</a:t>
            </a:r>
          </a:p>
        </p:txBody>
      </p:sp>
      <p:sp>
        <p:nvSpPr>
          <p:cNvPr id="52" name="Hoofdtekst - niveau éé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&lt;Text&gt;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PT_achtergrond.jpg" descr="PPT_achtergro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70"/>
            <a:ext cx="9144002" cy="5143502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&lt;Name speaker&gt;"/>
          <p:cNvSpPr txBox="1">
            <a:spLocks noGrp="1"/>
          </p:cNvSpPr>
          <p:nvPr>
            <p:ph type="title" hasCustomPrompt="1"/>
          </p:nvPr>
        </p:nvSpPr>
        <p:spPr>
          <a:xfrm>
            <a:off x="3348556" y="978476"/>
            <a:ext cx="4279161" cy="159110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&lt;Name speaker&gt;</a:t>
            </a:r>
          </a:p>
        </p:txBody>
      </p:sp>
      <p:sp>
        <p:nvSpPr>
          <p:cNvPr id="62" name="Hoofdtekst - niveau éé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348556" y="2048673"/>
            <a:ext cx="4279161" cy="2268639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 marL="742950" indent="-285750">
              <a:spcBef>
                <a:spcPts val="500"/>
              </a:spcBef>
              <a:defRPr sz="24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500"/>
              </a:spcBef>
              <a:defRPr sz="2400"/>
            </a:lvl4pPr>
            <a:lvl5pPr marL="2057400" indent="-228600">
              <a:spcBef>
                <a:spcPts val="500"/>
              </a:spcBef>
              <a:defRPr sz="2400"/>
            </a:lvl5pPr>
          </a:lstStyle>
          <a:p>
            <a:r>
              <a:t>&lt;short intro&gt;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39751" y="978476"/>
            <a:ext cx="2573841" cy="29684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PT_achtergrond.jpg" descr="PPT_achtergro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1692275" y="268288"/>
            <a:ext cx="6950828" cy="4627804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 marL="800100" indent="-342900">
              <a:spcBef>
                <a:spcPts val="500"/>
              </a:spcBef>
              <a:defRPr sz="2400"/>
            </a:lvl2pPr>
            <a:lvl3pPr marL="1219200" indent="-304800">
              <a:spcBef>
                <a:spcPts val="500"/>
              </a:spcBef>
              <a:defRPr sz="2400"/>
            </a:lvl3pPr>
            <a:lvl4pPr>
              <a:spcBef>
                <a:spcPts val="500"/>
              </a:spcBef>
              <a:defRPr sz="2400"/>
            </a:lvl4pPr>
            <a:lvl5pPr>
              <a:spcBef>
                <a:spcPts val="500"/>
              </a:spcBef>
              <a:defRPr sz="24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usse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PT_achtergronden-klein_groen.jpg" descr="PPT_achtergronden-klein_gro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" y="1"/>
            <a:ext cx="914129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&lt;Break&gt;"/>
          <p:cNvSpPr txBox="1">
            <a:spLocks noGrp="1"/>
          </p:cNvSpPr>
          <p:nvPr>
            <p:ph type="title" hasCustomPrompt="1"/>
          </p:nvPr>
        </p:nvSpPr>
        <p:spPr>
          <a:xfrm>
            <a:off x="1692275" y="268288"/>
            <a:ext cx="7006944" cy="467972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&lt;Break&gt;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PT_achtergronden-klein_dblauw.jpg" descr="PPT_achtergronden-klein_dblauw.jpg"/>
          <p:cNvPicPr>
            <a:picLocks noChangeAspect="1"/>
          </p:cNvPicPr>
          <p:nvPr/>
        </p:nvPicPr>
        <p:blipFill>
          <a:blip r:embed="rId2"/>
          <a:srcRect b="2"/>
          <a:stretch>
            <a:fillRect/>
          </a:stretch>
        </p:blipFill>
        <p:spPr>
          <a:xfrm>
            <a:off x="0" y="151"/>
            <a:ext cx="9141291" cy="5143349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700335" y="887509"/>
            <a:ext cx="6048130" cy="441614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500"/>
              </a:spcBef>
              <a:defRPr sz="2400">
                <a:solidFill>
                  <a:srgbClr val="FFFFFF"/>
                </a:solidFill>
              </a:defRPr>
            </a:lvl1pPr>
            <a:lvl2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&lt;Next session 00:00 – 00:00&gt;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6" name="Text Placeholder 2"/>
          <p:cNvSpPr>
            <a:spLocks noGrp="1"/>
          </p:cNvSpPr>
          <p:nvPr>
            <p:ph type="body" sz="half" idx="21" hasCustomPrompt="1"/>
          </p:nvPr>
        </p:nvSpPr>
        <p:spPr>
          <a:xfrm>
            <a:off x="2700339" y="1412787"/>
            <a:ext cx="6048128" cy="1874424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900"/>
              </a:spcBef>
              <a:defRPr sz="4000">
                <a:solidFill>
                  <a:srgbClr val="FFFFFF"/>
                </a:solidFill>
              </a:defRPr>
            </a:lvl1pPr>
          </a:lstStyle>
          <a:p>
            <a:r>
              <a:t>&lt;Title next session&gt;</a:t>
            </a:r>
          </a:p>
        </p:txBody>
      </p:sp>
      <p:pic>
        <p:nvPicPr>
          <p:cNvPr id="97" name="Afbeelding 8" descr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406" y="4471739"/>
            <a:ext cx="3307806" cy="620291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_achtergrond.jpg" descr="PPT_achtergrond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&lt;Title&gt;"/>
          <p:cNvSpPr txBox="1">
            <a:spLocks noGrp="1"/>
          </p:cNvSpPr>
          <p:nvPr>
            <p:ph type="title" hasCustomPrompt="1"/>
          </p:nvPr>
        </p:nvSpPr>
        <p:spPr>
          <a:xfrm>
            <a:off x="1690320" y="268675"/>
            <a:ext cx="698537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&lt;Title&gt;</a:t>
            </a:r>
          </a:p>
        </p:txBody>
      </p:sp>
      <p:sp>
        <p:nvSpPr>
          <p:cNvPr id="4" name="Hoofdtekst - niveau één…"/>
          <p:cNvSpPr txBox="1">
            <a:spLocks noGrp="1"/>
          </p:cNvSpPr>
          <p:nvPr>
            <p:ph type="body" idx="1" hasCustomPrompt="1"/>
          </p:nvPr>
        </p:nvSpPr>
        <p:spPr>
          <a:xfrm>
            <a:off x="1690320" y="1211749"/>
            <a:ext cx="6985370" cy="35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&lt;Text&gt;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16232" y="4619943"/>
            <a:ext cx="236968" cy="294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Segoe UI Light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9pPr>
    </p:titleStyle>
    <p:bodyStyle>
      <a:lvl1pPr marL="0" marR="0" indent="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1pPr>
      <a:lvl2pPr marL="763359" marR="0" indent="-306159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25000"/>
        <a:buFontTx/>
        <a:buChar char="■"/>
        <a:tabLst/>
        <a:defRPr sz="3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2pPr>
      <a:lvl3pPr marL="1200150" marR="0" indent="-28575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25000"/>
        <a:buFontTx/>
        <a:buChar char="■"/>
        <a:tabLst/>
        <a:defRPr sz="3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3pPr>
      <a:lvl4pPr marL="1714500" marR="0" indent="-34290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25000"/>
        <a:buFontTx/>
        <a:buChar char="■"/>
        <a:tabLst/>
        <a:defRPr sz="3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4pPr>
      <a:lvl5pPr marL="2171700" marR="0" indent="-34290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25000"/>
        <a:buFontTx/>
        <a:buChar char="■"/>
        <a:tabLst/>
        <a:defRPr sz="3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5pPr>
      <a:lvl6pPr marL="2628900" marR="0" indent="-34290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6pPr>
      <a:lvl7pPr marL="3086100" marR="0" indent="-34290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7pPr>
      <a:lvl8pPr marL="3543300" marR="0" indent="-34290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8pPr>
      <a:lvl9pPr marL="4000500" marR="0" indent="-34290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zure-monitor/logs/data-collector-api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standdeploy.com/2021/12/intune-reporting-with-log-analytics.html" TargetMode="External"/><Relationship Id="rId2" Type="http://schemas.openxmlformats.org/officeDocument/2006/relationships/hyperlink" Target="https://www.systanddeploy.com/2021/06/use-intune-proactive-remediation-azure.html" TargetMode="Externa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standdeploy.com/2021/12/intune-reporting-with-log-analytics.html" TargetMode="External"/><Relationship Id="rId2" Type="http://schemas.openxmlformats.org/officeDocument/2006/relationships/hyperlink" Target="https://www.systanddeploy.com/2022/05/intune-reporting-with-log-analytics.html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standdeploy.com/2022/03/proactive-remediation-detect-devices.html" TargetMode="External"/><Relationship Id="rId2" Type="http://schemas.openxmlformats.org/officeDocument/2006/relationships/hyperlink" Target="https://www.systanddeploy.com/2022/04/intune-reporting-with-log-analytics.html" TargetMode="Externa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gi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portal.azure.com/#blade/Microsoft_Azure_Monitoring_Logs/DemoLogsBlade" TargetMode="Externa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community.microsoft.com/t5/azure-data-explorer-blog/azure-data-explorer-kql-cheat-sheets/ba-p/1057404" TargetMode="Externa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hyperlink" Target="https://github.com/LearningKijo/KQL/blob/main/KQL-Effective-Use/10-kql-ThreatHunting-IoCs-tips-v1.pdf.pdf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s://www.kqlsearch.com/" TargetMode="Externa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.co/d/fINFGnw" TargetMode="External"/><Relationship Id="rId2" Type="http://schemas.openxmlformats.org/officeDocument/2006/relationships/hyperlink" Target="https://github.com/rod-trent/MustLearnKQ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zure-resource-manager/management/manage-resource-groups-porta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learn.microsoft.com/en-us/azure/azure-monitor/agents/log-analytics-agent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el 3"/>
          <p:cNvSpPr txBox="1">
            <a:spLocks noGrp="1"/>
          </p:cNvSpPr>
          <p:nvPr>
            <p:ph type="title"/>
          </p:nvPr>
        </p:nvSpPr>
        <p:spPr>
          <a:xfrm>
            <a:off x="2700336" y="797001"/>
            <a:ext cx="5975353" cy="228186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Starting with Log Analytics from scratch</a:t>
            </a:r>
            <a:endParaRPr lang="fr-FR" dirty="0"/>
          </a:p>
        </p:txBody>
      </p:sp>
      <p:sp>
        <p:nvSpPr>
          <p:cNvPr id="108" name="Ondertitel 4"/>
          <p:cNvSpPr txBox="1">
            <a:spLocks noGrp="1"/>
          </p:cNvSpPr>
          <p:nvPr>
            <p:ph type="body" sz="quarter" idx="1"/>
          </p:nvPr>
        </p:nvSpPr>
        <p:spPr>
          <a:xfrm>
            <a:off x="2700339" y="3221382"/>
            <a:ext cx="5975352" cy="95700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VAN ROBAEYS Damien</a:t>
            </a:r>
          </a:p>
          <a:p>
            <a:r>
              <a:rPr lang="fr-FR" dirty="0"/>
              <a:t>@syst_and_deploy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Log Analytics Workspace</a:t>
            </a:r>
          </a:p>
        </p:txBody>
      </p:sp>
      <p:sp>
        <p:nvSpPr>
          <p:cNvPr id="115" name="Tijdelijke aanduiding voor tekst 2"/>
          <p:cNvSpPr txBox="1">
            <a:spLocks noGrp="1"/>
          </p:cNvSpPr>
          <p:nvPr>
            <p:ph type="body" idx="1"/>
          </p:nvPr>
        </p:nvSpPr>
        <p:spPr>
          <a:xfrm>
            <a:off x="1213658" y="1211750"/>
            <a:ext cx="7462030" cy="32771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50" dirty="0"/>
              <a:t>A workspace has a unique ID* and resource ID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50" dirty="0"/>
              <a:t>When you collect logs, all data are stored in a workspace</a:t>
            </a:r>
          </a:p>
          <a:p>
            <a:endParaRPr lang="en-US" sz="1950" dirty="0"/>
          </a:p>
          <a:p>
            <a:r>
              <a:rPr lang="en-US" sz="1950" i="1" dirty="0"/>
              <a:t>* We will use the Workspace ID to send custom data later in the session</a:t>
            </a:r>
          </a:p>
          <a:p>
            <a:endParaRPr lang="en-US" sz="195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50" dirty="0"/>
              <a:t>Contains all things relative to your logs and data: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950" dirty="0"/>
              <a:t>Azure Monitor, Custom log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950" dirty="0"/>
              <a:t>Microsoft Sentinel, Microsoft Defender portal</a:t>
            </a:r>
          </a:p>
        </p:txBody>
      </p:sp>
    </p:spTree>
    <p:extLst>
      <p:ext uri="{BB962C8B-B14F-4D97-AF65-F5344CB8AC3E}">
        <p14:creationId xmlns:p14="http://schemas.microsoft.com/office/powerpoint/2010/main" val="372749373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Data structure</a:t>
            </a:r>
          </a:p>
        </p:txBody>
      </p:sp>
      <p:sp>
        <p:nvSpPr>
          <p:cNvPr id="115" name="Tijdelijke aanduiding voor tekst 2"/>
          <p:cNvSpPr txBox="1">
            <a:spLocks noGrp="1"/>
          </p:cNvSpPr>
          <p:nvPr>
            <p:ph type="body" idx="1"/>
          </p:nvPr>
        </p:nvSpPr>
        <p:spPr>
          <a:xfrm>
            <a:off x="390698" y="1045494"/>
            <a:ext cx="8284990" cy="617051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Data are located/sent in Tables in a Workspace</a:t>
            </a:r>
          </a:p>
          <a:p>
            <a:endParaRPr lang="fr-FR" dirty="0"/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50A85E94-C8DE-28F1-93A8-BEAC5C86D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16"/>
          <a:stretch/>
        </p:blipFill>
        <p:spPr>
          <a:xfrm>
            <a:off x="568098" y="1584021"/>
            <a:ext cx="4699849" cy="29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00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Data structure</a:t>
            </a:r>
          </a:p>
        </p:txBody>
      </p:sp>
      <p:sp>
        <p:nvSpPr>
          <p:cNvPr id="115" name="Tijdelijke aanduiding voor tekst 2"/>
          <p:cNvSpPr txBox="1">
            <a:spLocks noGrp="1"/>
          </p:cNvSpPr>
          <p:nvPr>
            <p:ph type="body" idx="1"/>
          </p:nvPr>
        </p:nvSpPr>
        <p:spPr>
          <a:xfrm>
            <a:off x="390698" y="1045494"/>
            <a:ext cx="8284990" cy="617051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Tables organized in columns containing rows of data</a:t>
            </a:r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50A85E94-C8DE-28F1-93A8-BEAC5C86D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16"/>
          <a:stretch/>
        </p:blipFill>
        <p:spPr>
          <a:xfrm>
            <a:off x="568098" y="1584021"/>
            <a:ext cx="4699849" cy="2929790"/>
          </a:xfrm>
          <a:prstGeom prst="rect">
            <a:avLst/>
          </a:prstGeom>
        </p:spPr>
      </p:pic>
      <p:pic>
        <p:nvPicPr>
          <p:cNvPr id="7" name="Picture 3" descr="Diagram&#10;&#10;Description automatically generated">
            <a:extLst>
              <a:ext uri="{FF2B5EF4-FFF2-40B4-BE49-F238E27FC236}">
                <a16:creationId xmlns:a16="http://schemas.microsoft.com/office/drawing/2014/main" id="{E3B2C514-E9F8-9DA7-8AFD-3080BCBA8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98" y="1584020"/>
            <a:ext cx="8262124" cy="292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135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Data structure</a:t>
            </a:r>
          </a:p>
        </p:txBody>
      </p:sp>
      <p:sp>
        <p:nvSpPr>
          <p:cNvPr id="115" name="Tijdelijke aanduiding voor tekst 2"/>
          <p:cNvSpPr txBox="1">
            <a:spLocks noGrp="1"/>
          </p:cNvSpPr>
          <p:nvPr>
            <p:ph type="body" idx="1"/>
          </p:nvPr>
        </p:nvSpPr>
        <p:spPr>
          <a:xfrm>
            <a:off x="390698" y="1045494"/>
            <a:ext cx="8284990" cy="617051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A table corresponds to a Log</a:t>
            </a:r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50A85E94-C8DE-28F1-93A8-BEAC5C86D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16"/>
          <a:stretch/>
        </p:blipFill>
        <p:spPr>
          <a:xfrm>
            <a:off x="568098" y="1584021"/>
            <a:ext cx="4699849" cy="2929790"/>
          </a:xfrm>
          <a:prstGeom prst="rect">
            <a:avLst/>
          </a:prstGeom>
        </p:spPr>
      </p:pic>
      <p:pic>
        <p:nvPicPr>
          <p:cNvPr id="7" name="Picture 3" descr="Diagram&#10;&#10;Description automatically generated">
            <a:extLst>
              <a:ext uri="{FF2B5EF4-FFF2-40B4-BE49-F238E27FC236}">
                <a16:creationId xmlns:a16="http://schemas.microsoft.com/office/drawing/2014/main" id="{E3B2C514-E9F8-9DA7-8AFD-3080BCBA8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98" y="1584020"/>
            <a:ext cx="8262124" cy="292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8455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Data structure</a:t>
            </a:r>
          </a:p>
        </p:txBody>
      </p:sp>
      <p:sp>
        <p:nvSpPr>
          <p:cNvPr id="115" name="Tijdelijke aanduiding voor tekst 2"/>
          <p:cNvSpPr txBox="1">
            <a:spLocks noGrp="1"/>
          </p:cNvSpPr>
          <p:nvPr>
            <p:ph type="body" idx="1"/>
          </p:nvPr>
        </p:nvSpPr>
        <p:spPr>
          <a:xfrm>
            <a:off x="390698" y="1045494"/>
            <a:ext cx="8284990" cy="6170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You can then query log to play with data</a:t>
            </a:r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50A85E94-C8DE-28F1-93A8-BEAC5C86D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16"/>
          <a:stretch/>
        </p:blipFill>
        <p:spPr>
          <a:xfrm>
            <a:off x="568098" y="1584021"/>
            <a:ext cx="4699849" cy="2929790"/>
          </a:xfrm>
          <a:prstGeom prst="rect">
            <a:avLst/>
          </a:prstGeom>
        </p:spPr>
      </p:pic>
      <p:pic>
        <p:nvPicPr>
          <p:cNvPr id="7" name="Picture 3" descr="Diagram&#10;&#10;Description automatically generated">
            <a:extLst>
              <a:ext uri="{FF2B5EF4-FFF2-40B4-BE49-F238E27FC236}">
                <a16:creationId xmlns:a16="http://schemas.microsoft.com/office/drawing/2014/main" id="{E3B2C514-E9F8-9DA7-8AFD-3080BCBA8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98" y="1584020"/>
            <a:ext cx="8262124" cy="292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8372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Data </a:t>
            </a:r>
            <a:r>
              <a:rPr lang="fr-FR" dirty="0" err="1"/>
              <a:t>retention</a:t>
            </a:r>
            <a:endParaRPr lang="fr-FR" dirty="0"/>
          </a:p>
        </p:txBody>
      </p:sp>
      <p:sp>
        <p:nvSpPr>
          <p:cNvPr id="115" name="Tijdelijke aanduiding voor tekst 2"/>
          <p:cNvSpPr txBox="1">
            <a:spLocks noGrp="1"/>
          </p:cNvSpPr>
          <p:nvPr>
            <p:ph type="body" idx="1"/>
          </p:nvPr>
        </p:nvSpPr>
        <p:spPr>
          <a:xfrm>
            <a:off x="182880" y="1078741"/>
            <a:ext cx="8492808" cy="26037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/>
              <a:t>Retention ? When data will be removed/archived from your workspace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/>
              <a:t>Archiving allows you to keep older or less used data at a reduced cost</a:t>
            </a:r>
          </a:p>
        </p:txBody>
      </p:sp>
    </p:spTree>
    <p:extLst>
      <p:ext uri="{BB962C8B-B14F-4D97-AF65-F5344CB8AC3E}">
        <p14:creationId xmlns:p14="http://schemas.microsoft.com/office/powerpoint/2010/main" val="281823200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Data </a:t>
            </a:r>
            <a:r>
              <a:rPr lang="fr-FR" dirty="0" err="1"/>
              <a:t>retention</a:t>
            </a:r>
            <a:endParaRPr lang="fr-FR" dirty="0"/>
          </a:p>
        </p:txBody>
      </p:sp>
      <p:sp>
        <p:nvSpPr>
          <p:cNvPr id="115" name="Tijdelijke aanduiding voor tekst 2"/>
          <p:cNvSpPr txBox="1">
            <a:spLocks noGrp="1"/>
          </p:cNvSpPr>
          <p:nvPr>
            <p:ph type="body" idx="1"/>
          </p:nvPr>
        </p:nvSpPr>
        <p:spPr>
          <a:xfrm>
            <a:off x="182880" y="1078741"/>
            <a:ext cx="8492808" cy="26037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1" u="sng" dirty="0"/>
              <a:t>Default retention period is 30 days</a:t>
            </a:r>
            <a:r>
              <a:rPr lang="en-US" sz="2000" dirty="0"/>
              <a:t>, but you can create a new policy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/>
              <a:t>You can customize data retention period by managing tables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33503B27-3F88-C01D-D720-DCF42F317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604" y="1935992"/>
            <a:ext cx="5393097" cy="237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94233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Creating</a:t>
            </a:r>
            <a:r>
              <a:rPr lang="fr-FR" dirty="0"/>
              <a:t> a </a:t>
            </a:r>
            <a:r>
              <a:rPr lang="fr-FR" dirty="0" err="1"/>
              <a:t>workspace</a:t>
            </a:r>
            <a:endParaRPr lang="fr-FR" dirty="0"/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D320C05A-BF23-5DA3-B8CE-729F516FA274}"/>
              </a:ext>
            </a:extLst>
          </p:cNvPr>
          <p:cNvSpPr txBox="1"/>
          <p:nvPr/>
        </p:nvSpPr>
        <p:spPr>
          <a:xfrm>
            <a:off x="218614" y="1139893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34DC7"/>
                </a:solidFill>
              </a:rPr>
              <a:t>Manually</a:t>
            </a:r>
          </a:p>
          <a:p>
            <a:pPr marL="342892" indent="-342892">
              <a:buFont typeface="+mj-lt"/>
              <a:buAutoNum type="arabicPeriod"/>
            </a:pPr>
            <a:r>
              <a:rPr lang="en-US" sz="2000" dirty="0"/>
              <a:t>Go to </a:t>
            </a:r>
            <a:r>
              <a:rPr lang="en-US" sz="2000" b="1" dirty="0"/>
              <a:t>Log</a:t>
            </a:r>
            <a:r>
              <a:rPr lang="en-US" sz="2000" dirty="0"/>
              <a:t> </a:t>
            </a:r>
            <a:r>
              <a:rPr lang="en-US" sz="2000" b="1" dirty="0"/>
              <a:t>Analytics</a:t>
            </a:r>
            <a:r>
              <a:rPr lang="en-US" sz="2000" dirty="0"/>
              <a:t> </a:t>
            </a:r>
            <a:r>
              <a:rPr lang="en-US" sz="2000" b="1" dirty="0"/>
              <a:t>workspaces</a:t>
            </a:r>
            <a:r>
              <a:rPr lang="en-US" sz="2000" dirty="0"/>
              <a:t> &gt; </a:t>
            </a:r>
            <a:r>
              <a:rPr lang="en-US" sz="2000" b="1" dirty="0"/>
              <a:t>Create</a:t>
            </a:r>
          </a:p>
          <a:p>
            <a:pPr marL="342892" indent="-342892">
              <a:buFont typeface="+mj-lt"/>
              <a:buAutoNum type="arabicPeriod"/>
            </a:pPr>
            <a:r>
              <a:rPr lang="en-US" sz="2000" dirty="0"/>
              <a:t>Fill information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548246A-29F1-E0CF-E007-151AFE728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14" y="3477910"/>
            <a:ext cx="3473730" cy="88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99CFBF4C-0C3B-B399-4C50-AB962E9FF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92" y="2207959"/>
            <a:ext cx="5059394" cy="209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FDE62BE-3607-6729-F39A-B013DA75F3F5}"/>
              </a:ext>
            </a:extLst>
          </p:cNvPr>
          <p:cNvSpPr/>
          <p:nvPr/>
        </p:nvSpPr>
        <p:spPr>
          <a:xfrm>
            <a:off x="300164" y="4100302"/>
            <a:ext cx="822053" cy="259199"/>
          </a:xfrm>
          <a:prstGeom prst="rect">
            <a:avLst/>
          </a:prstGeom>
          <a:noFill/>
          <a:ln w="19050">
            <a:solidFill>
              <a:srgbClr val="034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1">
            <a:extLst>
              <a:ext uri="{FF2B5EF4-FFF2-40B4-BE49-F238E27FC236}">
                <a16:creationId xmlns:a16="http://schemas.microsoft.com/office/drawing/2014/main" id="{B0C307DE-8142-5FA4-8296-1F60EC5592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675"/>
          <a:stretch/>
        </p:blipFill>
        <p:spPr>
          <a:xfrm>
            <a:off x="218614" y="2250186"/>
            <a:ext cx="3160930" cy="108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1036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Creating</a:t>
            </a:r>
            <a:r>
              <a:rPr lang="fr-FR" dirty="0"/>
              <a:t> a </a:t>
            </a:r>
            <a:r>
              <a:rPr lang="fr-FR" dirty="0" err="1"/>
              <a:t>workspace</a:t>
            </a:r>
            <a:endParaRPr lang="fr-FR" dirty="0"/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D320C05A-BF23-5DA3-B8CE-729F516FA274}"/>
              </a:ext>
            </a:extLst>
          </p:cNvPr>
          <p:cNvSpPr txBox="1"/>
          <p:nvPr/>
        </p:nvSpPr>
        <p:spPr>
          <a:xfrm>
            <a:off x="218614" y="1139893"/>
            <a:ext cx="84969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With PowerShell</a:t>
            </a:r>
          </a:p>
          <a:p>
            <a:pPr marL="342892" indent="-342892">
              <a:buFont typeface="+mj-lt"/>
              <a:buAutoNum type="arabicPeriod"/>
            </a:pPr>
            <a:r>
              <a:rPr lang="en-US" sz="2000" dirty="0"/>
              <a:t>Install module </a:t>
            </a:r>
            <a:r>
              <a:rPr lang="en-US" sz="2000" b="1" dirty="0"/>
              <a:t>Az</a:t>
            </a:r>
            <a:r>
              <a:rPr lang="en-US" sz="2000" dirty="0"/>
              <a:t>: Install-Module -Name Az –Force</a:t>
            </a:r>
          </a:p>
          <a:p>
            <a:pPr marL="342892" indent="-342892">
              <a:buFont typeface="+mj-lt"/>
              <a:buAutoNum type="arabicPeriod"/>
            </a:pPr>
            <a:r>
              <a:rPr lang="en-US" dirty="0"/>
              <a:t>Connect-</a:t>
            </a:r>
            <a:r>
              <a:rPr lang="en-US" dirty="0" err="1"/>
              <a:t>AzAccount</a:t>
            </a:r>
            <a:endParaRPr lang="en-US" dirty="0"/>
          </a:p>
          <a:p>
            <a:pPr marL="342892" indent="-342892">
              <a:buFont typeface="+mj-lt"/>
              <a:buAutoNum type="arabicPeriod"/>
            </a:pPr>
            <a:r>
              <a:rPr lang="en-US" dirty="0"/>
              <a:t>New-</a:t>
            </a:r>
            <a:r>
              <a:rPr lang="en-US" dirty="0" err="1"/>
              <a:t>AzOperationnalInsightsWorkspace</a:t>
            </a:r>
            <a:endParaRPr lang="en-US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9E15A41D-5A2B-9A72-F7A4-09683062F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533" y="2012215"/>
            <a:ext cx="4195414" cy="173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">
            <a:extLst>
              <a:ext uri="{FF2B5EF4-FFF2-40B4-BE49-F238E27FC236}">
                <a16:creationId xmlns:a16="http://schemas.microsoft.com/office/drawing/2014/main" id="{A43868A4-F2DC-5BB6-01A3-C915763CD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" y="3999485"/>
            <a:ext cx="8952807" cy="340411"/>
          </a:xfrm>
          <a:prstGeom prst="rect">
            <a:avLst/>
          </a:prstGeom>
        </p:spPr>
      </p:pic>
      <p:pic>
        <p:nvPicPr>
          <p:cNvPr id="4" name="Picture 20">
            <a:extLst>
              <a:ext uri="{FF2B5EF4-FFF2-40B4-BE49-F238E27FC236}">
                <a16:creationId xmlns:a16="http://schemas.microsoft.com/office/drawing/2014/main" id="{F521870B-BA78-BF5A-FA67-9CCFB2727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9" y="3054449"/>
            <a:ext cx="3805485" cy="825083"/>
          </a:xfrm>
          <a:prstGeom prst="rect">
            <a:avLst/>
          </a:prstGeom>
        </p:spPr>
      </p:pic>
      <p:cxnSp>
        <p:nvCxnSpPr>
          <p:cNvPr id="5" name="Straight Arrow Connector 21">
            <a:extLst>
              <a:ext uri="{FF2B5EF4-FFF2-40B4-BE49-F238E27FC236}">
                <a16:creationId xmlns:a16="http://schemas.microsoft.com/office/drawing/2014/main" id="{40EF6F7A-6990-81BC-070C-CA112C36A8C3}"/>
              </a:ext>
            </a:extLst>
          </p:cNvPr>
          <p:cNvCxnSpPr>
            <a:cxnSpLocks/>
          </p:cNvCxnSpPr>
          <p:nvPr/>
        </p:nvCxnSpPr>
        <p:spPr>
          <a:xfrm flipH="1">
            <a:off x="3835624" y="2571750"/>
            <a:ext cx="986909" cy="4826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22">
            <a:extLst>
              <a:ext uri="{FF2B5EF4-FFF2-40B4-BE49-F238E27FC236}">
                <a16:creationId xmlns:a16="http://schemas.microsoft.com/office/drawing/2014/main" id="{BC026058-76FC-D38A-D451-40B83E1918F8}"/>
              </a:ext>
            </a:extLst>
          </p:cNvPr>
          <p:cNvCxnSpPr>
            <a:cxnSpLocks/>
          </p:cNvCxnSpPr>
          <p:nvPr/>
        </p:nvCxnSpPr>
        <p:spPr>
          <a:xfrm flipH="1">
            <a:off x="3112218" y="2793076"/>
            <a:ext cx="3138953" cy="5827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23">
            <a:extLst>
              <a:ext uri="{FF2B5EF4-FFF2-40B4-BE49-F238E27FC236}">
                <a16:creationId xmlns:a16="http://schemas.microsoft.com/office/drawing/2014/main" id="{82565548-AE65-E145-9469-D4DD64F11281}"/>
              </a:ext>
            </a:extLst>
          </p:cNvPr>
          <p:cNvCxnSpPr>
            <a:cxnSpLocks/>
          </p:cNvCxnSpPr>
          <p:nvPr/>
        </p:nvCxnSpPr>
        <p:spPr>
          <a:xfrm flipH="1">
            <a:off x="3648060" y="3458095"/>
            <a:ext cx="1174473" cy="917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24">
            <a:extLst>
              <a:ext uri="{FF2B5EF4-FFF2-40B4-BE49-F238E27FC236}">
                <a16:creationId xmlns:a16="http://schemas.microsoft.com/office/drawing/2014/main" id="{9E71E992-833A-D720-E1B6-9BF7E7D94E7A}"/>
              </a:ext>
            </a:extLst>
          </p:cNvPr>
          <p:cNvCxnSpPr>
            <a:cxnSpLocks/>
          </p:cNvCxnSpPr>
          <p:nvPr/>
        </p:nvCxnSpPr>
        <p:spPr>
          <a:xfrm flipH="1">
            <a:off x="3391593" y="3682538"/>
            <a:ext cx="1430940" cy="997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1C6FBB0-3D63-EEE7-7D47-746CAAC2DACA}"/>
              </a:ext>
            </a:extLst>
          </p:cNvPr>
          <p:cNvSpPr/>
          <p:nvPr/>
        </p:nvSpPr>
        <p:spPr>
          <a:xfrm>
            <a:off x="1489870" y="3949962"/>
            <a:ext cx="2508552" cy="222355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2F204-8BB0-5ABE-35A3-BDB1BDC8CAE1}"/>
              </a:ext>
            </a:extLst>
          </p:cNvPr>
          <p:cNvSpPr/>
          <p:nvPr/>
        </p:nvSpPr>
        <p:spPr>
          <a:xfrm>
            <a:off x="2911346" y="4075164"/>
            <a:ext cx="6107963" cy="285601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67168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Adding</a:t>
            </a:r>
            <a:r>
              <a:rPr lang="fr-FR" dirty="0"/>
              <a:t> Intune datas</a:t>
            </a:r>
          </a:p>
        </p:txBody>
      </p:sp>
      <p:sp>
        <p:nvSpPr>
          <p:cNvPr id="2" name="TextBox 16">
            <a:extLst>
              <a:ext uri="{FF2B5EF4-FFF2-40B4-BE49-F238E27FC236}">
                <a16:creationId xmlns:a16="http://schemas.microsoft.com/office/drawing/2014/main" id="{8A0404D2-B5DF-068C-EE26-9882DC6DD60B}"/>
              </a:ext>
            </a:extLst>
          </p:cNvPr>
          <p:cNvSpPr txBox="1"/>
          <p:nvPr/>
        </p:nvSpPr>
        <p:spPr>
          <a:xfrm>
            <a:off x="323528" y="1057247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By default Logs part </a:t>
            </a:r>
            <a:r>
              <a:rPr lang="fr-FR" sz="2000" b="1" dirty="0" err="1">
                <a:solidFill>
                  <a:srgbClr val="FF0000"/>
                </a:solidFill>
              </a:rPr>
              <a:t>is</a:t>
            </a:r>
            <a:r>
              <a:rPr lang="fr-FR" sz="2000" b="1" dirty="0">
                <a:solidFill>
                  <a:srgbClr val="FF0000"/>
                </a:solidFill>
              </a:rPr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empty</a:t>
            </a:r>
            <a:r>
              <a:rPr lang="fr-FR" sz="2000" b="1" dirty="0">
                <a:solidFill>
                  <a:srgbClr val="FF0000"/>
                </a:solidFill>
              </a:rPr>
              <a:t> (no tables)</a:t>
            </a:r>
          </a:p>
          <a:p>
            <a:r>
              <a:rPr lang="fr-FR" sz="2000" dirty="0"/>
              <a:t>First </a:t>
            </a:r>
            <a:r>
              <a:rPr lang="fr-FR" sz="2000" dirty="0" err="1"/>
              <a:t>step</a:t>
            </a:r>
            <a:r>
              <a:rPr lang="fr-FR" sz="2000" dirty="0"/>
              <a:t>: </a:t>
            </a:r>
            <a:r>
              <a:rPr lang="fr-FR" sz="2000" dirty="0" err="1"/>
              <a:t>add</a:t>
            </a:r>
            <a:r>
              <a:rPr lang="fr-FR" sz="2000" dirty="0"/>
              <a:t> Intune datas to Log Analytics </a:t>
            </a:r>
            <a:r>
              <a:rPr lang="fr-FR" sz="2000" dirty="0" err="1"/>
              <a:t>workspace</a:t>
            </a:r>
            <a:endParaRPr lang="fr-FR" sz="2000" dirty="0"/>
          </a:p>
          <a:p>
            <a:endParaRPr lang="fr-FR" sz="2000" b="1" dirty="0">
              <a:solidFill>
                <a:srgbClr val="FF0000"/>
              </a:solidFill>
            </a:endParaRPr>
          </a:p>
        </p:txBody>
      </p:sp>
      <p:pic>
        <p:nvPicPr>
          <p:cNvPr id="11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C8077F-AECD-98A7-F655-DF039CDEE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748" y="1754282"/>
            <a:ext cx="2877701" cy="2762322"/>
          </a:xfrm>
          <a:prstGeom prst="rect">
            <a:avLst/>
          </a:prstGeom>
        </p:spPr>
      </p:pic>
      <p:sp>
        <p:nvSpPr>
          <p:cNvPr id="12" name="TextBox 16">
            <a:extLst>
              <a:ext uri="{FF2B5EF4-FFF2-40B4-BE49-F238E27FC236}">
                <a16:creationId xmlns:a16="http://schemas.microsoft.com/office/drawing/2014/main" id="{1B0092F4-D014-67E6-74A3-E0E6EC9AF2D9}"/>
              </a:ext>
            </a:extLst>
          </p:cNvPr>
          <p:cNvSpPr txBox="1"/>
          <p:nvPr/>
        </p:nvSpPr>
        <p:spPr>
          <a:xfrm>
            <a:off x="323528" y="1057247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3" indent="-285743">
              <a:buFont typeface="Wingdings" panose="05000000000000000000" pitchFamily="2" charset="2"/>
              <a:buChar char="§"/>
            </a:pPr>
            <a:r>
              <a:rPr lang="fr-FR" sz="2000" dirty="0"/>
              <a:t>Go to </a:t>
            </a:r>
            <a:r>
              <a:rPr lang="fr-FR" sz="2000" b="1" dirty="0"/>
              <a:t>Intune</a:t>
            </a:r>
            <a:r>
              <a:rPr lang="fr-FR" sz="2000" dirty="0"/>
              <a:t> &gt; </a:t>
            </a:r>
            <a:r>
              <a:rPr lang="fr-FR" sz="2000" b="1" dirty="0"/>
              <a:t>Tenant</a:t>
            </a:r>
            <a:r>
              <a:rPr lang="fr-FR" sz="2000" dirty="0"/>
              <a:t> </a:t>
            </a:r>
            <a:r>
              <a:rPr lang="fr-FR" sz="2000" b="1" dirty="0"/>
              <a:t>administration</a:t>
            </a:r>
            <a:r>
              <a:rPr lang="fr-FR" sz="2000" dirty="0"/>
              <a:t> &gt; </a:t>
            </a:r>
            <a:r>
              <a:rPr lang="fr-FR" sz="2000" b="1" dirty="0"/>
              <a:t>Diagnostic</a:t>
            </a:r>
            <a:r>
              <a:rPr lang="fr-FR" sz="2000" dirty="0"/>
              <a:t> </a:t>
            </a:r>
            <a:r>
              <a:rPr lang="fr-FR" sz="2000" b="1" dirty="0"/>
              <a:t>settings</a:t>
            </a:r>
          </a:p>
          <a:p>
            <a:pPr marL="285743" indent="-285743">
              <a:buFont typeface="Wingdings" panose="05000000000000000000" pitchFamily="2" charset="2"/>
              <a:buChar char="§"/>
            </a:pPr>
            <a:r>
              <a:rPr lang="fr-FR" sz="2000" dirty="0"/>
              <a:t>Click on </a:t>
            </a:r>
            <a:r>
              <a:rPr lang="fr-FR" sz="2000" b="1" dirty="0" err="1"/>
              <a:t>Add</a:t>
            </a:r>
            <a:r>
              <a:rPr lang="fr-FR" sz="2000" b="1" dirty="0"/>
              <a:t> diagnostic setting</a:t>
            </a:r>
          </a:p>
          <a:p>
            <a:pPr marL="285743" indent="-285743">
              <a:buFont typeface="Wingdings" panose="05000000000000000000" pitchFamily="2" charset="2"/>
              <a:buChar char="§"/>
            </a:pPr>
            <a:r>
              <a:rPr lang="fr-FR" sz="2000" dirty="0"/>
              <a:t>Select logs to </a:t>
            </a:r>
            <a:r>
              <a:rPr lang="fr-FR" sz="2000" dirty="0" err="1"/>
              <a:t>add</a:t>
            </a:r>
            <a:r>
              <a:rPr lang="fr-FR" sz="2000" dirty="0"/>
              <a:t> and </a:t>
            </a:r>
            <a:r>
              <a:rPr lang="fr-FR" sz="2000" dirty="0" err="1"/>
              <a:t>your</a:t>
            </a:r>
            <a:r>
              <a:rPr lang="fr-FR" sz="2000" dirty="0"/>
              <a:t> </a:t>
            </a:r>
            <a:r>
              <a:rPr lang="fr-FR" sz="2000" dirty="0" err="1"/>
              <a:t>workspace</a:t>
            </a:r>
            <a:endParaRPr lang="fr-FR" sz="2000" dirty="0"/>
          </a:p>
          <a:p>
            <a:pPr marL="285743" indent="-285743">
              <a:buFont typeface="Wingdings" panose="05000000000000000000" pitchFamily="2" charset="2"/>
              <a:buChar char="§"/>
            </a:pPr>
            <a:r>
              <a:rPr lang="fr-FR" sz="2000" dirty="0" err="1"/>
              <a:t>Then</a:t>
            </a:r>
            <a:r>
              <a:rPr lang="fr-FR" sz="2000" dirty="0"/>
              <a:t> Intune datas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available</a:t>
            </a:r>
            <a:endParaRPr lang="fr-FR" sz="2000" dirty="0"/>
          </a:p>
        </p:txBody>
      </p:sp>
      <p:pic>
        <p:nvPicPr>
          <p:cNvPr id="14" name="Picture 1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ED3F452-BA64-6013-8B9F-E6EA19EA84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173" r="10460"/>
          <a:stretch/>
        </p:blipFill>
        <p:spPr>
          <a:xfrm>
            <a:off x="323528" y="3838289"/>
            <a:ext cx="2905113" cy="439380"/>
          </a:xfrm>
          <a:prstGeom prst="rect">
            <a:avLst/>
          </a:prstGeom>
        </p:spPr>
      </p:pic>
      <p:pic>
        <p:nvPicPr>
          <p:cNvPr id="15" name="Picture 2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C48A80B-C3FD-5473-A339-7478BD472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189" y="1754282"/>
            <a:ext cx="4984283" cy="24894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EF395A7-AD4F-F6E8-38B8-1874C193A656}"/>
              </a:ext>
            </a:extLst>
          </p:cNvPr>
          <p:cNvSpPr/>
          <p:nvPr/>
        </p:nvSpPr>
        <p:spPr>
          <a:xfrm>
            <a:off x="4126133" y="3083244"/>
            <a:ext cx="1302078" cy="216024"/>
          </a:xfrm>
          <a:prstGeom prst="rect">
            <a:avLst/>
          </a:prstGeom>
          <a:noFill/>
          <a:ln>
            <a:solidFill>
              <a:srgbClr val="034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FE3AB4-CB47-C619-7230-6C78E46B6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484" y="2245778"/>
            <a:ext cx="2032292" cy="2280754"/>
          </a:xfrm>
          <a:prstGeom prst="rect">
            <a:avLst/>
          </a:prstGeom>
        </p:spPr>
      </p:pic>
      <p:pic>
        <p:nvPicPr>
          <p:cNvPr id="18" name="Picture 2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1B2361D-021A-2E51-0616-3C02C3EFA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9792" y="2365301"/>
            <a:ext cx="4947770" cy="1969955"/>
          </a:xfrm>
          <a:prstGeom prst="rect">
            <a:avLst/>
          </a:prstGeom>
        </p:spPr>
      </p:pic>
      <p:pic>
        <p:nvPicPr>
          <p:cNvPr id="19" name="Picture 1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8C5F517-9982-60EE-6C54-966C9882B8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558" y="2469116"/>
            <a:ext cx="2836339" cy="120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635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2075961" y="268675"/>
            <a:ext cx="5106235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?</a:t>
            </a: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44D8B82B-9807-7213-CEBD-736FFADC7F0F}"/>
              </a:ext>
            </a:extLst>
          </p:cNvPr>
          <p:cNvGrpSpPr/>
          <p:nvPr/>
        </p:nvGrpSpPr>
        <p:grpSpPr>
          <a:xfrm>
            <a:off x="0" y="1560195"/>
            <a:ext cx="9144000" cy="2332445"/>
            <a:chOff x="0" y="2080260"/>
            <a:chExt cx="10698480" cy="3109926"/>
          </a:xfrm>
        </p:grpSpPr>
        <p:sp>
          <p:nvSpPr>
            <p:cNvPr id="3" name="Block Arc 23">
              <a:extLst>
                <a:ext uri="{FF2B5EF4-FFF2-40B4-BE49-F238E27FC236}">
                  <a16:creationId xmlns:a16="http://schemas.microsoft.com/office/drawing/2014/main" id="{5A2BAB9F-5A85-67BC-2E99-18CC8BCD741E}"/>
                </a:ext>
              </a:extLst>
            </p:cNvPr>
            <p:cNvSpPr/>
            <p:nvPr/>
          </p:nvSpPr>
          <p:spPr>
            <a:xfrm rot="5400000">
              <a:off x="9144000" y="2080260"/>
              <a:ext cx="1554480" cy="1554480"/>
            </a:xfrm>
            <a:prstGeom prst="blockArc">
              <a:avLst>
                <a:gd name="adj1" fmla="val 10800000"/>
                <a:gd name="adj2" fmla="val 21530504"/>
                <a:gd name="adj3" fmla="val 4822"/>
              </a:avLst>
            </a:prstGeom>
            <a:solidFill>
              <a:schemeClr val="accent2"/>
            </a:solidFill>
            <a:ln>
              <a:solidFill>
                <a:srgbClr val="ADD9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accent1"/>
                </a:solidFill>
                <a:latin typeface="Calibri" pitchFamily="34" charset="0"/>
              </a:endParaRPr>
            </a:p>
          </p:txBody>
        </p:sp>
        <p:sp>
          <p:nvSpPr>
            <p:cNvPr id="4" name="Block Arc 24">
              <a:extLst>
                <a:ext uri="{FF2B5EF4-FFF2-40B4-BE49-F238E27FC236}">
                  <a16:creationId xmlns:a16="http://schemas.microsoft.com/office/drawing/2014/main" id="{35BFF8BA-511E-3511-508C-25FFE99655F8}"/>
                </a:ext>
              </a:extLst>
            </p:cNvPr>
            <p:cNvSpPr/>
            <p:nvPr/>
          </p:nvSpPr>
          <p:spPr>
            <a:xfrm rot="16200000">
              <a:off x="1671400" y="3559848"/>
              <a:ext cx="1554480" cy="1554480"/>
            </a:xfrm>
            <a:prstGeom prst="blockArc">
              <a:avLst>
                <a:gd name="adj1" fmla="val 10800000"/>
                <a:gd name="adj2" fmla="val 21530504"/>
                <a:gd name="adj3" fmla="val 4822"/>
              </a:avLst>
            </a:prstGeom>
            <a:solidFill>
              <a:schemeClr val="accent2"/>
            </a:solidFill>
            <a:ln>
              <a:solidFill>
                <a:srgbClr val="ADD9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accent1"/>
                </a:solidFill>
                <a:latin typeface="Calibri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BE9FEB-5EC5-13A4-866E-AFAE98A6DF12}"/>
                </a:ext>
              </a:extLst>
            </p:cNvPr>
            <p:cNvSpPr/>
            <p:nvPr/>
          </p:nvSpPr>
          <p:spPr>
            <a:xfrm>
              <a:off x="0" y="2080260"/>
              <a:ext cx="9935248" cy="748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accent1"/>
                </a:solidFill>
                <a:latin typeface="Calibri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D35490-F7DD-96BE-A9DD-7D98BC75D207}"/>
                </a:ext>
              </a:extLst>
            </p:cNvPr>
            <p:cNvSpPr/>
            <p:nvPr/>
          </p:nvSpPr>
          <p:spPr>
            <a:xfrm>
              <a:off x="2428875" y="3559848"/>
              <a:ext cx="7512130" cy="748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accent1"/>
                </a:solidFill>
                <a:latin typeface="Calibri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0F0216-6E9A-10B2-EA70-EA22AFA2C931}"/>
                </a:ext>
              </a:extLst>
            </p:cNvPr>
            <p:cNvSpPr/>
            <p:nvPr/>
          </p:nvSpPr>
          <p:spPr>
            <a:xfrm>
              <a:off x="2439587" y="5039436"/>
              <a:ext cx="7333228" cy="748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accent1"/>
                </a:solidFill>
                <a:latin typeface="Calibri" pitchFamily="34" charset="0"/>
              </a:endParaRPr>
            </a:p>
          </p:txBody>
        </p:sp>
        <p:sp>
          <p:nvSpPr>
            <p:cNvPr id="8" name="Isosceles Triangle 28">
              <a:extLst>
                <a:ext uri="{FF2B5EF4-FFF2-40B4-BE49-F238E27FC236}">
                  <a16:creationId xmlns:a16="http://schemas.microsoft.com/office/drawing/2014/main" id="{44EAAEAB-EB8E-6819-513D-9D1C51462297}"/>
                </a:ext>
              </a:extLst>
            </p:cNvPr>
            <p:cNvSpPr/>
            <p:nvPr/>
          </p:nvSpPr>
          <p:spPr>
            <a:xfrm rot="5400000">
              <a:off x="9700681" y="4969627"/>
              <a:ext cx="236668" cy="204450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accent1"/>
                </a:solidFill>
                <a:latin typeface="Calibri" pitchFamily="34" charset="0"/>
              </a:endParaRPr>
            </a:p>
          </p:txBody>
        </p:sp>
      </p:grpSp>
      <p:sp>
        <p:nvSpPr>
          <p:cNvPr id="9" name="Oval 29">
            <a:extLst>
              <a:ext uri="{FF2B5EF4-FFF2-40B4-BE49-F238E27FC236}">
                <a16:creationId xmlns:a16="http://schemas.microsoft.com/office/drawing/2014/main" id="{6662E619-6C00-23DE-BEA6-B9D817D3E7F5}"/>
              </a:ext>
            </a:extLst>
          </p:cNvPr>
          <p:cNvSpPr/>
          <p:nvPr/>
        </p:nvSpPr>
        <p:spPr>
          <a:xfrm>
            <a:off x="929434" y="1480151"/>
            <a:ext cx="246447" cy="216257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0" name="Oval 30">
            <a:extLst>
              <a:ext uri="{FF2B5EF4-FFF2-40B4-BE49-F238E27FC236}">
                <a16:creationId xmlns:a16="http://schemas.microsoft.com/office/drawing/2014/main" id="{0EC3703C-24FE-DE30-2E96-B0B9F6DFB51E}"/>
              </a:ext>
            </a:extLst>
          </p:cNvPr>
          <p:cNvSpPr/>
          <p:nvPr/>
        </p:nvSpPr>
        <p:spPr>
          <a:xfrm>
            <a:off x="4215565" y="1476055"/>
            <a:ext cx="246447" cy="216257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1" name="Oval 31">
            <a:extLst>
              <a:ext uri="{FF2B5EF4-FFF2-40B4-BE49-F238E27FC236}">
                <a16:creationId xmlns:a16="http://schemas.microsoft.com/office/drawing/2014/main" id="{3BC59533-749A-4697-67BA-7EF6BA542D1F}"/>
              </a:ext>
            </a:extLst>
          </p:cNvPr>
          <p:cNvSpPr/>
          <p:nvPr/>
        </p:nvSpPr>
        <p:spPr>
          <a:xfrm>
            <a:off x="6227717" y="2589842"/>
            <a:ext cx="246447" cy="216257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3" name="Oval 33">
            <a:extLst>
              <a:ext uri="{FF2B5EF4-FFF2-40B4-BE49-F238E27FC236}">
                <a16:creationId xmlns:a16="http://schemas.microsoft.com/office/drawing/2014/main" id="{8ADF1D95-DB9F-8314-9759-01195E4C0CCC}"/>
              </a:ext>
            </a:extLst>
          </p:cNvPr>
          <p:cNvSpPr/>
          <p:nvPr/>
        </p:nvSpPr>
        <p:spPr>
          <a:xfrm>
            <a:off x="4323693" y="3695761"/>
            <a:ext cx="246447" cy="216257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FC030-B7E5-C398-D712-8B83458B7B0A}"/>
              </a:ext>
            </a:extLst>
          </p:cNvPr>
          <p:cNvSpPr/>
          <p:nvPr/>
        </p:nvSpPr>
        <p:spPr>
          <a:xfrm>
            <a:off x="517725" y="1163207"/>
            <a:ext cx="1071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  <a:latin typeface="Calibri" pitchFamily="34" charset="0"/>
                <a:ea typeface="Roboto Bk" pitchFamily="2" charset="0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4E2DD1-1642-0F99-027C-18574AA1E73C}"/>
              </a:ext>
            </a:extLst>
          </p:cNvPr>
          <p:cNvSpPr/>
          <p:nvPr/>
        </p:nvSpPr>
        <p:spPr>
          <a:xfrm>
            <a:off x="3812169" y="1171520"/>
            <a:ext cx="1071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  <a:latin typeface="Calibri" pitchFamily="34" charset="0"/>
                <a:ea typeface="Roboto Bk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0B3A18-6778-71B7-35D3-7D55AF8DF49B}"/>
              </a:ext>
            </a:extLst>
          </p:cNvPr>
          <p:cNvSpPr/>
          <p:nvPr/>
        </p:nvSpPr>
        <p:spPr>
          <a:xfrm>
            <a:off x="5824322" y="2253176"/>
            <a:ext cx="1071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  <a:latin typeface="Calibri" pitchFamily="34" charset="0"/>
                <a:ea typeface="Roboto Bk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3B09D0-B379-0F40-B8F7-1E73AF22FA0B}"/>
              </a:ext>
            </a:extLst>
          </p:cNvPr>
          <p:cNvSpPr/>
          <p:nvPr/>
        </p:nvSpPr>
        <p:spPr>
          <a:xfrm>
            <a:off x="3920297" y="3379823"/>
            <a:ext cx="1071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  <a:latin typeface="Calibri" pitchFamily="34" charset="0"/>
                <a:ea typeface="Roboto Bk" pitchFamily="2" charset="0"/>
              </a:rPr>
              <a:t>5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7151B8D8-18FE-1A5B-9CC6-1A201BAE53CB}"/>
              </a:ext>
            </a:extLst>
          </p:cNvPr>
          <p:cNvSpPr txBox="1">
            <a:spLocks/>
          </p:cNvSpPr>
          <p:nvPr/>
        </p:nvSpPr>
        <p:spPr>
          <a:xfrm>
            <a:off x="264664" y="1764827"/>
            <a:ext cx="2006426" cy="77678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1pPr>
            <a:lvl2pPr marL="763359" marR="0" indent="-306159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2pPr>
            <a:lvl3pPr marL="1200150" marR="0" indent="-28575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3pPr>
            <a:lvl4pPr marL="17145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4pPr>
            <a:lvl5pPr marL="21717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5pPr>
            <a:lvl6pPr marL="26289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6pPr>
            <a:lvl7pPr marL="30861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7pPr>
            <a:lvl8pPr marL="35433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8pPr>
            <a:lvl9pPr marL="40005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9pPr>
          </a:lstStyle>
          <a:p>
            <a:pPr hangingPunct="1"/>
            <a:r>
              <a:rPr lang="en-US" sz="2400" b="1" dirty="0"/>
              <a:t>What it Log Analytics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5A4F1045-400C-0C05-0E02-1797D7CF550E}"/>
              </a:ext>
            </a:extLst>
          </p:cNvPr>
          <p:cNvSpPr txBox="1">
            <a:spLocks/>
          </p:cNvSpPr>
          <p:nvPr/>
        </p:nvSpPr>
        <p:spPr>
          <a:xfrm>
            <a:off x="3397738" y="1759386"/>
            <a:ext cx="1939034" cy="77678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1pPr>
            <a:lvl2pPr marL="763359" marR="0" indent="-306159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2pPr>
            <a:lvl3pPr marL="1200150" marR="0" indent="-28575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3pPr>
            <a:lvl4pPr marL="17145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4pPr>
            <a:lvl5pPr marL="21717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5pPr>
            <a:lvl6pPr marL="26289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6pPr>
            <a:lvl7pPr marL="30861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7pPr>
            <a:lvl8pPr marL="35433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8pPr>
            <a:lvl9pPr marL="40005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9pPr>
          </a:lstStyle>
          <a:p>
            <a:pPr hangingPunct="1"/>
            <a:r>
              <a:rPr lang="en-US" sz="2400" b="1" dirty="0"/>
              <a:t>KQL fundamentals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74775B54-E9FF-C57E-C30C-432904546224}"/>
              </a:ext>
            </a:extLst>
          </p:cNvPr>
          <p:cNvSpPr txBox="1">
            <a:spLocks/>
          </p:cNvSpPr>
          <p:nvPr/>
        </p:nvSpPr>
        <p:spPr>
          <a:xfrm>
            <a:off x="5447557" y="2818572"/>
            <a:ext cx="1939034" cy="84523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1pPr>
            <a:lvl2pPr marL="763359" marR="0" indent="-306159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2pPr>
            <a:lvl3pPr marL="1200150" marR="0" indent="-28575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3pPr>
            <a:lvl4pPr marL="17145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4pPr>
            <a:lvl5pPr marL="21717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5pPr>
            <a:lvl6pPr marL="26289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6pPr>
            <a:lvl7pPr marL="30861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7pPr>
            <a:lvl8pPr marL="35433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8pPr>
            <a:lvl9pPr marL="40005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9pPr>
          </a:lstStyle>
          <a:p>
            <a:pPr hangingPunct="1"/>
            <a:r>
              <a:rPr lang="en-US" sz="2400" b="1" dirty="0"/>
              <a:t>Sending custom data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6772C12B-F131-95FD-79A5-F66CBF3DF6D0}"/>
              </a:ext>
            </a:extLst>
          </p:cNvPr>
          <p:cNvSpPr txBox="1">
            <a:spLocks/>
          </p:cNvSpPr>
          <p:nvPr/>
        </p:nvSpPr>
        <p:spPr>
          <a:xfrm>
            <a:off x="3012007" y="3947067"/>
            <a:ext cx="3363853" cy="60441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1pPr>
            <a:lvl2pPr marL="763359" marR="0" indent="-306159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2pPr>
            <a:lvl3pPr marL="1200150" marR="0" indent="-28575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3pPr>
            <a:lvl4pPr marL="17145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4pPr>
            <a:lvl5pPr marL="21717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5pPr>
            <a:lvl6pPr marL="26289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6pPr>
            <a:lvl7pPr marL="30861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7pPr>
            <a:lvl8pPr marL="35433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8pPr>
            <a:lvl9pPr marL="40005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9pPr>
          </a:lstStyle>
          <a:p>
            <a:pPr hangingPunct="1"/>
            <a:r>
              <a:rPr lang="en-US" sz="2400" b="1" dirty="0"/>
              <a:t>Creating cool workbook</a:t>
            </a: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20C3750D-64A6-2A30-F336-DB917274BEAC}"/>
              </a:ext>
            </a:extLst>
          </p:cNvPr>
          <p:cNvSpPr txBox="1">
            <a:spLocks/>
          </p:cNvSpPr>
          <p:nvPr/>
        </p:nvSpPr>
        <p:spPr>
          <a:xfrm>
            <a:off x="1181343" y="2782141"/>
            <a:ext cx="3106163" cy="86371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1pPr>
            <a:lvl2pPr marL="763359" marR="0" indent="-306159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2pPr>
            <a:lvl3pPr marL="1200150" marR="0" indent="-28575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3pPr>
            <a:lvl4pPr marL="17145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4pPr>
            <a:lvl5pPr marL="21717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5pPr>
            <a:lvl6pPr marL="26289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6pPr>
            <a:lvl7pPr marL="30861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7pPr>
            <a:lvl8pPr marL="35433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8pPr>
            <a:lvl9pPr marL="40005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9pPr>
          </a:lstStyle>
          <a:p>
            <a:pPr hangingPunct="1"/>
            <a:r>
              <a:rPr lang="en-US" sz="2400" b="1" dirty="0"/>
              <a:t>Creating your </a:t>
            </a:r>
          </a:p>
          <a:p>
            <a:pPr hangingPunct="1"/>
            <a:r>
              <a:rPr lang="en-US" sz="2400" b="1" dirty="0"/>
              <a:t>own lab</a:t>
            </a:r>
          </a:p>
        </p:txBody>
      </p:sp>
      <p:sp>
        <p:nvSpPr>
          <p:cNvPr id="26" name="Oval 31">
            <a:extLst>
              <a:ext uri="{FF2B5EF4-FFF2-40B4-BE49-F238E27FC236}">
                <a16:creationId xmlns:a16="http://schemas.microsoft.com/office/drawing/2014/main" id="{4580D044-6E81-3B20-FE22-B021C659A309}"/>
              </a:ext>
            </a:extLst>
          </p:cNvPr>
          <p:cNvSpPr/>
          <p:nvPr/>
        </p:nvSpPr>
        <p:spPr>
          <a:xfrm>
            <a:off x="2092855" y="2557585"/>
            <a:ext cx="246447" cy="216257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82244D-A0B0-C48A-79DA-01D67D000912}"/>
              </a:ext>
            </a:extLst>
          </p:cNvPr>
          <p:cNvSpPr/>
          <p:nvPr/>
        </p:nvSpPr>
        <p:spPr>
          <a:xfrm>
            <a:off x="1669405" y="2238830"/>
            <a:ext cx="1071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  <a:latin typeface="Calibri" pitchFamily="34" charset="0"/>
                <a:ea typeface="Roboto Bk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427856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6" grpId="0" animBg="1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Log Analytics and Intune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3074CD5A-D1F3-9E4D-4D90-B46438A8A6D2}"/>
              </a:ext>
            </a:extLst>
          </p:cNvPr>
          <p:cNvSpPr txBox="1"/>
          <p:nvPr/>
        </p:nvSpPr>
        <p:spPr>
          <a:xfrm>
            <a:off x="323528" y="1246188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3" indent="-285743">
              <a:buFont typeface="Wingdings" panose="05000000000000000000" pitchFamily="2" charset="2"/>
              <a:buChar char="§"/>
            </a:pPr>
            <a:r>
              <a:rPr lang="en-US" dirty="0"/>
              <a:t>Go to Logs </a:t>
            </a:r>
          </a:p>
          <a:p>
            <a:pPr marL="285743" indent="-285743">
              <a:buFont typeface="Wingdings" panose="05000000000000000000" pitchFamily="2" charset="2"/>
              <a:buChar char="§"/>
            </a:pPr>
            <a:r>
              <a:rPr lang="en-US" dirty="0"/>
              <a:t>You have now Intune logs</a:t>
            </a:r>
          </a:p>
          <a:p>
            <a:pPr marL="742931" lvl="1" indent="-285743">
              <a:buFont typeface="Wingdings" panose="05000000000000000000" pitchFamily="2" charset="2"/>
              <a:buChar char="§"/>
            </a:pPr>
            <a:r>
              <a:rPr lang="en-US" dirty="0"/>
              <a:t>Example </a:t>
            </a:r>
            <a:r>
              <a:rPr lang="en-US" b="1" dirty="0" err="1"/>
              <a:t>IntuneDevices</a:t>
            </a:r>
            <a:r>
              <a:rPr lang="en-US" dirty="0"/>
              <a:t> (list enrolled devices)</a:t>
            </a:r>
          </a:p>
          <a:p>
            <a:pPr marL="285743" indent="-285743">
              <a:buFont typeface="Wingdings" panose="05000000000000000000" pitchFamily="2" charset="2"/>
              <a:buChar char="§"/>
            </a:pPr>
            <a:r>
              <a:rPr lang="en-US" dirty="0"/>
              <a:t>You can now run query on your Intune </a:t>
            </a:r>
            <a:r>
              <a:rPr lang="en-US" dirty="0" err="1"/>
              <a:t>datas</a:t>
            </a:r>
            <a:endParaRPr lang="en-US" dirty="0"/>
          </a:p>
          <a:p>
            <a:pPr marL="285743" indent="-285743">
              <a:buFont typeface="Wingdings" panose="05000000000000000000" pitchFamily="2" charset="2"/>
              <a:buChar char="§"/>
            </a:pPr>
            <a:r>
              <a:rPr lang="en-US" dirty="0"/>
              <a:t>Language for query is </a:t>
            </a:r>
            <a:r>
              <a:rPr lang="en-US" b="1" dirty="0"/>
              <a:t>KQL</a:t>
            </a:r>
            <a:r>
              <a:rPr lang="en-US" dirty="0"/>
              <a:t> (Kusto Query Language)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432B42D2-838A-8578-2500-617ADA130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005926"/>
            <a:ext cx="1618766" cy="1210837"/>
          </a:xfrm>
          <a:prstGeom prst="rect">
            <a:avLst/>
          </a:prstGeom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0CC66C1E-C005-1A53-7BB3-5BB6C85DE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797239"/>
            <a:ext cx="1823787" cy="1534651"/>
          </a:xfrm>
          <a:prstGeom prst="rect">
            <a:avLst/>
          </a:prstGeom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3C81E61A-9C91-E260-EB25-BF34E4126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63" y="3121685"/>
            <a:ext cx="2448272" cy="646814"/>
          </a:xfrm>
          <a:prstGeom prst="rect">
            <a:avLst/>
          </a:prstGeom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2F9C0E05-0801-707F-BA22-0C6D6520D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4" y="2798333"/>
            <a:ext cx="4570471" cy="14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5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2700342" y="1916887"/>
            <a:ext cx="5975349" cy="829429"/>
          </a:xfrm>
        </p:spPr>
        <p:txBody>
          <a:bodyPr anchor="ctr">
            <a:normAutofit/>
          </a:bodyPr>
          <a:lstStyle/>
          <a:p>
            <a:r>
              <a:rPr lang="fr-FR" dirty="0" err="1"/>
              <a:t>Demo</a:t>
            </a:r>
            <a:r>
              <a:rPr lang="fr-FR" dirty="0"/>
              <a:t>: first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115" name="Tijdelijke aanduiding voor tekst 2"/>
          <p:cNvSpPr txBox="1">
            <a:spLocks noGrp="1"/>
          </p:cNvSpPr>
          <p:nvPr>
            <p:ph type="body" sz="quarter" idx="1"/>
          </p:nvPr>
        </p:nvSpPr>
        <p:spPr>
          <a:xfrm>
            <a:off x="2700339" y="2738494"/>
            <a:ext cx="5975352" cy="172252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What will we see ?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900" dirty="0"/>
              <a:t>Workspace overview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900" dirty="0"/>
              <a:t>Data structure, logs, custom logs…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900" dirty="0"/>
              <a:t>Data retention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900" dirty="0"/>
              <a:t>Ingesting Intune data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900" dirty="0"/>
              <a:t>Playing with Intune table</a:t>
            </a:r>
          </a:p>
        </p:txBody>
      </p:sp>
      <p:pic>
        <p:nvPicPr>
          <p:cNvPr id="2" name="Picture 6" descr="Shape, arrow&#10;&#10;Description automatically generated">
            <a:extLst>
              <a:ext uri="{FF2B5EF4-FFF2-40B4-BE49-F238E27FC236}">
                <a16:creationId xmlns:a16="http://schemas.microsoft.com/office/drawing/2014/main" id="{45F18F2F-09FC-0D7C-3A1E-12A770842D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103" y="133827"/>
            <a:ext cx="2912216" cy="165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180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el 1"/>
          <p:cNvSpPr txBox="1">
            <a:spLocks noGrp="1"/>
          </p:cNvSpPr>
          <p:nvPr>
            <p:ph type="title"/>
          </p:nvPr>
        </p:nvSpPr>
        <p:spPr>
          <a:xfrm>
            <a:off x="1692275" y="268289"/>
            <a:ext cx="7006943" cy="1103312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KQL (Kusto Query Language)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76FED9B-1AA3-8128-DE29-725DAE4D5F67}"/>
              </a:ext>
            </a:extLst>
          </p:cNvPr>
          <p:cNvSpPr txBox="1">
            <a:spLocks/>
          </p:cNvSpPr>
          <p:nvPr/>
        </p:nvSpPr>
        <p:spPr>
          <a:xfrm>
            <a:off x="2234045" y="1547845"/>
            <a:ext cx="5920740" cy="2068192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marR="0" indent="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1pPr>
            <a:lvl2pPr marL="763359" marR="0" indent="-306159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2pPr>
            <a:lvl3pPr marL="1200150" marR="0" indent="-28575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3pPr>
            <a:lvl4pPr marL="17145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4pPr>
            <a:lvl5pPr marL="21717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5pPr>
            <a:lvl6pPr marL="26289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6pPr>
            <a:lvl7pPr marL="30861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7pPr>
            <a:lvl8pPr marL="35433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8pPr>
            <a:lvl9pPr marL="40005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9pPr>
          </a:lstStyle>
          <a:p>
            <a:pPr marL="342900" indent="-342900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rgbClr val="FFFFFF"/>
                </a:solidFill>
              </a:rPr>
              <a:t>What is it ?</a:t>
            </a:r>
          </a:p>
          <a:p>
            <a:pPr marL="342900" indent="-342900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rgbClr val="FFFFFF"/>
                </a:solidFill>
              </a:rPr>
              <a:t>Starting with KQL</a:t>
            </a:r>
          </a:p>
          <a:p>
            <a:pPr marL="342900" indent="-342900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rgbClr val="FFFFFF"/>
                </a:solidFill>
              </a:rPr>
              <a:t>Export or save queries</a:t>
            </a:r>
            <a:endParaRPr lang="en-US" sz="3200" dirty="0"/>
          </a:p>
          <a:p>
            <a:pPr hangingPunct="1"/>
            <a:endParaRPr lang="en-US" sz="3200" dirty="0"/>
          </a:p>
          <a:p>
            <a:pPr hangingPunct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711979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515751" y="268675"/>
            <a:ext cx="6985370" cy="8572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KQL, the heart of your analysis</a:t>
            </a:r>
            <a:endParaRPr lang="fr-FR" dirty="0"/>
          </a:p>
        </p:txBody>
      </p:sp>
      <p:sp>
        <p:nvSpPr>
          <p:cNvPr id="115" name="Tijdelijke aanduiding voor tekst 2"/>
          <p:cNvSpPr txBox="1">
            <a:spLocks noGrp="1"/>
          </p:cNvSpPr>
          <p:nvPr>
            <p:ph type="body" idx="1"/>
          </p:nvPr>
        </p:nvSpPr>
        <p:spPr>
          <a:xfrm>
            <a:off x="365760" y="1211750"/>
            <a:ext cx="8309928" cy="28116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KQL for </a:t>
            </a:r>
            <a:r>
              <a:rPr lang="en-US" sz="2800" b="1" dirty="0"/>
              <a:t>Kusto Query Language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Language to request and explore data from Logs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Same language than in </a:t>
            </a:r>
            <a:r>
              <a:rPr lang="en-US" sz="2800" dirty="0" err="1"/>
              <a:t>CMPivot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Structure is similar than in SQL: tables, columns…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Used in Log Analytics, Sentinel, M365 Defender…</a:t>
            </a:r>
          </a:p>
        </p:txBody>
      </p:sp>
    </p:spTree>
    <p:extLst>
      <p:ext uri="{BB962C8B-B14F-4D97-AF65-F5344CB8AC3E}">
        <p14:creationId xmlns:p14="http://schemas.microsoft.com/office/powerpoint/2010/main" val="191308229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KQL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49425761-093F-B95C-2A28-5D6839DBE3D9}"/>
              </a:ext>
            </a:extLst>
          </p:cNvPr>
          <p:cNvSpPr txBox="1"/>
          <p:nvPr/>
        </p:nvSpPr>
        <p:spPr>
          <a:xfrm>
            <a:off x="323528" y="1238904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000" dirty="0"/>
              <a:t> Select a log like </a:t>
            </a:r>
            <a:r>
              <a:rPr lang="fr-FR" sz="2000" b="1" dirty="0" err="1"/>
              <a:t>IntuneDevices</a:t>
            </a:r>
            <a:endParaRPr lang="fr-FR" sz="2000" b="1" dirty="0"/>
          </a:p>
          <a:p>
            <a:pPr marL="342900" indent="-342900">
              <a:buFont typeface="+mj-lt"/>
              <a:buAutoNum type="arabicPeriod"/>
            </a:pPr>
            <a:r>
              <a:rPr lang="fr-FR" sz="2000" dirty="0"/>
              <a:t> Select a </a:t>
            </a:r>
            <a:r>
              <a:rPr lang="fr-FR" sz="2000" b="1" dirty="0"/>
              <a:t>time range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dirty="0"/>
              <a:t> Use pipe « </a:t>
            </a:r>
            <a:r>
              <a:rPr lang="fr-FR" sz="2000" b="1" dirty="0"/>
              <a:t>|</a:t>
            </a:r>
            <a:r>
              <a:rPr lang="fr-FR" sz="2000" dirty="0"/>
              <a:t> »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operators</a:t>
            </a:r>
            <a:r>
              <a:rPr lang="fr-FR" sz="2000" dirty="0"/>
              <a:t> : </a:t>
            </a:r>
            <a:r>
              <a:rPr lang="fr-FR" sz="2000" b="1" dirty="0"/>
              <a:t>| </a:t>
            </a:r>
            <a:r>
              <a:rPr lang="fr-FR" sz="2000" dirty="0"/>
              <a:t>and</a:t>
            </a:r>
            <a:r>
              <a:rPr lang="fr-FR" sz="2000" b="1" dirty="0"/>
              <a:t> </a:t>
            </a:r>
            <a:r>
              <a:rPr lang="fr-FR" sz="2000" b="1" dirty="0" err="1"/>
              <a:t>where</a:t>
            </a:r>
            <a:r>
              <a:rPr lang="fr-FR" sz="2000" b="1" dirty="0"/>
              <a:t> </a:t>
            </a:r>
            <a:r>
              <a:rPr lang="fr-FR" sz="2000" u="sng" dirty="0"/>
              <a:t>are </a:t>
            </a:r>
            <a:r>
              <a:rPr lang="fr-FR" sz="2000" u="sng" dirty="0" err="1"/>
              <a:t>essentials</a:t>
            </a:r>
            <a:endParaRPr lang="fr-FR" sz="2000" u="sng" dirty="0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CBDEF9F7-590F-503E-CBF2-0C10D5DEF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07" b="1387"/>
          <a:stretch/>
        </p:blipFill>
        <p:spPr>
          <a:xfrm>
            <a:off x="323528" y="3698595"/>
            <a:ext cx="3742727" cy="758312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789B69C4-CB4A-7094-9873-CC4A5F773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690" y="3698595"/>
            <a:ext cx="4718378" cy="7583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297311-4489-5A65-C42B-A665FFF2EDF7}"/>
              </a:ext>
            </a:extLst>
          </p:cNvPr>
          <p:cNvSpPr/>
          <p:nvPr/>
        </p:nvSpPr>
        <p:spPr>
          <a:xfrm>
            <a:off x="1399577" y="3837834"/>
            <a:ext cx="1967078" cy="29120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A5E28BA-5F5A-3594-317F-E3774B3E6F13}"/>
              </a:ext>
            </a:extLst>
          </p:cNvPr>
          <p:cNvSpPr txBox="1"/>
          <p:nvPr/>
        </p:nvSpPr>
        <p:spPr>
          <a:xfrm>
            <a:off x="212503" y="2461919"/>
            <a:ext cx="9144487" cy="707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000" dirty="0"/>
              <a:t> </a:t>
            </a:r>
            <a:r>
              <a:rPr lang="fr-FR" sz="2000" b="1" dirty="0"/>
              <a:t>| </a:t>
            </a:r>
            <a:r>
              <a:rPr lang="fr-FR" sz="2000" b="1" dirty="0" err="1"/>
              <a:t>where</a:t>
            </a:r>
            <a:r>
              <a:rPr lang="fr-FR" sz="2000" b="1" dirty="0"/>
              <a:t> </a:t>
            </a:r>
            <a:r>
              <a:rPr lang="fr-FR" sz="2000" dirty="0"/>
              <a:t>: </a:t>
            </a:r>
            <a:r>
              <a:rPr lang="fr-FR" sz="2000" dirty="0" err="1"/>
              <a:t>allows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to </a:t>
            </a:r>
            <a:r>
              <a:rPr lang="fr-FR" sz="2000" dirty="0" err="1"/>
              <a:t>filter</a:t>
            </a:r>
            <a:r>
              <a:rPr lang="fr-FR" sz="2000" dirty="0"/>
              <a:t> on a </a:t>
            </a:r>
            <a:r>
              <a:rPr lang="fr-FR" sz="2000" dirty="0" err="1"/>
              <a:t>field</a:t>
            </a:r>
            <a:r>
              <a:rPr lang="fr-FR" sz="2000" dirty="0"/>
              <a:t> (</a:t>
            </a:r>
            <a:r>
              <a:rPr lang="fr-FR" sz="2000" b="1" i="1" dirty="0" err="1"/>
              <a:t>contains</a:t>
            </a:r>
            <a:r>
              <a:rPr lang="fr-FR" sz="2000" i="1" dirty="0"/>
              <a:t>, </a:t>
            </a:r>
            <a:r>
              <a:rPr lang="fr-FR" sz="2000" b="1" i="1" dirty="0"/>
              <a:t>!</a:t>
            </a:r>
            <a:r>
              <a:rPr lang="fr-FR" sz="2000" b="1" i="1" dirty="0" err="1"/>
              <a:t>contains</a:t>
            </a:r>
            <a:r>
              <a:rPr lang="fr-FR" sz="2000" i="1" dirty="0"/>
              <a:t>, </a:t>
            </a:r>
            <a:r>
              <a:rPr lang="fr-FR" sz="2000" b="1" i="1" dirty="0"/>
              <a:t>==</a:t>
            </a:r>
            <a:r>
              <a:rPr lang="fr-FR" sz="2000" i="1" dirty="0"/>
              <a:t>, </a:t>
            </a:r>
            <a:r>
              <a:rPr lang="fr-FR" sz="2000" b="1" i="1" dirty="0" err="1"/>
              <a:t>startswith</a:t>
            </a:r>
            <a:r>
              <a:rPr lang="fr-FR" sz="2000" b="1" i="1" dirty="0"/>
              <a:t>…</a:t>
            </a:r>
            <a:r>
              <a:rPr lang="fr-FR" sz="2000" i="1" dirty="0"/>
              <a:t>)</a:t>
            </a:r>
            <a:endParaRPr lang="fr-FR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/>
              <a:t> </a:t>
            </a:r>
            <a:r>
              <a:rPr lang="fr-FR" sz="2000" b="1" dirty="0"/>
              <a:t>| </a:t>
            </a:r>
            <a:r>
              <a:rPr lang="fr-FR" sz="2000" b="1" dirty="0" err="1"/>
              <a:t>project</a:t>
            </a:r>
            <a:r>
              <a:rPr lang="fr-FR" sz="2000" b="1" dirty="0"/>
              <a:t> </a:t>
            </a:r>
            <a:r>
              <a:rPr lang="fr-FR" sz="2000" dirty="0" err="1"/>
              <a:t>operator</a:t>
            </a:r>
            <a:r>
              <a:rPr lang="fr-FR" sz="2000" dirty="0"/>
              <a:t> : </a:t>
            </a:r>
            <a:r>
              <a:rPr lang="fr-FR" sz="2000" dirty="0" err="1"/>
              <a:t>allow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to select </a:t>
            </a:r>
            <a:r>
              <a:rPr lang="fr-FR" sz="2000" dirty="0" err="1"/>
              <a:t>fields</a:t>
            </a:r>
            <a:r>
              <a:rPr lang="fr-FR" sz="2000" dirty="0"/>
              <a:t> (</a:t>
            </a:r>
            <a:r>
              <a:rPr lang="fr-FR" sz="2000" dirty="0" err="1"/>
              <a:t>columns</a:t>
            </a:r>
            <a:r>
              <a:rPr lang="fr-FR" sz="2000" dirty="0"/>
              <a:t>) to display</a:t>
            </a:r>
          </a:p>
        </p:txBody>
      </p:sp>
    </p:spTree>
    <p:extLst>
      <p:ext uri="{BB962C8B-B14F-4D97-AF65-F5344CB8AC3E}">
        <p14:creationId xmlns:p14="http://schemas.microsoft.com/office/powerpoint/2010/main" val="2756665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590565" y="268675"/>
            <a:ext cx="6522657" cy="8572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Log Analytics from Power BI ?</a:t>
            </a:r>
            <a:endParaRPr lang="fr-FR" dirty="0"/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383E79CF-6D28-4AB1-B613-10382E7AC475}"/>
              </a:ext>
            </a:extLst>
          </p:cNvPr>
          <p:cNvSpPr txBox="1"/>
          <p:nvPr/>
        </p:nvSpPr>
        <p:spPr>
          <a:xfrm>
            <a:off x="323528" y="1072851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3" indent="-285743">
              <a:buFont typeface="Wingdings" panose="05000000000000000000" pitchFamily="2" charset="2"/>
              <a:buChar char="§"/>
            </a:pPr>
            <a:r>
              <a:rPr lang="fr-FR" sz="2400" dirty="0"/>
              <a:t>You can </a:t>
            </a:r>
            <a:r>
              <a:rPr lang="fr-FR" sz="2400" dirty="0" err="1"/>
              <a:t>create</a:t>
            </a:r>
            <a:r>
              <a:rPr lang="fr-FR" sz="2400" dirty="0"/>
              <a:t> a </a:t>
            </a:r>
            <a:r>
              <a:rPr lang="fr-FR" sz="2400" dirty="0" err="1"/>
              <a:t>query</a:t>
            </a:r>
            <a:r>
              <a:rPr lang="fr-FR" sz="2400" dirty="0"/>
              <a:t> in LA and use </a:t>
            </a:r>
            <a:r>
              <a:rPr lang="fr-FR" sz="2400" dirty="0" err="1"/>
              <a:t>it</a:t>
            </a:r>
            <a:r>
              <a:rPr lang="fr-FR" sz="2400" dirty="0"/>
              <a:t> in Power BI</a:t>
            </a:r>
          </a:p>
          <a:p>
            <a:pPr marL="285743" indent="-285743">
              <a:buFont typeface="Wingdings" panose="05000000000000000000" pitchFamily="2" charset="2"/>
              <a:buChar char="§"/>
            </a:pPr>
            <a:r>
              <a:rPr lang="fr-FR" sz="2400" dirty="0"/>
              <a:t>Go to </a:t>
            </a:r>
            <a:r>
              <a:rPr lang="fr-FR" sz="2400" b="1" dirty="0"/>
              <a:t>…</a:t>
            </a:r>
            <a:r>
              <a:rPr lang="fr-FR" sz="2400" dirty="0"/>
              <a:t> &gt; </a:t>
            </a:r>
            <a:r>
              <a:rPr lang="fr-FR" sz="2400" b="1" dirty="0"/>
              <a:t>Export</a:t>
            </a:r>
            <a:r>
              <a:rPr lang="fr-FR" sz="2400" dirty="0"/>
              <a:t> &gt; </a:t>
            </a:r>
            <a:r>
              <a:rPr lang="fr-FR" sz="2400" b="1" dirty="0"/>
              <a:t>Export to PBI (M </a:t>
            </a:r>
            <a:r>
              <a:rPr lang="fr-FR" sz="2400" b="1" dirty="0" err="1"/>
              <a:t>query</a:t>
            </a:r>
            <a:r>
              <a:rPr lang="fr-FR" sz="2400" b="1" dirty="0"/>
              <a:t>) </a:t>
            </a:r>
            <a:r>
              <a:rPr lang="fr-FR" sz="2400" dirty="0"/>
              <a:t> 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1D06A393-D231-32F9-0CAB-59CBADF2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45" y="2081901"/>
            <a:ext cx="6591636" cy="740558"/>
          </a:xfrm>
          <a:prstGeom prst="rect">
            <a:avLst/>
          </a:prstGeom>
        </p:spPr>
      </p:pic>
      <p:pic>
        <p:nvPicPr>
          <p:cNvPr id="5" name="Picture 11">
            <a:extLst>
              <a:ext uri="{FF2B5EF4-FFF2-40B4-BE49-F238E27FC236}">
                <a16:creationId xmlns:a16="http://schemas.microsoft.com/office/drawing/2014/main" id="{13A0133D-3C1A-701A-211F-33789FB13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48" y="2895275"/>
            <a:ext cx="2772862" cy="1527482"/>
          </a:xfrm>
          <a:prstGeom prst="rect">
            <a:avLst/>
          </a:prstGeom>
        </p:spPr>
      </p:pic>
      <p:pic>
        <p:nvPicPr>
          <p:cNvPr id="6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364F9C0-FA8B-1ADB-03ED-0873E8982F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895" t="37622" r="2191" b="38764"/>
          <a:stretch/>
        </p:blipFill>
        <p:spPr bwMode="auto">
          <a:xfrm>
            <a:off x="3761789" y="2892690"/>
            <a:ext cx="4142590" cy="15326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FC083EA-78A9-A07E-39AA-249CFE0CF83B}"/>
              </a:ext>
            </a:extLst>
          </p:cNvPr>
          <p:cNvSpPr/>
          <p:nvPr/>
        </p:nvSpPr>
        <p:spPr>
          <a:xfrm>
            <a:off x="1573940" y="3298846"/>
            <a:ext cx="911565" cy="250690"/>
          </a:xfrm>
          <a:prstGeom prst="rect">
            <a:avLst/>
          </a:prstGeom>
          <a:noFill/>
          <a:ln>
            <a:solidFill>
              <a:srgbClr val="034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763814-22A1-800C-6ECD-22B4CB317BC8}"/>
              </a:ext>
            </a:extLst>
          </p:cNvPr>
          <p:cNvSpPr/>
          <p:nvPr/>
        </p:nvSpPr>
        <p:spPr>
          <a:xfrm>
            <a:off x="3787847" y="3740274"/>
            <a:ext cx="2097564" cy="330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7603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Log Analytics from Power BI ?</a:t>
            </a:r>
            <a:endParaRPr lang="fr-FR" dirty="0"/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383E79CF-6D28-4AB1-B613-10382E7AC475}"/>
              </a:ext>
            </a:extLst>
          </p:cNvPr>
          <p:cNvSpPr txBox="1"/>
          <p:nvPr/>
        </p:nvSpPr>
        <p:spPr>
          <a:xfrm>
            <a:off x="323528" y="1072851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3" indent="-285743">
              <a:buFont typeface="Wingdings" panose="05000000000000000000" pitchFamily="2" charset="2"/>
              <a:buChar char="§"/>
            </a:pPr>
            <a:r>
              <a:rPr lang="fr-FR" sz="2400" dirty="0"/>
              <a:t>Copy file content</a:t>
            </a:r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ADC19B28-4ECC-D7CB-533E-A66517E5B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49" y="1489587"/>
            <a:ext cx="6475030" cy="305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7167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Log Analytics from Power BI ?</a:t>
            </a:r>
            <a:endParaRPr lang="fr-FR" dirty="0"/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383E79CF-6D28-4AB1-B613-10382E7AC475}"/>
              </a:ext>
            </a:extLst>
          </p:cNvPr>
          <p:cNvSpPr txBox="1"/>
          <p:nvPr/>
        </p:nvSpPr>
        <p:spPr>
          <a:xfrm>
            <a:off x="323528" y="1072851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3" indent="-285743">
              <a:buFont typeface="Wingdings" panose="05000000000000000000" pitchFamily="2" charset="2"/>
              <a:buChar char="§"/>
            </a:pPr>
            <a:r>
              <a:rPr lang="fr-FR" sz="2400" dirty="0"/>
              <a:t>In PBI go to </a:t>
            </a:r>
            <a:r>
              <a:rPr lang="fr-FR" sz="2400" b="1" dirty="0" err="1"/>
              <a:t>Get</a:t>
            </a:r>
            <a:r>
              <a:rPr lang="fr-FR" sz="2400" dirty="0"/>
              <a:t> </a:t>
            </a:r>
            <a:r>
              <a:rPr lang="fr-FR" sz="2400" b="1" dirty="0"/>
              <a:t>data</a:t>
            </a:r>
            <a:r>
              <a:rPr lang="fr-FR" sz="2400" dirty="0"/>
              <a:t> &gt; </a:t>
            </a:r>
            <a:r>
              <a:rPr lang="fr-FR" sz="2400" b="1" dirty="0"/>
              <a:t>Blank</a:t>
            </a:r>
            <a:r>
              <a:rPr lang="fr-FR" sz="2400" dirty="0"/>
              <a:t> </a:t>
            </a:r>
            <a:r>
              <a:rPr lang="fr-FR" sz="2400" b="1" dirty="0" err="1"/>
              <a:t>query</a:t>
            </a:r>
            <a:r>
              <a:rPr lang="fr-FR" sz="2400" dirty="0"/>
              <a:t> &gt; </a:t>
            </a:r>
            <a:r>
              <a:rPr lang="fr-FR" sz="2400" b="1" dirty="0" err="1"/>
              <a:t>Connect</a:t>
            </a:r>
            <a:r>
              <a:rPr lang="fr-FR" sz="2400" dirty="0"/>
              <a:t> &gt; </a:t>
            </a:r>
            <a:r>
              <a:rPr lang="fr-FR" sz="2400" b="1" dirty="0"/>
              <a:t>Advanced</a:t>
            </a:r>
            <a:r>
              <a:rPr lang="fr-FR" sz="2400" dirty="0"/>
              <a:t> </a:t>
            </a:r>
            <a:r>
              <a:rPr lang="fr-FR" sz="2400" b="1" dirty="0"/>
              <a:t>editor</a:t>
            </a:r>
            <a:r>
              <a:rPr lang="fr-FR" sz="2400" dirty="0"/>
              <a:t> </a:t>
            </a:r>
          </a:p>
        </p:txBody>
      </p:sp>
      <p:pic>
        <p:nvPicPr>
          <p:cNvPr id="8" name="Picture 14">
            <a:extLst>
              <a:ext uri="{FF2B5EF4-FFF2-40B4-BE49-F238E27FC236}">
                <a16:creationId xmlns:a16="http://schemas.microsoft.com/office/drawing/2014/main" id="{DA09C741-CDDB-FE6D-8210-720CBCFB6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430" y="1986385"/>
            <a:ext cx="2019993" cy="887395"/>
          </a:xfrm>
          <a:prstGeom prst="rect">
            <a:avLst/>
          </a:prstGeom>
        </p:spPr>
      </p:pic>
      <p:pic>
        <p:nvPicPr>
          <p:cNvPr id="9" name="Picture 15">
            <a:extLst>
              <a:ext uri="{FF2B5EF4-FFF2-40B4-BE49-F238E27FC236}">
                <a16:creationId xmlns:a16="http://schemas.microsoft.com/office/drawing/2014/main" id="{960B3290-96BB-31E7-732D-F8C464340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138" y="1922767"/>
            <a:ext cx="3954575" cy="1010451"/>
          </a:xfrm>
          <a:prstGeom prst="rect">
            <a:avLst/>
          </a:prstGeom>
        </p:spPr>
      </p:pic>
      <p:pic>
        <p:nvPicPr>
          <p:cNvPr id="10" name="Picture 16">
            <a:extLst>
              <a:ext uri="{FF2B5EF4-FFF2-40B4-BE49-F238E27FC236}">
                <a16:creationId xmlns:a16="http://schemas.microsoft.com/office/drawing/2014/main" id="{FE7270DB-6028-C7FA-2124-1A66C119FB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624"/>
          <a:stretch/>
        </p:blipFill>
        <p:spPr>
          <a:xfrm>
            <a:off x="1456430" y="2956318"/>
            <a:ext cx="6324283" cy="15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9972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Log Analytics from Power BI ?</a:t>
            </a:r>
            <a:endParaRPr lang="fr-FR" dirty="0"/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383E79CF-6D28-4AB1-B613-10382E7AC475}"/>
              </a:ext>
            </a:extLst>
          </p:cNvPr>
          <p:cNvSpPr txBox="1"/>
          <p:nvPr/>
        </p:nvSpPr>
        <p:spPr>
          <a:xfrm>
            <a:off x="323528" y="1072851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3" indent="-285743">
              <a:buFont typeface="Wingdings" panose="05000000000000000000" pitchFamily="2" charset="2"/>
              <a:buChar char="§"/>
            </a:pPr>
            <a:r>
              <a:rPr lang="fr-FR" sz="2400" dirty="0"/>
              <a:t>Replace content </a:t>
            </a:r>
            <a:r>
              <a:rPr lang="fr-FR" sz="2400" dirty="0" err="1"/>
              <a:t>from</a:t>
            </a:r>
            <a:r>
              <a:rPr lang="fr-FR" sz="2400" dirty="0"/>
              <a:t> Query1 </a:t>
            </a:r>
            <a:r>
              <a:rPr lang="fr-FR" sz="2400" dirty="0" err="1"/>
              <a:t>with</a:t>
            </a:r>
            <a:r>
              <a:rPr lang="fr-FR" sz="2400" dirty="0"/>
              <a:t> file content</a:t>
            </a:r>
          </a:p>
        </p:txBody>
      </p:sp>
      <p:pic>
        <p:nvPicPr>
          <p:cNvPr id="5" name="Picture 17">
            <a:extLst>
              <a:ext uri="{FF2B5EF4-FFF2-40B4-BE49-F238E27FC236}">
                <a16:creationId xmlns:a16="http://schemas.microsoft.com/office/drawing/2014/main" id="{95FED50F-93C4-229B-1AAD-CC36A0BB2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201" y="1810414"/>
            <a:ext cx="2510511" cy="2487585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6F00A533-EC7F-6F0E-07FA-204F6CF74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55" y="1810415"/>
            <a:ext cx="5269684" cy="2487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590F9B-D12F-D1D3-6173-0F324850FBDF}"/>
              </a:ext>
            </a:extLst>
          </p:cNvPr>
          <p:cNvSpPr/>
          <p:nvPr/>
        </p:nvSpPr>
        <p:spPr>
          <a:xfrm>
            <a:off x="6591993" y="2884516"/>
            <a:ext cx="2021719" cy="1296786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26C8E58-1636-1B01-9DEC-2182D7471403}"/>
              </a:ext>
            </a:extLst>
          </p:cNvPr>
          <p:cNvSpPr/>
          <p:nvPr/>
        </p:nvSpPr>
        <p:spPr>
          <a:xfrm>
            <a:off x="4763195" y="3092335"/>
            <a:ext cx="1729047" cy="46166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2320588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2700342" y="1916887"/>
            <a:ext cx="5975349" cy="829429"/>
          </a:xfrm>
        </p:spPr>
        <p:txBody>
          <a:bodyPr anchor="ctr">
            <a:normAutofit/>
          </a:bodyPr>
          <a:lstStyle/>
          <a:p>
            <a:r>
              <a:rPr lang="fr-FR" dirty="0" err="1"/>
              <a:t>Demo</a:t>
            </a:r>
            <a:r>
              <a:rPr lang="fr-FR" dirty="0"/>
              <a:t>: </a:t>
            </a:r>
            <a:r>
              <a:rPr lang="fr-FR" dirty="0" err="1"/>
              <a:t>let’s</a:t>
            </a:r>
            <a:r>
              <a:rPr lang="fr-FR" dirty="0"/>
              <a:t> start </a:t>
            </a:r>
            <a:r>
              <a:rPr lang="fr-FR" dirty="0" err="1"/>
              <a:t>with</a:t>
            </a:r>
            <a:r>
              <a:rPr lang="fr-FR" dirty="0"/>
              <a:t> KQL</a:t>
            </a:r>
          </a:p>
        </p:txBody>
      </p:sp>
      <p:sp>
        <p:nvSpPr>
          <p:cNvPr id="115" name="Tijdelijke aanduiding voor tekst 2"/>
          <p:cNvSpPr txBox="1">
            <a:spLocks noGrp="1"/>
          </p:cNvSpPr>
          <p:nvPr>
            <p:ph type="body" sz="quarter" idx="1"/>
          </p:nvPr>
        </p:nvSpPr>
        <p:spPr>
          <a:xfrm>
            <a:off x="2700339" y="2738495"/>
            <a:ext cx="5975352" cy="11518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What will we see ?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Understanding KQL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Quick start with basic queries</a:t>
            </a:r>
          </a:p>
        </p:txBody>
      </p:sp>
      <p:pic>
        <p:nvPicPr>
          <p:cNvPr id="2" name="Picture 6" descr="Shape, arrow&#10;&#10;Description automatically generated">
            <a:extLst>
              <a:ext uri="{FF2B5EF4-FFF2-40B4-BE49-F238E27FC236}">
                <a16:creationId xmlns:a16="http://schemas.microsoft.com/office/drawing/2014/main" id="{45F18F2F-09FC-0D7C-3A1E-12A770842D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103" y="133827"/>
            <a:ext cx="2912216" cy="165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38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el 4"/>
          <p:cNvSpPr txBox="1">
            <a:spLocks noGrp="1"/>
          </p:cNvSpPr>
          <p:nvPr>
            <p:ph type="title"/>
          </p:nvPr>
        </p:nvSpPr>
        <p:spPr>
          <a:xfrm>
            <a:off x="3348556" y="554527"/>
            <a:ext cx="4279161" cy="159110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Van Robaeys Damien</a:t>
            </a:r>
            <a:endParaRPr dirty="0"/>
          </a:p>
        </p:txBody>
      </p:sp>
      <p:sp>
        <p:nvSpPr>
          <p:cNvPr id="111" name="Tijdelijke aanduiding voor inhoud 5"/>
          <p:cNvSpPr txBox="1">
            <a:spLocks noGrp="1"/>
          </p:cNvSpPr>
          <p:nvPr>
            <p:ph type="body" sz="half" idx="1"/>
          </p:nvPr>
        </p:nvSpPr>
        <p:spPr>
          <a:xfrm>
            <a:off x="3348556" y="1200776"/>
            <a:ext cx="5504499" cy="199131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Modern Workplace consultant, MVP Microsoft (6 years). </a:t>
            </a:r>
            <a:r>
              <a:rPr lang="en-GB" sz="2400" dirty="0"/>
              <a:t>Working with PowerShell, Intune, MS Graph, MECM, Log Analytics…</a:t>
            </a:r>
          </a:p>
          <a:p>
            <a:endParaRPr lang="en-GB" sz="2400" dirty="0"/>
          </a:p>
          <a:p>
            <a:r>
              <a:rPr lang="en-GB" dirty="0"/>
              <a:t>     s</a:t>
            </a:r>
            <a:r>
              <a:rPr lang="en-GB" sz="2400" dirty="0"/>
              <a:t>ystanddeploy.com </a:t>
            </a:r>
          </a:p>
          <a:p>
            <a:r>
              <a:rPr lang="en-GB" dirty="0"/>
              <a:t>    @syst_and_deploy</a:t>
            </a:r>
            <a:endParaRPr lang="en-US" dirty="0"/>
          </a:p>
          <a:p>
            <a:endParaRPr lang="fr-FR" dirty="0"/>
          </a:p>
        </p:txBody>
      </p:sp>
      <p:pic>
        <p:nvPicPr>
          <p:cNvPr id="112" name="Tijdelijke aanduiding voor afbeelding 6"/>
          <p:cNvPicPr>
            <a:picLocks noGrp="1" noChangeAspect="1"/>
          </p:cNvPicPr>
          <p:nvPr>
            <p:ph type="pic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751" y="751853"/>
            <a:ext cx="2573841" cy="2573841"/>
          </a:xfrm>
          <a:prstGeom prst="rect">
            <a:avLst/>
          </a:prstGeom>
        </p:spPr>
      </p:pic>
      <p:pic>
        <p:nvPicPr>
          <p:cNvPr id="1026" name="Picture 2" descr="Award">
            <a:extLst>
              <a:ext uri="{FF2B5EF4-FFF2-40B4-BE49-F238E27FC236}">
                <a16:creationId xmlns:a16="http://schemas.microsoft.com/office/drawing/2014/main" id="{B19B46A9-F4AB-313B-36FD-75525F7C5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17" y="3509980"/>
            <a:ext cx="22764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tsys - Digital Trust Builder">
            <a:extLst>
              <a:ext uri="{FF2B5EF4-FFF2-40B4-BE49-F238E27FC236}">
                <a16:creationId xmlns:a16="http://schemas.microsoft.com/office/drawing/2014/main" id="{7F93EF0F-7F65-2DB3-CDE3-825907AB9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84" y="3746902"/>
            <a:ext cx="2211186" cy="68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5814F3-EA6A-400F-5B75-89BA949826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650" y="3064186"/>
            <a:ext cx="1539076" cy="1369719"/>
          </a:xfrm>
          <a:prstGeom prst="rect">
            <a:avLst/>
          </a:prstGeom>
        </p:spPr>
      </p:pic>
      <p:sp>
        <p:nvSpPr>
          <p:cNvPr id="5" name="Freeform 131">
            <a:extLst>
              <a:ext uri="{FF2B5EF4-FFF2-40B4-BE49-F238E27FC236}">
                <a16:creationId xmlns:a16="http://schemas.microsoft.com/office/drawing/2014/main" id="{BBBDE984-02FC-427C-A885-56CEF29FE013}"/>
              </a:ext>
            </a:extLst>
          </p:cNvPr>
          <p:cNvSpPr>
            <a:spLocks/>
          </p:cNvSpPr>
          <p:nvPr/>
        </p:nvSpPr>
        <p:spPr bwMode="auto">
          <a:xfrm>
            <a:off x="3348556" y="2748606"/>
            <a:ext cx="286424" cy="257389"/>
          </a:xfrm>
          <a:custGeom>
            <a:avLst/>
            <a:gdLst>
              <a:gd name="T0" fmla="*/ 118 w 118"/>
              <a:gd name="T1" fmla="*/ 11 h 96"/>
              <a:gd name="T2" fmla="*/ 104 w 118"/>
              <a:gd name="T3" fmla="*/ 15 h 96"/>
              <a:gd name="T4" fmla="*/ 115 w 118"/>
              <a:gd name="T5" fmla="*/ 2 h 96"/>
              <a:gd name="T6" fmla="*/ 99 w 118"/>
              <a:gd name="T7" fmla="*/ 8 h 96"/>
              <a:gd name="T8" fmla="*/ 82 w 118"/>
              <a:gd name="T9" fmla="*/ 0 h 96"/>
              <a:gd name="T10" fmla="*/ 57 w 118"/>
              <a:gd name="T11" fmla="*/ 24 h 96"/>
              <a:gd name="T12" fmla="*/ 58 w 118"/>
              <a:gd name="T13" fmla="*/ 30 h 96"/>
              <a:gd name="T14" fmla="*/ 8 w 118"/>
              <a:gd name="T15" fmla="*/ 4 h 96"/>
              <a:gd name="T16" fmla="*/ 5 w 118"/>
              <a:gd name="T17" fmla="*/ 17 h 96"/>
              <a:gd name="T18" fmla="*/ 16 w 118"/>
              <a:gd name="T19" fmla="*/ 37 h 96"/>
              <a:gd name="T20" fmla="*/ 5 w 118"/>
              <a:gd name="T21" fmla="*/ 34 h 96"/>
              <a:gd name="T22" fmla="*/ 5 w 118"/>
              <a:gd name="T23" fmla="*/ 34 h 96"/>
              <a:gd name="T24" fmla="*/ 24 w 118"/>
              <a:gd name="T25" fmla="*/ 58 h 96"/>
              <a:gd name="T26" fmla="*/ 18 w 118"/>
              <a:gd name="T27" fmla="*/ 59 h 96"/>
              <a:gd name="T28" fmla="*/ 13 w 118"/>
              <a:gd name="T29" fmla="*/ 58 h 96"/>
              <a:gd name="T30" fmla="*/ 36 w 118"/>
              <a:gd name="T31" fmla="*/ 75 h 96"/>
              <a:gd name="T32" fmla="*/ 6 w 118"/>
              <a:gd name="T33" fmla="*/ 85 h 96"/>
              <a:gd name="T34" fmla="*/ 0 w 118"/>
              <a:gd name="T35" fmla="*/ 85 h 96"/>
              <a:gd name="T36" fmla="*/ 37 w 118"/>
              <a:gd name="T37" fmla="*/ 96 h 96"/>
              <a:gd name="T38" fmla="*/ 106 w 118"/>
              <a:gd name="T39" fmla="*/ 27 h 96"/>
              <a:gd name="T40" fmla="*/ 106 w 118"/>
              <a:gd name="T41" fmla="*/ 24 h 96"/>
              <a:gd name="T42" fmla="*/ 118 w 118"/>
              <a:gd name="T43" fmla="*/ 11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8" h="96">
                <a:moveTo>
                  <a:pt x="118" y="11"/>
                </a:moveTo>
                <a:cubicBezTo>
                  <a:pt x="114" y="13"/>
                  <a:pt x="109" y="15"/>
                  <a:pt x="104" y="15"/>
                </a:cubicBezTo>
                <a:cubicBezTo>
                  <a:pt x="109" y="12"/>
                  <a:pt x="113" y="7"/>
                  <a:pt x="115" y="2"/>
                </a:cubicBezTo>
                <a:cubicBezTo>
                  <a:pt x="110" y="5"/>
                  <a:pt x="105" y="7"/>
                  <a:pt x="99" y="8"/>
                </a:cubicBezTo>
                <a:cubicBezTo>
                  <a:pt x="95" y="3"/>
                  <a:pt x="89" y="0"/>
                  <a:pt x="82" y="0"/>
                </a:cubicBezTo>
                <a:cubicBezTo>
                  <a:pt x="68" y="0"/>
                  <a:pt x="57" y="11"/>
                  <a:pt x="57" y="24"/>
                </a:cubicBezTo>
                <a:cubicBezTo>
                  <a:pt x="57" y="26"/>
                  <a:pt x="58" y="28"/>
                  <a:pt x="58" y="30"/>
                </a:cubicBezTo>
                <a:cubicBezTo>
                  <a:pt x="38" y="29"/>
                  <a:pt x="20" y="19"/>
                  <a:pt x="8" y="4"/>
                </a:cubicBezTo>
                <a:cubicBezTo>
                  <a:pt x="6" y="8"/>
                  <a:pt x="5" y="12"/>
                  <a:pt x="5" y="17"/>
                </a:cubicBezTo>
                <a:cubicBezTo>
                  <a:pt x="5" y="25"/>
                  <a:pt x="9" y="32"/>
                  <a:pt x="16" y="37"/>
                </a:cubicBezTo>
                <a:cubicBezTo>
                  <a:pt x="12" y="37"/>
                  <a:pt x="8" y="36"/>
                  <a:pt x="5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46"/>
                  <a:pt x="13" y="56"/>
                  <a:pt x="24" y="58"/>
                </a:cubicBezTo>
                <a:cubicBezTo>
                  <a:pt x="22" y="58"/>
                  <a:pt x="20" y="59"/>
                  <a:pt x="18" y="59"/>
                </a:cubicBezTo>
                <a:cubicBezTo>
                  <a:pt x="16" y="59"/>
                  <a:pt x="15" y="59"/>
                  <a:pt x="13" y="58"/>
                </a:cubicBezTo>
                <a:cubicBezTo>
                  <a:pt x="16" y="68"/>
                  <a:pt x="25" y="75"/>
                  <a:pt x="36" y="75"/>
                </a:cubicBezTo>
                <a:cubicBezTo>
                  <a:pt x="28" y="82"/>
                  <a:pt x="17" y="85"/>
                  <a:pt x="6" y="85"/>
                </a:cubicBezTo>
                <a:cubicBezTo>
                  <a:pt x="4" y="85"/>
                  <a:pt x="2" y="85"/>
                  <a:pt x="0" y="85"/>
                </a:cubicBezTo>
                <a:cubicBezTo>
                  <a:pt x="11" y="92"/>
                  <a:pt x="23" y="96"/>
                  <a:pt x="37" y="96"/>
                </a:cubicBezTo>
                <a:cubicBezTo>
                  <a:pt x="82" y="96"/>
                  <a:pt x="106" y="59"/>
                  <a:pt x="106" y="27"/>
                </a:cubicBezTo>
                <a:cubicBezTo>
                  <a:pt x="106" y="26"/>
                  <a:pt x="106" y="25"/>
                  <a:pt x="106" y="24"/>
                </a:cubicBezTo>
                <a:cubicBezTo>
                  <a:pt x="111" y="21"/>
                  <a:pt x="115" y="16"/>
                  <a:pt x="118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6" name="Freeform 60">
            <a:extLst>
              <a:ext uri="{FF2B5EF4-FFF2-40B4-BE49-F238E27FC236}">
                <a16:creationId xmlns:a16="http://schemas.microsoft.com/office/drawing/2014/main" id="{F2C8D214-D48D-6F84-4159-661B2159F0E4}"/>
              </a:ext>
            </a:extLst>
          </p:cNvPr>
          <p:cNvSpPr>
            <a:spLocks/>
          </p:cNvSpPr>
          <p:nvPr/>
        </p:nvSpPr>
        <p:spPr bwMode="auto">
          <a:xfrm>
            <a:off x="3348556" y="2433134"/>
            <a:ext cx="286424" cy="277232"/>
          </a:xfrm>
          <a:custGeom>
            <a:avLst/>
            <a:gdLst>
              <a:gd name="connsiteX0" fmla="*/ 504493 w 684103"/>
              <a:gd name="connsiteY0" fmla="*/ 532735 h 672963"/>
              <a:gd name="connsiteX1" fmla="*/ 520261 w 684103"/>
              <a:gd name="connsiteY1" fmla="*/ 537491 h 672963"/>
              <a:gd name="connsiteX2" fmla="*/ 535700 w 684103"/>
              <a:gd name="connsiteY2" fmla="*/ 542904 h 672963"/>
              <a:gd name="connsiteX3" fmla="*/ 550483 w 684103"/>
              <a:gd name="connsiteY3" fmla="*/ 548808 h 672963"/>
              <a:gd name="connsiteX4" fmla="*/ 564608 w 684103"/>
              <a:gd name="connsiteY4" fmla="*/ 555368 h 672963"/>
              <a:gd name="connsiteX5" fmla="*/ 578241 w 684103"/>
              <a:gd name="connsiteY5" fmla="*/ 561929 h 672963"/>
              <a:gd name="connsiteX6" fmla="*/ 585304 w 684103"/>
              <a:gd name="connsiteY6" fmla="*/ 566029 h 672963"/>
              <a:gd name="connsiteX7" fmla="*/ 592366 w 684103"/>
              <a:gd name="connsiteY7" fmla="*/ 569965 h 672963"/>
              <a:gd name="connsiteX8" fmla="*/ 578734 w 684103"/>
              <a:gd name="connsiteY8" fmla="*/ 583906 h 672963"/>
              <a:gd name="connsiteX9" fmla="*/ 564115 w 684103"/>
              <a:gd name="connsiteY9" fmla="*/ 597027 h 672963"/>
              <a:gd name="connsiteX10" fmla="*/ 549004 w 684103"/>
              <a:gd name="connsiteY10" fmla="*/ 609327 h 672963"/>
              <a:gd name="connsiteX11" fmla="*/ 532908 w 684103"/>
              <a:gd name="connsiteY11" fmla="*/ 620644 h 672963"/>
              <a:gd name="connsiteX12" fmla="*/ 516319 w 684103"/>
              <a:gd name="connsiteY12" fmla="*/ 630977 h 672963"/>
              <a:gd name="connsiteX13" fmla="*/ 499073 w 684103"/>
              <a:gd name="connsiteY13" fmla="*/ 640653 h 672963"/>
              <a:gd name="connsiteX14" fmla="*/ 481334 w 684103"/>
              <a:gd name="connsiteY14" fmla="*/ 649018 h 672963"/>
              <a:gd name="connsiteX15" fmla="*/ 462938 w 684103"/>
              <a:gd name="connsiteY15" fmla="*/ 656726 h 672963"/>
              <a:gd name="connsiteX16" fmla="*/ 444214 w 684103"/>
              <a:gd name="connsiteY16" fmla="*/ 663123 h 672963"/>
              <a:gd name="connsiteX17" fmla="*/ 424832 w 684103"/>
              <a:gd name="connsiteY17" fmla="*/ 668535 h 672963"/>
              <a:gd name="connsiteX18" fmla="*/ 404958 w 684103"/>
              <a:gd name="connsiteY18" fmla="*/ 672963 h 672963"/>
              <a:gd name="connsiteX19" fmla="*/ 412842 w 684103"/>
              <a:gd name="connsiteY19" fmla="*/ 667715 h 672963"/>
              <a:gd name="connsiteX20" fmla="*/ 420562 w 684103"/>
              <a:gd name="connsiteY20" fmla="*/ 661975 h 672963"/>
              <a:gd name="connsiteX21" fmla="*/ 430252 w 684103"/>
              <a:gd name="connsiteY21" fmla="*/ 653610 h 672963"/>
              <a:gd name="connsiteX22" fmla="*/ 439615 w 684103"/>
              <a:gd name="connsiteY22" fmla="*/ 644261 h 672963"/>
              <a:gd name="connsiteX23" fmla="*/ 448813 w 684103"/>
              <a:gd name="connsiteY23" fmla="*/ 634093 h 672963"/>
              <a:gd name="connsiteX24" fmla="*/ 457518 w 684103"/>
              <a:gd name="connsiteY24" fmla="*/ 623104 h 672963"/>
              <a:gd name="connsiteX25" fmla="*/ 465730 w 684103"/>
              <a:gd name="connsiteY25" fmla="*/ 611132 h 672963"/>
              <a:gd name="connsiteX26" fmla="*/ 473943 w 684103"/>
              <a:gd name="connsiteY26" fmla="*/ 598175 h 672963"/>
              <a:gd name="connsiteX27" fmla="*/ 481662 w 684103"/>
              <a:gd name="connsiteY27" fmla="*/ 584562 h 672963"/>
              <a:gd name="connsiteX28" fmla="*/ 489875 w 684103"/>
              <a:gd name="connsiteY28" fmla="*/ 567997 h 672963"/>
              <a:gd name="connsiteX29" fmla="*/ 497430 w 684103"/>
              <a:gd name="connsiteY29" fmla="*/ 550776 h 672963"/>
              <a:gd name="connsiteX30" fmla="*/ 179775 w 684103"/>
              <a:gd name="connsiteY30" fmla="*/ 532735 h 672963"/>
              <a:gd name="connsiteX31" fmla="*/ 186674 w 684103"/>
              <a:gd name="connsiteY31" fmla="*/ 550776 h 672963"/>
              <a:gd name="connsiteX32" fmla="*/ 194065 w 684103"/>
              <a:gd name="connsiteY32" fmla="*/ 567997 h 672963"/>
              <a:gd name="connsiteX33" fmla="*/ 202442 w 684103"/>
              <a:gd name="connsiteY33" fmla="*/ 584562 h 672963"/>
              <a:gd name="connsiteX34" fmla="*/ 210161 w 684103"/>
              <a:gd name="connsiteY34" fmla="*/ 598175 h 672963"/>
              <a:gd name="connsiteX35" fmla="*/ 218210 w 684103"/>
              <a:gd name="connsiteY35" fmla="*/ 611132 h 672963"/>
              <a:gd name="connsiteX36" fmla="*/ 226586 w 684103"/>
              <a:gd name="connsiteY36" fmla="*/ 623104 h 672963"/>
              <a:gd name="connsiteX37" fmla="*/ 235291 w 684103"/>
              <a:gd name="connsiteY37" fmla="*/ 634093 h 672963"/>
              <a:gd name="connsiteX38" fmla="*/ 244489 w 684103"/>
              <a:gd name="connsiteY38" fmla="*/ 644261 h 672963"/>
              <a:gd name="connsiteX39" fmla="*/ 253852 w 684103"/>
              <a:gd name="connsiteY39" fmla="*/ 653610 h 672963"/>
              <a:gd name="connsiteX40" fmla="*/ 263542 w 684103"/>
              <a:gd name="connsiteY40" fmla="*/ 661975 h 672963"/>
              <a:gd name="connsiteX41" fmla="*/ 271262 w 684103"/>
              <a:gd name="connsiteY41" fmla="*/ 667715 h 672963"/>
              <a:gd name="connsiteX42" fmla="*/ 279146 w 684103"/>
              <a:gd name="connsiteY42" fmla="*/ 672963 h 672963"/>
              <a:gd name="connsiteX43" fmla="*/ 259272 w 684103"/>
              <a:gd name="connsiteY43" fmla="*/ 668535 h 672963"/>
              <a:gd name="connsiteX44" fmla="*/ 239890 w 684103"/>
              <a:gd name="connsiteY44" fmla="*/ 663123 h 672963"/>
              <a:gd name="connsiteX45" fmla="*/ 221166 w 684103"/>
              <a:gd name="connsiteY45" fmla="*/ 656726 h 672963"/>
              <a:gd name="connsiteX46" fmla="*/ 202606 w 684103"/>
              <a:gd name="connsiteY46" fmla="*/ 649018 h 672963"/>
              <a:gd name="connsiteX47" fmla="*/ 185031 w 684103"/>
              <a:gd name="connsiteY47" fmla="*/ 640653 h 672963"/>
              <a:gd name="connsiteX48" fmla="*/ 167785 w 684103"/>
              <a:gd name="connsiteY48" fmla="*/ 630977 h 672963"/>
              <a:gd name="connsiteX49" fmla="*/ 151196 w 684103"/>
              <a:gd name="connsiteY49" fmla="*/ 620644 h 672963"/>
              <a:gd name="connsiteX50" fmla="*/ 135100 w 684103"/>
              <a:gd name="connsiteY50" fmla="*/ 609327 h 672963"/>
              <a:gd name="connsiteX51" fmla="*/ 119989 w 684103"/>
              <a:gd name="connsiteY51" fmla="*/ 597027 h 672963"/>
              <a:gd name="connsiteX52" fmla="*/ 105371 w 684103"/>
              <a:gd name="connsiteY52" fmla="*/ 583906 h 672963"/>
              <a:gd name="connsiteX53" fmla="*/ 91738 w 684103"/>
              <a:gd name="connsiteY53" fmla="*/ 569965 h 672963"/>
              <a:gd name="connsiteX54" fmla="*/ 98801 w 684103"/>
              <a:gd name="connsiteY54" fmla="*/ 566029 h 672963"/>
              <a:gd name="connsiteX55" fmla="*/ 106028 w 684103"/>
              <a:gd name="connsiteY55" fmla="*/ 561929 h 672963"/>
              <a:gd name="connsiteX56" fmla="*/ 123109 w 684103"/>
              <a:gd name="connsiteY56" fmla="*/ 553564 h 672963"/>
              <a:gd name="connsiteX57" fmla="*/ 141177 w 684103"/>
              <a:gd name="connsiteY57" fmla="*/ 546020 h 672963"/>
              <a:gd name="connsiteX58" fmla="*/ 160065 w 684103"/>
              <a:gd name="connsiteY58" fmla="*/ 538967 h 672963"/>
              <a:gd name="connsiteX59" fmla="*/ 355157 w 684103"/>
              <a:gd name="connsiteY59" fmla="*/ 510456 h 672963"/>
              <a:gd name="connsiteX60" fmla="*/ 376887 w 684103"/>
              <a:gd name="connsiteY60" fmla="*/ 511275 h 672963"/>
              <a:gd name="connsiteX61" fmla="*/ 397964 w 684103"/>
              <a:gd name="connsiteY61" fmla="*/ 512749 h 672963"/>
              <a:gd name="connsiteX62" fmla="*/ 418877 w 684103"/>
              <a:gd name="connsiteY62" fmla="*/ 515043 h 672963"/>
              <a:gd name="connsiteX63" fmla="*/ 439627 w 684103"/>
              <a:gd name="connsiteY63" fmla="*/ 517992 h 672963"/>
              <a:gd name="connsiteX64" fmla="*/ 459724 w 684103"/>
              <a:gd name="connsiteY64" fmla="*/ 521432 h 672963"/>
              <a:gd name="connsiteX65" fmla="*/ 479003 w 684103"/>
              <a:gd name="connsiteY65" fmla="*/ 525855 h 672963"/>
              <a:gd name="connsiteX66" fmla="*/ 472958 w 684103"/>
              <a:gd name="connsiteY66" fmla="*/ 542073 h 672963"/>
              <a:gd name="connsiteX67" fmla="*/ 466096 w 684103"/>
              <a:gd name="connsiteY67" fmla="*/ 557472 h 672963"/>
              <a:gd name="connsiteX68" fmla="*/ 458580 w 684103"/>
              <a:gd name="connsiteY68" fmla="*/ 572216 h 672963"/>
              <a:gd name="connsiteX69" fmla="*/ 450574 w 684103"/>
              <a:gd name="connsiteY69" fmla="*/ 586795 h 672963"/>
              <a:gd name="connsiteX70" fmla="*/ 442078 w 684103"/>
              <a:gd name="connsiteY70" fmla="*/ 600065 h 672963"/>
              <a:gd name="connsiteX71" fmla="*/ 433255 w 684103"/>
              <a:gd name="connsiteY71" fmla="*/ 612023 h 672963"/>
              <a:gd name="connsiteX72" fmla="*/ 424106 w 684103"/>
              <a:gd name="connsiteY72" fmla="*/ 622999 h 672963"/>
              <a:gd name="connsiteX73" fmla="*/ 414629 w 684103"/>
              <a:gd name="connsiteY73" fmla="*/ 632992 h 672963"/>
              <a:gd name="connsiteX74" fmla="*/ 404663 w 684103"/>
              <a:gd name="connsiteY74" fmla="*/ 641511 h 672963"/>
              <a:gd name="connsiteX75" fmla="*/ 394859 w 684103"/>
              <a:gd name="connsiteY75" fmla="*/ 648555 h 672963"/>
              <a:gd name="connsiteX76" fmla="*/ 385220 w 684103"/>
              <a:gd name="connsiteY76" fmla="*/ 654288 h 672963"/>
              <a:gd name="connsiteX77" fmla="*/ 375253 w 684103"/>
              <a:gd name="connsiteY77" fmla="*/ 659039 h 672963"/>
              <a:gd name="connsiteX78" fmla="*/ 365287 w 684103"/>
              <a:gd name="connsiteY78" fmla="*/ 662479 h 672963"/>
              <a:gd name="connsiteX79" fmla="*/ 355157 w 684103"/>
              <a:gd name="connsiteY79" fmla="*/ 664445 h 672963"/>
              <a:gd name="connsiteX80" fmla="*/ 328946 w 684103"/>
              <a:gd name="connsiteY80" fmla="*/ 510456 h 672963"/>
              <a:gd name="connsiteX81" fmla="*/ 328946 w 684103"/>
              <a:gd name="connsiteY81" fmla="*/ 664445 h 672963"/>
              <a:gd name="connsiteX82" fmla="*/ 318816 w 684103"/>
              <a:gd name="connsiteY82" fmla="*/ 662479 h 672963"/>
              <a:gd name="connsiteX83" fmla="*/ 309013 w 684103"/>
              <a:gd name="connsiteY83" fmla="*/ 659039 h 672963"/>
              <a:gd name="connsiteX84" fmla="*/ 299046 w 684103"/>
              <a:gd name="connsiteY84" fmla="*/ 654288 h 672963"/>
              <a:gd name="connsiteX85" fmla="*/ 289243 w 684103"/>
              <a:gd name="connsiteY85" fmla="*/ 648555 h 672963"/>
              <a:gd name="connsiteX86" fmla="*/ 279604 w 684103"/>
              <a:gd name="connsiteY86" fmla="*/ 641511 h 672963"/>
              <a:gd name="connsiteX87" fmla="*/ 269800 w 684103"/>
              <a:gd name="connsiteY87" fmla="*/ 632992 h 672963"/>
              <a:gd name="connsiteX88" fmla="*/ 260161 w 684103"/>
              <a:gd name="connsiteY88" fmla="*/ 622999 h 672963"/>
              <a:gd name="connsiteX89" fmla="*/ 251011 w 684103"/>
              <a:gd name="connsiteY89" fmla="*/ 612023 h 672963"/>
              <a:gd name="connsiteX90" fmla="*/ 242188 w 684103"/>
              <a:gd name="connsiteY90" fmla="*/ 600065 h 672963"/>
              <a:gd name="connsiteX91" fmla="*/ 233692 w 684103"/>
              <a:gd name="connsiteY91" fmla="*/ 586795 h 672963"/>
              <a:gd name="connsiteX92" fmla="*/ 225686 w 684103"/>
              <a:gd name="connsiteY92" fmla="*/ 572216 h 672963"/>
              <a:gd name="connsiteX93" fmla="*/ 218171 w 684103"/>
              <a:gd name="connsiteY93" fmla="*/ 557472 h 672963"/>
              <a:gd name="connsiteX94" fmla="*/ 211309 w 684103"/>
              <a:gd name="connsiteY94" fmla="*/ 542073 h 672963"/>
              <a:gd name="connsiteX95" fmla="*/ 205100 w 684103"/>
              <a:gd name="connsiteY95" fmla="*/ 525855 h 672963"/>
              <a:gd name="connsiteX96" fmla="*/ 224706 w 684103"/>
              <a:gd name="connsiteY96" fmla="*/ 521432 h 672963"/>
              <a:gd name="connsiteX97" fmla="*/ 244802 w 684103"/>
              <a:gd name="connsiteY97" fmla="*/ 517992 h 672963"/>
              <a:gd name="connsiteX98" fmla="*/ 265389 w 684103"/>
              <a:gd name="connsiteY98" fmla="*/ 515043 h 672963"/>
              <a:gd name="connsiteX99" fmla="*/ 286139 w 684103"/>
              <a:gd name="connsiteY99" fmla="*/ 512749 h 672963"/>
              <a:gd name="connsiteX100" fmla="*/ 307542 w 684103"/>
              <a:gd name="connsiteY100" fmla="*/ 511275 h 672963"/>
              <a:gd name="connsiteX101" fmla="*/ 536034 w 684103"/>
              <a:gd name="connsiteY101" fmla="*/ 349259 h 672963"/>
              <a:gd name="connsiteX102" fmla="*/ 684103 w 684103"/>
              <a:gd name="connsiteY102" fmla="*/ 349259 h 672963"/>
              <a:gd name="connsiteX103" fmla="*/ 682627 w 684103"/>
              <a:gd name="connsiteY103" fmla="*/ 369719 h 672963"/>
              <a:gd name="connsiteX104" fmla="*/ 680168 w 684103"/>
              <a:gd name="connsiteY104" fmla="*/ 389853 h 672963"/>
              <a:gd name="connsiteX105" fmla="*/ 676396 w 684103"/>
              <a:gd name="connsiteY105" fmla="*/ 409495 h 672963"/>
              <a:gd name="connsiteX106" fmla="*/ 671641 w 684103"/>
              <a:gd name="connsiteY106" fmla="*/ 428973 h 672963"/>
              <a:gd name="connsiteX107" fmla="*/ 665574 w 684103"/>
              <a:gd name="connsiteY107" fmla="*/ 447797 h 672963"/>
              <a:gd name="connsiteX108" fmla="*/ 658687 w 684103"/>
              <a:gd name="connsiteY108" fmla="*/ 466293 h 672963"/>
              <a:gd name="connsiteX109" fmla="*/ 650653 w 684103"/>
              <a:gd name="connsiteY109" fmla="*/ 484135 h 672963"/>
              <a:gd name="connsiteX110" fmla="*/ 641798 w 684103"/>
              <a:gd name="connsiteY110" fmla="*/ 501485 h 672963"/>
              <a:gd name="connsiteX111" fmla="*/ 631795 w 684103"/>
              <a:gd name="connsiteY111" fmla="*/ 518017 h 672963"/>
              <a:gd name="connsiteX112" fmla="*/ 620973 w 684103"/>
              <a:gd name="connsiteY112" fmla="*/ 534222 h 672963"/>
              <a:gd name="connsiteX113" fmla="*/ 609331 w 684103"/>
              <a:gd name="connsiteY113" fmla="*/ 549772 h 672963"/>
              <a:gd name="connsiteX114" fmla="*/ 599821 w 684103"/>
              <a:gd name="connsiteY114" fmla="*/ 544207 h 672963"/>
              <a:gd name="connsiteX115" fmla="*/ 589982 w 684103"/>
              <a:gd name="connsiteY115" fmla="*/ 538642 h 672963"/>
              <a:gd name="connsiteX116" fmla="*/ 575716 w 684103"/>
              <a:gd name="connsiteY116" fmla="*/ 531603 h 672963"/>
              <a:gd name="connsiteX117" fmla="*/ 560631 w 684103"/>
              <a:gd name="connsiteY117" fmla="*/ 524728 h 672963"/>
              <a:gd name="connsiteX118" fmla="*/ 545053 w 684103"/>
              <a:gd name="connsiteY118" fmla="*/ 518508 h 672963"/>
              <a:gd name="connsiteX119" fmla="*/ 528984 w 684103"/>
              <a:gd name="connsiteY119" fmla="*/ 512943 h 672963"/>
              <a:gd name="connsiteX120" fmla="*/ 512422 w 684103"/>
              <a:gd name="connsiteY120" fmla="*/ 507541 h 672963"/>
              <a:gd name="connsiteX121" fmla="*/ 518325 w 684103"/>
              <a:gd name="connsiteY121" fmla="*/ 486590 h 672963"/>
              <a:gd name="connsiteX122" fmla="*/ 523244 w 684103"/>
              <a:gd name="connsiteY122" fmla="*/ 464984 h 672963"/>
              <a:gd name="connsiteX123" fmla="*/ 527344 w 684103"/>
              <a:gd name="connsiteY123" fmla="*/ 442722 h 672963"/>
              <a:gd name="connsiteX124" fmla="*/ 530787 w 684103"/>
              <a:gd name="connsiteY124" fmla="*/ 420134 h 672963"/>
              <a:gd name="connsiteX125" fmla="*/ 533411 w 684103"/>
              <a:gd name="connsiteY125" fmla="*/ 396891 h 672963"/>
              <a:gd name="connsiteX126" fmla="*/ 535051 w 684103"/>
              <a:gd name="connsiteY126" fmla="*/ 373320 h 672963"/>
              <a:gd name="connsiteX127" fmla="*/ 355157 w 684103"/>
              <a:gd name="connsiteY127" fmla="*/ 349259 h 672963"/>
              <a:gd name="connsiteX128" fmla="*/ 509801 w 684103"/>
              <a:gd name="connsiteY128" fmla="*/ 349259 h 672963"/>
              <a:gd name="connsiteX129" fmla="*/ 508985 w 684103"/>
              <a:gd name="connsiteY129" fmla="*/ 372407 h 672963"/>
              <a:gd name="connsiteX130" fmla="*/ 507352 w 684103"/>
              <a:gd name="connsiteY130" fmla="*/ 395063 h 672963"/>
              <a:gd name="connsiteX131" fmla="*/ 504902 w 684103"/>
              <a:gd name="connsiteY131" fmla="*/ 417390 h 672963"/>
              <a:gd name="connsiteX132" fmla="*/ 501473 w 684103"/>
              <a:gd name="connsiteY132" fmla="*/ 439225 h 672963"/>
              <a:gd name="connsiteX133" fmla="*/ 497554 w 684103"/>
              <a:gd name="connsiteY133" fmla="*/ 460403 h 672963"/>
              <a:gd name="connsiteX134" fmla="*/ 492818 w 684103"/>
              <a:gd name="connsiteY134" fmla="*/ 481253 h 672963"/>
              <a:gd name="connsiteX135" fmla="*/ 487266 w 684103"/>
              <a:gd name="connsiteY135" fmla="*/ 501282 h 672963"/>
              <a:gd name="connsiteX136" fmla="*/ 466364 w 684103"/>
              <a:gd name="connsiteY136" fmla="*/ 496521 h 672963"/>
              <a:gd name="connsiteX137" fmla="*/ 444971 w 684103"/>
              <a:gd name="connsiteY137" fmla="*/ 492581 h 672963"/>
              <a:gd name="connsiteX138" fmla="*/ 423253 w 684103"/>
              <a:gd name="connsiteY138" fmla="*/ 489462 h 672963"/>
              <a:gd name="connsiteX139" fmla="*/ 400881 w 684103"/>
              <a:gd name="connsiteY139" fmla="*/ 487163 h 672963"/>
              <a:gd name="connsiteX140" fmla="*/ 378182 w 684103"/>
              <a:gd name="connsiteY140" fmla="*/ 485521 h 672963"/>
              <a:gd name="connsiteX141" fmla="*/ 355157 w 684103"/>
              <a:gd name="connsiteY141" fmla="*/ 484701 h 672963"/>
              <a:gd name="connsiteX142" fmla="*/ 173647 w 684103"/>
              <a:gd name="connsiteY142" fmla="*/ 349259 h 672963"/>
              <a:gd name="connsiteX143" fmla="*/ 328946 w 684103"/>
              <a:gd name="connsiteY143" fmla="*/ 349259 h 672963"/>
              <a:gd name="connsiteX144" fmla="*/ 328946 w 684103"/>
              <a:gd name="connsiteY144" fmla="*/ 484701 h 672963"/>
              <a:gd name="connsiteX145" fmla="*/ 305963 w 684103"/>
              <a:gd name="connsiteY145" fmla="*/ 485521 h 672963"/>
              <a:gd name="connsiteX146" fmla="*/ 283144 w 684103"/>
              <a:gd name="connsiteY146" fmla="*/ 487163 h 672963"/>
              <a:gd name="connsiteX147" fmla="*/ 260654 w 684103"/>
              <a:gd name="connsiteY147" fmla="*/ 489462 h 672963"/>
              <a:gd name="connsiteX148" fmla="*/ 238820 w 684103"/>
              <a:gd name="connsiteY148" fmla="*/ 492745 h 672963"/>
              <a:gd name="connsiteX149" fmla="*/ 217150 w 684103"/>
              <a:gd name="connsiteY149" fmla="*/ 496521 h 672963"/>
              <a:gd name="connsiteX150" fmla="*/ 196301 w 684103"/>
              <a:gd name="connsiteY150" fmla="*/ 501282 h 672963"/>
              <a:gd name="connsiteX151" fmla="*/ 190884 w 684103"/>
              <a:gd name="connsiteY151" fmla="*/ 481253 h 672963"/>
              <a:gd name="connsiteX152" fmla="*/ 185795 w 684103"/>
              <a:gd name="connsiteY152" fmla="*/ 460403 h 672963"/>
              <a:gd name="connsiteX153" fmla="*/ 181855 w 684103"/>
              <a:gd name="connsiteY153" fmla="*/ 439225 h 672963"/>
              <a:gd name="connsiteX154" fmla="*/ 178572 w 684103"/>
              <a:gd name="connsiteY154" fmla="*/ 417390 h 672963"/>
              <a:gd name="connsiteX155" fmla="*/ 176109 w 684103"/>
              <a:gd name="connsiteY155" fmla="*/ 395063 h 672963"/>
              <a:gd name="connsiteX156" fmla="*/ 174468 w 684103"/>
              <a:gd name="connsiteY156" fmla="*/ 372407 h 672963"/>
              <a:gd name="connsiteX157" fmla="*/ 0 w 684103"/>
              <a:gd name="connsiteY157" fmla="*/ 349259 h 672963"/>
              <a:gd name="connsiteX158" fmla="*/ 147905 w 684103"/>
              <a:gd name="connsiteY158" fmla="*/ 349259 h 672963"/>
              <a:gd name="connsiteX159" fmla="*/ 149052 w 684103"/>
              <a:gd name="connsiteY159" fmla="*/ 373320 h 672963"/>
              <a:gd name="connsiteX160" fmla="*/ 150692 w 684103"/>
              <a:gd name="connsiteY160" fmla="*/ 396891 h 672963"/>
              <a:gd name="connsiteX161" fmla="*/ 153152 w 684103"/>
              <a:gd name="connsiteY161" fmla="*/ 420134 h 672963"/>
              <a:gd name="connsiteX162" fmla="*/ 156595 w 684103"/>
              <a:gd name="connsiteY162" fmla="*/ 442722 h 672963"/>
              <a:gd name="connsiteX163" fmla="*/ 160859 w 684103"/>
              <a:gd name="connsiteY163" fmla="*/ 464984 h 672963"/>
              <a:gd name="connsiteX164" fmla="*/ 165778 w 684103"/>
              <a:gd name="connsiteY164" fmla="*/ 486590 h 672963"/>
              <a:gd name="connsiteX165" fmla="*/ 171681 w 684103"/>
              <a:gd name="connsiteY165" fmla="*/ 507541 h 672963"/>
              <a:gd name="connsiteX166" fmla="*/ 154955 w 684103"/>
              <a:gd name="connsiteY166" fmla="*/ 512943 h 672963"/>
              <a:gd name="connsiteX167" fmla="*/ 138886 w 684103"/>
              <a:gd name="connsiteY167" fmla="*/ 518508 h 672963"/>
              <a:gd name="connsiteX168" fmla="*/ 123308 w 684103"/>
              <a:gd name="connsiteY168" fmla="*/ 524728 h 672963"/>
              <a:gd name="connsiteX169" fmla="*/ 108387 w 684103"/>
              <a:gd name="connsiteY169" fmla="*/ 531603 h 672963"/>
              <a:gd name="connsiteX170" fmla="*/ 93957 w 684103"/>
              <a:gd name="connsiteY170" fmla="*/ 538642 h 672963"/>
              <a:gd name="connsiteX171" fmla="*/ 84119 w 684103"/>
              <a:gd name="connsiteY171" fmla="*/ 544207 h 672963"/>
              <a:gd name="connsiteX172" fmla="*/ 74772 w 684103"/>
              <a:gd name="connsiteY172" fmla="*/ 549772 h 672963"/>
              <a:gd name="connsiteX173" fmla="*/ 63130 w 684103"/>
              <a:gd name="connsiteY173" fmla="*/ 534222 h 672963"/>
              <a:gd name="connsiteX174" fmla="*/ 52308 w 684103"/>
              <a:gd name="connsiteY174" fmla="*/ 518345 h 672963"/>
              <a:gd name="connsiteX175" fmla="*/ 42305 w 684103"/>
              <a:gd name="connsiteY175" fmla="*/ 501485 h 672963"/>
              <a:gd name="connsiteX176" fmla="*/ 33451 w 684103"/>
              <a:gd name="connsiteY176" fmla="*/ 484135 h 672963"/>
              <a:gd name="connsiteX177" fmla="*/ 25252 w 684103"/>
              <a:gd name="connsiteY177" fmla="*/ 466293 h 672963"/>
              <a:gd name="connsiteX178" fmla="*/ 18529 w 684103"/>
              <a:gd name="connsiteY178" fmla="*/ 447797 h 672963"/>
              <a:gd name="connsiteX179" fmla="*/ 12462 w 684103"/>
              <a:gd name="connsiteY179" fmla="*/ 428973 h 672963"/>
              <a:gd name="connsiteX180" fmla="*/ 7707 w 684103"/>
              <a:gd name="connsiteY180" fmla="*/ 409495 h 672963"/>
              <a:gd name="connsiteX181" fmla="*/ 3935 w 684103"/>
              <a:gd name="connsiteY181" fmla="*/ 389853 h 672963"/>
              <a:gd name="connsiteX182" fmla="*/ 1476 w 684103"/>
              <a:gd name="connsiteY182" fmla="*/ 369719 h 672963"/>
              <a:gd name="connsiteX183" fmla="*/ 487266 w 684103"/>
              <a:gd name="connsiteY183" fmla="*/ 171681 h 672963"/>
              <a:gd name="connsiteX184" fmla="*/ 492818 w 684103"/>
              <a:gd name="connsiteY184" fmla="*/ 191546 h 672963"/>
              <a:gd name="connsiteX185" fmla="*/ 497554 w 684103"/>
              <a:gd name="connsiteY185" fmla="*/ 212395 h 672963"/>
              <a:gd name="connsiteX186" fmla="*/ 501473 w 684103"/>
              <a:gd name="connsiteY186" fmla="*/ 233738 h 672963"/>
              <a:gd name="connsiteX187" fmla="*/ 504902 w 684103"/>
              <a:gd name="connsiteY187" fmla="*/ 255573 h 672963"/>
              <a:gd name="connsiteX188" fmla="*/ 507352 w 684103"/>
              <a:gd name="connsiteY188" fmla="*/ 277736 h 672963"/>
              <a:gd name="connsiteX189" fmla="*/ 508985 w 684103"/>
              <a:gd name="connsiteY189" fmla="*/ 300391 h 672963"/>
              <a:gd name="connsiteX190" fmla="*/ 509801 w 684103"/>
              <a:gd name="connsiteY190" fmla="*/ 323704 h 672963"/>
              <a:gd name="connsiteX191" fmla="*/ 355157 w 684103"/>
              <a:gd name="connsiteY191" fmla="*/ 323704 h 672963"/>
              <a:gd name="connsiteX192" fmla="*/ 355157 w 684103"/>
              <a:gd name="connsiteY192" fmla="*/ 188262 h 672963"/>
              <a:gd name="connsiteX193" fmla="*/ 378182 w 684103"/>
              <a:gd name="connsiteY193" fmla="*/ 187441 h 672963"/>
              <a:gd name="connsiteX194" fmla="*/ 400881 w 684103"/>
              <a:gd name="connsiteY194" fmla="*/ 185800 h 672963"/>
              <a:gd name="connsiteX195" fmla="*/ 423253 w 684103"/>
              <a:gd name="connsiteY195" fmla="*/ 183337 h 672963"/>
              <a:gd name="connsiteX196" fmla="*/ 444971 w 684103"/>
              <a:gd name="connsiteY196" fmla="*/ 180218 h 672963"/>
              <a:gd name="connsiteX197" fmla="*/ 466364 w 684103"/>
              <a:gd name="connsiteY197" fmla="*/ 176278 h 672963"/>
              <a:gd name="connsiteX198" fmla="*/ 196301 w 684103"/>
              <a:gd name="connsiteY198" fmla="*/ 171681 h 672963"/>
              <a:gd name="connsiteX199" fmla="*/ 217150 w 684103"/>
              <a:gd name="connsiteY199" fmla="*/ 176278 h 672963"/>
              <a:gd name="connsiteX200" fmla="*/ 238820 w 684103"/>
              <a:gd name="connsiteY200" fmla="*/ 180218 h 672963"/>
              <a:gd name="connsiteX201" fmla="*/ 260654 w 684103"/>
              <a:gd name="connsiteY201" fmla="*/ 183337 h 672963"/>
              <a:gd name="connsiteX202" fmla="*/ 283144 w 684103"/>
              <a:gd name="connsiteY202" fmla="*/ 185800 h 672963"/>
              <a:gd name="connsiteX203" fmla="*/ 305963 w 684103"/>
              <a:gd name="connsiteY203" fmla="*/ 187441 h 672963"/>
              <a:gd name="connsiteX204" fmla="*/ 328946 w 684103"/>
              <a:gd name="connsiteY204" fmla="*/ 188262 h 672963"/>
              <a:gd name="connsiteX205" fmla="*/ 328946 w 684103"/>
              <a:gd name="connsiteY205" fmla="*/ 323704 h 672963"/>
              <a:gd name="connsiteX206" fmla="*/ 173647 w 684103"/>
              <a:gd name="connsiteY206" fmla="*/ 323704 h 672963"/>
              <a:gd name="connsiteX207" fmla="*/ 174468 w 684103"/>
              <a:gd name="connsiteY207" fmla="*/ 300391 h 672963"/>
              <a:gd name="connsiteX208" fmla="*/ 176109 w 684103"/>
              <a:gd name="connsiteY208" fmla="*/ 277736 h 672963"/>
              <a:gd name="connsiteX209" fmla="*/ 178572 w 684103"/>
              <a:gd name="connsiteY209" fmla="*/ 255573 h 672963"/>
              <a:gd name="connsiteX210" fmla="*/ 181855 w 684103"/>
              <a:gd name="connsiteY210" fmla="*/ 233738 h 672963"/>
              <a:gd name="connsiteX211" fmla="*/ 185795 w 684103"/>
              <a:gd name="connsiteY211" fmla="*/ 212395 h 672963"/>
              <a:gd name="connsiteX212" fmla="*/ 190884 w 684103"/>
              <a:gd name="connsiteY212" fmla="*/ 191546 h 672963"/>
              <a:gd name="connsiteX213" fmla="*/ 609331 w 684103"/>
              <a:gd name="connsiteY213" fmla="*/ 123191 h 672963"/>
              <a:gd name="connsiteX214" fmla="*/ 620973 w 684103"/>
              <a:gd name="connsiteY214" fmla="*/ 138577 h 672963"/>
              <a:gd name="connsiteX215" fmla="*/ 631795 w 684103"/>
              <a:gd name="connsiteY215" fmla="*/ 154782 h 672963"/>
              <a:gd name="connsiteX216" fmla="*/ 641798 w 684103"/>
              <a:gd name="connsiteY216" fmla="*/ 171478 h 672963"/>
              <a:gd name="connsiteX217" fmla="*/ 650653 w 684103"/>
              <a:gd name="connsiteY217" fmla="*/ 188665 h 672963"/>
              <a:gd name="connsiteX218" fmla="*/ 658687 w 684103"/>
              <a:gd name="connsiteY218" fmla="*/ 206670 h 672963"/>
              <a:gd name="connsiteX219" fmla="*/ 665574 w 684103"/>
              <a:gd name="connsiteY219" fmla="*/ 225002 h 672963"/>
              <a:gd name="connsiteX220" fmla="*/ 671641 w 684103"/>
              <a:gd name="connsiteY220" fmla="*/ 243990 h 672963"/>
              <a:gd name="connsiteX221" fmla="*/ 676396 w 684103"/>
              <a:gd name="connsiteY221" fmla="*/ 263304 h 672963"/>
              <a:gd name="connsiteX222" fmla="*/ 680168 w 684103"/>
              <a:gd name="connsiteY222" fmla="*/ 282947 h 672963"/>
              <a:gd name="connsiteX223" fmla="*/ 682627 w 684103"/>
              <a:gd name="connsiteY223" fmla="*/ 303243 h 672963"/>
              <a:gd name="connsiteX224" fmla="*/ 684103 w 684103"/>
              <a:gd name="connsiteY224" fmla="*/ 323704 h 672963"/>
              <a:gd name="connsiteX225" fmla="*/ 536034 w 684103"/>
              <a:gd name="connsiteY225" fmla="*/ 323704 h 672963"/>
              <a:gd name="connsiteX226" fmla="*/ 535051 w 684103"/>
              <a:gd name="connsiteY226" fmla="*/ 299642 h 672963"/>
              <a:gd name="connsiteX227" fmla="*/ 533411 w 684103"/>
              <a:gd name="connsiteY227" fmla="*/ 276072 h 672963"/>
              <a:gd name="connsiteX228" fmla="*/ 530787 w 684103"/>
              <a:gd name="connsiteY228" fmla="*/ 252829 h 672963"/>
              <a:gd name="connsiteX229" fmla="*/ 527344 w 684103"/>
              <a:gd name="connsiteY229" fmla="*/ 230077 h 672963"/>
              <a:gd name="connsiteX230" fmla="*/ 523244 w 684103"/>
              <a:gd name="connsiteY230" fmla="*/ 207979 h 672963"/>
              <a:gd name="connsiteX231" fmla="*/ 518325 w 684103"/>
              <a:gd name="connsiteY231" fmla="*/ 186209 h 672963"/>
              <a:gd name="connsiteX232" fmla="*/ 512422 w 684103"/>
              <a:gd name="connsiteY232" fmla="*/ 165258 h 672963"/>
              <a:gd name="connsiteX233" fmla="*/ 528984 w 684103"/>
              <a:gd name="connsiteY233" fmla="*/ 160020 h 672963"/>
              <a:gd name="connsiteX234" fmla="*/ 545053 w 684103"/>
              <a:gd name="connsiteY234" fmla="*/ 154291 h 672963"/>
              <a:gd name="connsiteX235" fmla="*/ 560631 w 684103"/>
              <a:gd name="connsiteY235" fmla="*/ 148071 h 672963"/>
              <a:gd name="connsiteX236" fmla="*/ 575716 w 684103"/>
              <a:gd name="connsiteY236" fmla="*/ 141523 h 672963"/>
              <a:gd name="connsiteX237" fmla="*/ 589982 w 684103"/>
              <a:gd name="connsiteY237" fmla="*/ 134158 h 672963"/>
              <a:gd name="connsiteX238" fmla="*/ 599984 w 684103"/>
              <a:gd name="connsiteY238" fmla="*/ 128756 h 672963"/>
              <a:gd name="connsiteX239" fmla="*/ 74772 w 684103"/>
              <a:gd name="connsiteY239" fmla="*/ 123191 h 672963"/>
              <a:gd name="connsiteX240" fmla="*/ 84283 w 684103"/>
              <a:gd name="connsiteY240" fmla="*/ 128756 h 672963"/>
              <a:gd name="connsiteX241" fmla="*/ 93957 w 684103"/>
              <a:gd name="connsiteY241" fmla="*/ 134158 h 672963"/>
              <a:gd name="connsiteX242" fmla="*/ 108387 w 684103"/>
              <a:gd name="connsiteY242" fmla="*/ 141523 h 672963"/>
              <a:gd name="connsiteX243" fmla="*/ 123472 w 684103"/>
              <a:gd name="connsiteY243" fmla="*/ 148071 h 672963"/>
              <a:gd name="connsiteX244" fmla="*/ 139050 w 684103"/>
              <a:gd name="connsiteY244" fmla="*/ 154291 h 672963"/>
              <a:gd name="connsiteX245" fmla="*/ 154955 w 684103"/>
              <a:gd name="connsiteY245" fmla="*/ 160020 h 672963"/>
              <a:gd name="connsiteX246" fmla="*/ 171681 w 684103"/>
              <a:gd name="connsiteY246" fmla="*/ 165258 h 672963"/>
              <a:gd name="connsiteX247" fmla="*/ 165942 w 684103"/>
              <a:gd name="connsiteY247" fmla="*/ 186209 h 672963"/>
              <a:gd name="connsiteX248" fmla="*/ 160859 w 684103"/>
              <a:gd name="connsiteY248" fmla="*/ 207979 h 672963"/>
              <a:gd name="connsiteX249" fmla="*/ 156595 w 684103"/>
              <a:gd name="connsiteY249" fmla="*/ 230077 h 672963"/>
              <a:gd name="connsiteX250" fmla="*/ 153316 w 684103"/>
              <a:gd name="connsiteY250" fmla="*/ 252829 h 672963"/>
              <a:gd name="connsiteX251" fmla="*/ 150692 w 684103"/>
              <a:gd name="connsiteY251" fmla="*/ 276072 h 672963"/>
              <a:gd name="connsiteX252" fmla="*/ 149052 w 684103"/>
              <a:gd name="connsiteY252" fmla="*/ 299642 h 672963"/>
              <a:gd name="connsiteX253" fmla="*/ 148233 w 684103"/>
              <a:gd name="connsiteY253" fmla="*/ 323704 h 672963"/>
              <a:gd name="connsiteX254" fmla="*/ 0 w 684103"/>
              <a:gd name="connsiteY254" fmla="*/ 323704 h 672963"/>
              <a:gd name="connsiteX255" fmla="*/ 1476 w 684103"/>
              <a:gd name="connsiteY255" fmla="*/ 303243 h 672963"/>
              <a:gd name="connsiteX256" fmla="*/ 3935 w 684103"/>
              <a:gd name="connsiteY256" fmla="*/ 282947 h 672963"/>
              <a:gd name="connsiteX257" fmla="*/ 7707 w 684103"/>
              <a:gd name="connsiteY257" fmla="*/ 263304 h 672963"/>
              <a:gd name="connsiteX258" fmla="*/ 12462 w 684103"/>
              <a:gd name="connsiteY258" fmla="*/ 243990 h 672963"/>
              <a:gd name="connsiteX259" fmla="*/ 18529 w 684103"/>
              <a:gd name="connsiteY259" fmla="*/ 225002 h 672963"/>
              <a:gd name="connsiteX260" fmla="*/ 25252 w 684103"/>
              <a:gd name="connsiteY260" fmla="*/ 206670 h 672963"/>
              <a:gd name="connsiteX261" fmla="*/ 33451 w 684103"/>
              <a:gd name="connsiteY261" fmla="*/ 188665 h 672963"/>
              <a:gd name="connsiteX262" fmla="*/ 42305 w 684103"/>
              <a:gd name="connsiteY262" fmla="*/ 171478 h 672963"/>
              <a:gd name="connsiteX263" fmla="*/ 52308 w 684103"/>
              <a:gd name="connsiteY263" fmla="*/ 154782 h 672963"/>
              <a:gd name="connsiteX264" fmla="*/ 63130 w 684103"/>
              <a:gd name="connsiteY264" fmla="*/ 138577 h 672963"/>
              <a:gd name="connsiteX265" fmla="*/ 355157 w 684103"/>
              <a:gd name="connsiteY265" fmla="*/ 8519 h 672963"/>
              <a:gd name="connsiteX266" fmla="*/ 365287 w 684103"/>
              <a:gd name="connsiteY266" fmla="*/ 10485 h 672963"/>
              <a:gd name="connsiteX267" fmla="*/ 375253 w 684103"/>
              <a:gd name="connsiteY267" fmla="*/ 14089 h 672963"/>
              <a:gd name="connsiteX268" fmla="*/ 385220 w 684103"/>
              <a:gd name="connsiteY268" fmla="*/ 18676 h 672963"/>
              <a:gd name="connsiteX269" fmla="*/ 394859 w 684103"/>
              <a:gd name="connsiteY269" fmla="*/ 24409 h 672963"/>
              <a:gd name="connsiteX270" fmla="*/ 404663 w 684103"/>
              <a:gd name="connsiteY270" fmla="*/ 31453 h 672963"/>
              <a:gd name="connsiteX271" fmla="*/ 414629 w 684103"/>
              <a:gd name="connsiteY271" fmla="*/ 40136 h 672963"/>
              <a:gd name="connsiteX272" fmla="*/ 424106 w 684103"/>
              <a:gd name="connsiteY272" fmla="*/ 49965 h 672963"/>
              <a:gd name="connsiteX273" fmla="*/ 433255 w 684103"/>
              <a:gd name="connsiteY273" fmla="*/ 60941 h 672963"/>
              <a:gd name="connsiteX274" fmla="*/ 442078 w 684103"/>
              <a:gd name="connsiteY274" fmla="*/ 73063 h 672963"/>
              <a:gd name="connsiteX275" fmla="*/ 450574 w 684103"/>
              <a:gd name="connsiteY275" fmla="*/ 86332 h 672963"/>
              <a:gd name="connsiteX276" fmla="*/ 458580 w 684103"/>
              <a:gd name="connsiteY276" fmla="*/ 100748 h 672963"/>
              <a:gd name="connsiteX277" fmla="*/ 466096 w 684103"/>
              <a:gd name="connsiteY277" fmla="*/ 115656 h 672963"/>
              <a:gd name="connsiteX278" fmla="*/ 472958 w 684103"/>
              <a:gd name="connsiteY278" fmla="*/ 130891 h 672963"/>
              <a:gd name="connsiteX279" fmla="*/ 479003 w 684103"/>
              <a:gd name="connsiteY279" fmla="*/ 147109 h 672963"/>
              <a:gd name="connsiteX280" fmla="*/ 459724 w 684103"/>
              <a:gd name="connsiteY280" fmla="*/ 151532 h 672963"/>
              <a:gd name="connsiteX281" fmla="*/ 439627 w 684103"/>
              <a:gd name="connsiteY281" fmla="*/ 154972 h 672963"/>
              <a:gd name="connsiteX282" fmla="*/ 418877 w 684103"/>
              <a:gd name="connsiteY282" fmla="*/ 157921 h 672963"/>
              <a:gd name="connsiteX283" fmla="*/ 397964 w 684103"/>
              <a:gd name="connsiteY283" fmla="*/ 160214 h 672963"/>
              <a:gd name="connsiteX284" fmla="*/ 376887 w 684103"/>
              <a:gd name="connsiteY284" fmla="*/ 161689 h 672963"/>
              <a:gd name="connsiteX285" fmla="*/ 355157 w 684103"/>
              <a:gd name="connsiteY285" fmla="*/ 162508 h 672963"/>
              <a:gd name="connsiteX286" fmla="*/ 328946 w 684103"/>
              <a:gd name="connsiteY286" fmla="*/ 8519 h 672963"/>
              <a:gd name="connsiteX287" fmla="*/ 328946 w 684103"/>
              <a:gd name="connsiteY287" fmla="*/ 162508 h 672963"/>
              <a:gd name="connsiteX288" fmla="*/ 307542 w 684103"/>
              <a:gd name="connsiteY288" fmla="*/ 161689 h 672963"/>
              <a:gd name="connsiteX289" fmla="*/ 286139 w 684103"/>
              <a:gd name="connsiteY289" fmla="*/ 160214 h 672963"/>
              <a:gd name="connsiteX290" fmla="*/ 265389 w 684103"/>
              <a:gd name="connsiteY290" fmla="*/ 157921 h 672963"/>
              <a:gd name="connsiteX291" fmla="*/ 244802 w 684103"/>
              <a:gd name="connsiteY291" fmla="*/ 154972 h 672963"/>
              <a:gd name="connsiteX292" fmla="*/ 224706 w 684103"/>
              <a:gd name="connsiteY292" fmla="*/ 151532 h 672963"/>
              <a:gd name="connsiteX293" fmla="*/ 205100 w 684103"/>
              <a:gd name="connsiteY293" fmla="*/ 147109 h 672963"/>
              <a:gd name="connsiteX294" fmla="*/ 211309 w 684103"/>
              <a:gd name="connsiteY294" fmla="*/ 130891 h 672963"/>
              <a:gd name="connsiteX295" fmla="*/ 218171 w 684103"/>
              <a:gd name="connsiteY295" fmla="*/ 115656 h 672963"/>
              <a:gd name="connsiteX296" fmla="*/ 225686 w 684103"/>
              <a:gd name="connsiteY296" fmla="*/ 100748 h 672963"/>
              <a:gd name="connsiteX297" fmla="*/ 233692 w 684103"/>
              <a:gd name="connsiteY297" fmla="*/ 86332 h 672963"/>
              <a:gd name="connsiteX298" fmla="*/ 242188 w 684103"/>
              <a:gd name="connsiteY298" fmla="*/ 73063 h 672963"/>
              <a:gd name="connsiteX299" fmla="*/ 251011 w 684103"/>
              <a:gd name="connsiteY299" fmla="*/ 60941 h 672963"/>
              <a:gd name="connsiteX300" fmla="*/ 260161 w 684103"/>
              <a:gd name="connsiteY300" fmla="*/ 49965 h 672963"/>
              <a:gd name="connsiteX301" fmla="*/ 269637 w 684103"/>
              <a:gd name="connsiteY301" fmla="*/ 40136 h 672963"/>
              <a:gd name="connsiteX302" fmla="*/ 279604 w 684103"/>
              <a:gd name="connsiteY302" fmla="*/ 31453 h 672963"/>
              <a:gd name="connsiteX303" fmla="*/ 289243 w 684103"/>
              <a:gd name="connsiteY303" fmla="*/ 24409 h 672963"/>
              <a:gd name="connsiteX304" fmla="*/ 299046 w 684103"/>
              <a:gd name="connsiteY304" fmla="*/ 18676 h 672963"/>
              <a:gd name="connsiteX305" fmla="*/ 309013 w 684103"/>
              <a:gd name="connsiteY305" fmla="*/ 14089 h 672963"/>
              <a:gd name="connsiteX306" fmla="*/ 318816 w 684103"/>
              <a:gd name="connsiteY306" fmla="*/ 10485 h 672963"/>
              <a:gd name="connsiteX307" fmla="*/ 404958 w 684103"/>
              <a:gd name="connsiteY307" fmla="*/ 0 h 672963"/>
              <a:gd name="connsiteX308" fmla="*/ 424832 w 684103"/>
              <a:gd name="connsiteY308" fmla="*/ 4259 h 672963"/>
              <a:gd name="connsiteX309" fmla="*/ 444214 w 684103"/>
              <a:gd name="connsiteY309" fmla="*/ 9501 h 672963"/>
              <a:gd name="connsiteX310" fmla="*/ 462938 w 684103"/>
              <a:gd name="connsiteY310" fmla="*/ 16218 h 672963"/>
              <a:gd name="connsiteX311" fmla="*/ 481334 w 684103"/>
              <a:gd name="connsiteY311" fmla="*/ 23753 h 672963"/>
              <a:gd name="connsiteX312" fmla="*/ 499073 w 684103"/>
              <a:gd name="connsiteY312" fmla="*/ 32108 h 672963"/>
              <a:gd name="connsiteX313" fmla="*/ 516319 w 684103"/>
              <a:gd name="connsiteY313" fmla="*/ 41773 h 672963"/>
              <a:gd name="connsiteX314" fmla="*/ 532908 w 684103"/>
              <a:gd name="connsiteY314" fmla="*/ 52258 h 672963"/>
              <a:gd name="connsiteX315" fmla="*/ 549004 w 684103"/>
              <a:gd name="connsiteY315" fmla="*/ 63397 h 672963"/>
              <a:gd name="connsiteX316" fmla="*/ 564115 w 684103"/>
              <a:gd name="connsiteY316" fmla="*/ 75684 h 672963"/>
              <a:gd name="connsiteX317" fmla="*/ 578734 w 684103"/>
              <a:gd name="connsiteY317" fmla="*/ 88789 h 672963"/>
              <a:gd name="connsiteX318" fmla="*/ 592366 w 684103"/>
              <a:gd name="connsiteY318" fmla="*/ 102714 h 672963"/>
              <a:gd name="connsiteX319" fmla="*/ 585304 w 684103"/>
              <a:gd name="connsiteY319" fmla="*/ 106809 h 672963"/>
              <a:gd name="connsiteX320" fmla="*/ 578241 w 684103"/>
              <a:gd name="connsiteY320" fmla="*/ 110741 h 672963"/>
              <a:gd name="connsiteX321" fmla="*/ 560995 w 684103"/>
              <a:gd name="connsiteY321" fmla="*/ 119259 h 672963"/>
              <a:gd name="connsiteX322" fmla="*/ 542927 w 684103"/>
              <a:gd name="connsiteY322" fmla="*/ 126959 h 672963"/>
              <a:gd name="connsiteX323" fmla="*/ 524039 w 684103"/>
              <a:gd name="connsiteY323" fmla="*/ 134003 h 672963"/>
              <a:gd name="connsiteX324" fmla="*/ 504493 w 684103"/>
              <a:gd name="connsiteY324" fmla="*/ 140228 h 672963"/>
              <a:gd name="connsiteX325" fmla="*/ 497430 w 684103"/>
              <a:gd name="connsiteY325" fmla="*/ 122044 h 672963"/>
              <a:gd name="connsiteX326" fmla="*/ 489875 w 684103"/>
              <a:gd name="connsiteY326" fmla="*/ 104679 h 672963"/>
              <a:gd name="connsiteX327" fmla="*/ 481662 w 684103"/>
              <a:gd name="connsiteY327" fmla="*/ 88134 h 672963"/>
              <a:gd name="connsiteX328" fmla="*/ 473943 w 684103"/>
              <a:gd name="connsiteY328" fmla="*/ 74373 h 672963"/>
              <a:gd name="connsiteX329" fmla="*/ 465730 w 684103"/>
              <a:gd name="connsiteY329" fmla="*/ 61595 h 672963"/>
              <a:gd name="connsiteX330" fmla="*/ 457518 w 684103"/>
              <a:gd name="connsiteY330" fmla="*/ 49800 h 672963"/>
              <a:gd name="connsiteX331" fmla="*/ 448813 w 684103"/>
              <a:gd name="connsiteY331" fmla="*/ 38661 h 672963"/>
              <a:gd name="connsiteX332" fmla="*/ 439615 w 684103"/>
              <a:gd name="connsiteY332" fmla="*/ 28504 h 672963"/>
              <a:gd name="connsiteX333" fmla="*/ 430252 w 684103"/>
              <a:gd name="connsiteY333" fmla="*/ 19167 h 672963"/>
              <a:gd name="connsiteX334" fmla="*/ 420562 w 684103"/>
              <a:gd name="connsiteY334" fmla="*/ 10812 h 672963"/>
              <a:gd name="connsiteX335" fmla="*/ 412842 w 684103"/>
              <a:gd name="connsiteY335" fmla="*/ 5078 h 672963"/>
              <a:gd name="connsiteX336" fmla="*/ 279146 w 684103"/>
              <a:gd name="connsiteY336" fmla="*/ 0 h 672963"/>
              <a:gd name="connsiteX337" fmla="*/ 271262 w 684103"/>
              <a:gd name="connsiteY337" fmla="*/ 5078 h 672963"/>
              <a:gd name="connsiteX338" fmla="*/ 263542 w 684103"/>
              <a:gd name="connsiteY338" fmla="*/ 10812 h 672963"/>
              <a:gd name="connsiteX339" fmla="*/ 253852 w 684103"/>
              <a:gd name="connsiteY339" fmla="*/ 19167 h 672963"/>
              <a:gd name="connsiteX340" fmla="*/ 244489 w 684103"/>
              <a:gd name="connsiteY340" fmla="*/ 28504 h 672963"/>
              <a:gd name="connsiteX341" fmla="*/ 235291 w 684103"/>
              <a:gd name="connsiteY341" fmla="*/ 38661 h 672963"/>
              <a:gd name="connsiteX342" fmla="*/ 226586 w 684103"/>
              <a:gd name="connsiteY342" fmla="*/ 49637 h 672963"/>
              <a:gd name="connsiteX343" fmla="*/ 218210 w 684103"/>
              <a:gd name="connsiteY343" fmla="*/ 61595 h 672963"/>
              <a:gd name="connsiteX344" fmla="*/ 210161 w 684103"/>
              <a:gd name="connsiteY344" fmla="*/ 74373 h 672963"/>
              <a:gd name="connsiteX345" fmla="*/ 202442 w 684103"/>
              <a:gd name="connsiteY345" fmla="*/ 88134 h 672963"/>
              <a:gd name="connsiteX346" fmla="*/ 194065 w 684103"/>
              <a:gd name="connsiteY346" fmla="*/ 104679 h 672963"/>
              <a:gd name="connsiteX347" fmla="*/ 186674 w 684103"/>
              <a:gd name="connsiteY347" fmla="*/ 122044 h 672963"/>
              <a:gd name="connsiteX348" fmla="*/ 179775 w 684103"/>
              <a:gd name="connsiteY348" fmla="*/ 140228 h 672963"/>
              <a:gd name="connsiteX349" fmla="*/ 163843 w 684103"/>
              <a:gd name="connsiteY349" fmla="*/ 135150 h 672963"/>
              <a:gd name="connsiteX350" fmla="*/ 148568 w 684103"/>
              <a:gd name="connsiteY350" fmla="*/ 129744 h 672963"/>
              <a:gd name="connsiteX351" fmla="*/ 133621 w 684103"/>
              <a:gd name="connsiteY351" fmla="*/ 124010 h 672963"/>
              <a:gd name="connsiteX352" fmla="*/ 119496 w 684103"/>
              <a:gd name="connsiteY352" fmla="*/ 117621 h 672963"/>
              <a:gd name="connsiteX353" fmla="*/ 106028 w 684103"/>
              <a:gd name="connsiteY353" fmla="*/ 110741 h 672963"/>
              <a:gd name="connsiteX354" fmla="*/ 98801 w 684103"/>
              <a:gd name="connsiteY354" fmla="*/ 106809 h 672963"/>
              <a:gd name="connsiteX355" fmla="*/ 91738 w 684103"/>
              <a:gd name="connsiteY355" fmla="*/ 102714 h 672963"/>
              <a:gd name="connsiteX356" fmla="*/ 105371 w 684103"/>
              <a:gd name="connsiteY356" fmla="*/ 88789 h 672963"/>
              <a:gd name="connsiteX357" fmla="*/ 119989 w 684103"/>
              <a:gd name="connsiteY357" fmla="*/ 75684 h 672963"/>
              <a:gd name="connsiteX358" fmla="*/ 135100 w 684103"/>
              <a:gd name="connsiteY358" fmla="*/ 63397 h 672963"/>
              <a:gd name="connsiteX359" fmla="*/ 151196 w 684103"/>
              <a:gd name="connsiteY359" fmla="*/ 52258 h 672963"/>
              <a:gd name="connsiteX360" fmla="*/ 167785 w 684103"/>
              <a:gd name="connsiteY360" fmla="*/ 41773 h 672963"/>
              <a:gd name="connsiteX361" fmla="*/ 185031 w 684103"/>
              <a:gd name="connsiteY361" fmla="*/ 32108 h 672963"/>
              <a:gd name="connsiteX362" fmla="*/ 202606 w 684103"/>
              <a:gd name="connsiteY362" fmla="*/ 23753 h 672963"/>
              <a:gd name="connsiteX363" fmla="*/ 221166 w 684103"/>
              <a:gd name="connsiteY363" fmla="*/ 16218 h 672963"/>
              <a:gd name="connsiteX364" fmla="*/ 239890 w 684103"/>
              <a:gd name="connsiteY364" fmla="*/ 9501 h 672963"/>
              <a:gd name="connsiteX365" fmla="*/ 259272 w 684103"/>
              <a:gd name="connsiteY365" fmla="*/ 4259 h 67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</a:cxnLst>
            <a:rect l="l" t="t" r="r" b="b"/>
            <a:pathLst>
              <a:path w="684103" h="672963">
                <a:moveTo>
                  <a:pt x="504493" y="532735"/>
                </a:moveTo>
                <a:lnTo>
                  <a:pt x="520261" y="537491"/>
                </a:lnTo>
                <a:lnTo>
                  <a:pt x="535700" y="542904"/>
                </a:lnTo>
                <a:lnTo>
                  <a:pt x="550483" y="548808"/>
                </a:lnTo>
                <a:lnTo>
                  <a:pt x="564608" y="555368"/>
                </a:lnTo>
                <a:lnTo>
                  <a:pt x="578241" y="561929"/>
                </a:lnTo>
                <a:lnTo>
                  <a:pt x="585304" y="566029"/>
                </a:lnTo>
                <a:lnTo>
                  <a:pt x="592366" y="569965"/>
                </a:lnTo>
                <a:lnTo>
                  <a:pt x="578734" y="583906"/>
                </a:lnTo>
                <a:lnTo>
                  <a:pt x="564115" y="597027"/>
                </a:lnTo>
                <a:lnTo>
                  <a:pt x="549004" y="609327"/>
                </a:lnTo>
                <a:lnTo>
                  <a:pt x="532908" y="620644"/>
                </a:lnTo>
                <a:lnTo>
                  <a:pt x="516319" y="630977"/>
                </a:lnTo>
                <a:lnTo>
                  <a:pt x="499073" y="640653"/>
                </a:lnTo>
                <a:lnTo>
                  <a:pt x="481334" y="649018"/>
                </a:lnTo>
                <a:lnTo>
                  <a:pt x="462938" y="656726"/>
                </a:lnTo>
                <a:lnTo>
                  <a:pt x="444214" y="663123"/>
                </a:lnTo>
                <a:lnTo>
                  <a:pt x="424832" y="668535"/>
                </a:lnTo>
                <a:lnTo>
                  <a:pt x="404958" y="672963"/>
                </a:lnTo>
                <a:lnTo>
                  <a:pt x="412842" y="667715"/>
                </a:lnTo>
                <a:lnTo>
                  <a:pt x="420562" y="661975"/>
                </a:lnTo>
                <a:lnTo>
                  <a:pt x="430252" y="653610"/>
                </a:lnTo>
                <a:lnTo>
                  <a:pt x="439615" y="644261"/>
                </a:lnTo>
                <a:lnTo>
                  <a:pt x="448813" y="634093"/>
                </a:lnTo>
                <a:lnTo>
                  <a:pt x="457518" y="623104"/>
                </a:lnTo>
                <a:lnTo>
                  <a:pt x="465730" y="611132"/>
                </a:lnTo>
                <a:lnTo>
                  <a:pt x="473943" y="598175"/>
                </a:lnTo>
                <a:lnTo>
                  <a:pt x="481662" y="584562"/>
                </a:lnTo>
                <a:lnTo>
                  <a:pt x="489875" y="567997"/>
                </a:lnTo>
                <a:lnTo>
                  <a:pt x="497430" y="550776"/>
                </a:lnTo>
                <a:close/>
                <a:moveTo>
                  <a:pt x="179775" y="532735"/>
                </a:moveTo>
                <a:lnTo>
                  <a:pt x="186674" y="550776"/>
                </a:lnTo>
                <a:lnTo>
                  <a:pt x="194065" y="567997"/>
                </a:lnTo>
                <a:lnTo>
                  <a:pt x="202442" y="584562"/>
                </a:lnTo>
                <a:lnTo>
                  <a:pt x="210161" y="598175"/>
                </a:lnTo>
                <a:lnTo>
                  <a:pt x="218210" y="611132"/>
                </a:lnTo>
                <a:lnTo>
                  <a:pt x="226586" y="623104"/>
                </a:lnTo>
                <a:lnTo>
                  <a:pt x="235291" y="634093"/>
                </a:lnTo>
                <a:lnTo>
                  <a:pt x="244489" y="644261"/>
                </a:lnTo>
                <a:lnTo>
                  <a:pt x="253852" y="653610"/>
                </a:lnTo>
                <a:lnTo>
                  <a:pt x="263542" y="661975"/>
                </a:lnTo>
                <a:lnTo>
                  <a:pt x="271262" y="667715"/>
                </a:lnTo>
                <a:lnTo>
                  <a:pt x="279146" y="672963"/>
                </a:lnTo>
                <a:lnTo>
                  <a:pt x="259272" y="668535"/>
                </a:lnTo>
                <a:lnTo>
                  <a:pt x="239890" y="663123"/>
                </a:lnTo>
                <a:lnTo>
                  <a:pt x="221166" y="656726"/>
                </a:lnTo>
                <a:lnTo>
                  <a:pt x="202606" y="649018"/>
                </a:lnTo>
                <a:lnTo>
                  <a:pt x="185031" y="640653"/>
                </a:lnTo>
                <a:lnTo>
                  <a:pt x="167785" y="630977"/>
                </a:lnTo>
                <a:lnTo>
                  <a:pt x="151196" y="620644"/>
                </a:lnTo>
                <a:lnTo>
                  <a:pt x="135100" y="609327"/>
                </a:lnTo>
                <a:lnTo>
                  <a:pt x="119989" y="597027"/>
                </a:lnTo>
                <a:lnTo>
                  <a:pt x="105371" y="583906"/>
                </a:lnTo>
                <a:lnTo>
                  <a:pt x="91738" y="569965"/>
                </a:lnTo>
                <a:lnTo>
                  <a:pt x="98801" y="566029"/>
                </a:lnTo>
                <a:lnTo>
                  <a:pt x="106028" y="561929"/>
                </a:lnTo>
                <a:lnTo>
                  <a:pt x="123109" y="553564"/>
                </a:lnTo>
                <a:lnTo>
                  <a:pt x="141177" y="546020"/>
                </a:lnTo>
                <a:lnTo>
                  <a:pt x="160065" y="538967"/>
                </a:lnTo>
                <a:close/>
                <a:moveTo>
                  <a:pt x="355157" y="510456"/>
                </a:moveTo>
                <a:lnTo>
                  <a:pt x="376887" y="511275"/>
                </a:lnTo>
                <a:lnTo>
                  <a:pt x="397964" y="512749"/>
                </a:lnTo>
                <a:lnTo>
                  <a:pt x="418877" y="515043"/>
                </a:lnTo>
                <a:lnTo>
                  <a:pt x="439627" y="517992"/>
                </a:lnTo>
                <a:lnTo>
                  <a:pt x="459724" y="521432"/>
                </a:lnTo>
                <a:lnTo>
                  <a:pt x="479003" y="525855"/>
                </a:lnTo>
                <a:lnTo>
                  <a:pt x="472958" y="542073"/>
                </a:lnTo>
                <a:lnTo>
                  <a:pt x="466096" y="557472"/>
                </a:lnTo>
                <a:lnTo>
                  <a:pt x="458580" y="572216"/>
                </a:lnTo>
                <a:lnTo>
                  <a:pt x="450574" y="586795"/>
                </a:lnTo>
                <a:lnTo>
                  <a:pt x="442078" y="600065"/>
                </a:lnTo>
                <a:lnTo>
                  <a:pt x="433255" y="612023"/>
                </a:lnTo>
                <a:lnTo>
                  <a:pt x="424106" y="622999"/>
                </a:lnTo>
                <a:lnTo>
                  <a:pt x="414629" y="632992"/>
                </a:lnTo>
                <a:lnTo>
                  <a:pt x="404663" y="641511"/>
                </a:lnTo>
                <a:lnTo>
                  <a:pt x="394859" y="648555"/>
                </a:lnTo>
                <a:lnTo>
                  <a:pt x="385220" y="654288"/>
                </a:lnTo>
                <a:lnTo>
                  <a:pt x="375253" y="659039"/>
                </a:lnTo>
                <a:lnTo>
                  <a:pt x="365287" y="662479"/>
                </a:lnTo>
                <a:lnTo>
                  <a:pt x="355157" y="664445"/>
                </a:lnTo>
                <a:close/>
                <a:moveTo>
                  <a:pt x="328946" y="510456"/>
                </a:moveTo>
                <a:lnTo>
                  <a:pt x="328946" y="664445"/>
                </a:lnTo>
                <a:lnTo>
                  <a:pt x="318816" y="662479"/>
                </a:lnTo>
                <a:lnTo>
                  <a:pt x="309013" y="659039"/>
                </a:lnTo>
                <a:lnTo>
                  <a:pt x="299046" y="654288"/>
                </a:lnTo>
                <a:lnTo>
                  <a:pt x="289243" y="648555"/>
                </a:lnTo>
                <a:lnTo>
                  <a:pt x="279604" y="641511"/>
                </a:lnTo>
                <a:lnTo>
                  <a:pt x="269800" y="632992"/>
                </a:lnTo>
                <a:lnTo>
                  <a:pt x="260161" y="622999"/>
                </a:lnTo>
                <a:lnTo>
                  <a:pt x="251011" y="612023"/>
                </a:lnTo>
                <a:lnTo>
                  <a:pt x="242188" y="600065"/>
                </a:lnTo>
                <a:lnTo>
                  <a:pt x="233692" y="586795"/>
                </a:lnTo>
                <a:lnTo>
                  <a:pt x="225686" y="572216"/>
                </a:lnTo>
                <a:lnTo>
                  <a:pt x="218171" y="557472"/>
                </a:lnTo>
                <a:lnTo>
                  <a:pt x="211309" y="542073"/>
                </a:lnTo>
                <a:lnTo>
                  <a:pt x="205100" y="525855"/>
                </a:lnTo>
                <a:lnTo>
                  <a:pt x="224706" y="521432"/>
                </a:lnTo>
                <a:lnTo>
                  <a:pt x="244802" y="517992"/>
                </a:lnTo>
                <a:lnTo>
                  <a:pt x="265389" y="515043"/>
                </a:lnTo>
                <a:lnTo>
                  <a:pt x="286139" y="512749"/>
                </a:lnTo>
                <a:lnTo>
                  <a:pt x="307542" y="511275"/>
                </a:lnTo>
                <a:close/>
                <a:moveTo>
                  <a:pt x="536034" y="349259"/>
                </a:moveTo>
                <a:lnTo>
                  <a:pt x="684103" y="349259"/>
                </a:lnTo>
                <a:lnTo>
                  <a:pt x="682627" y="369719"/>
                </a:lnTo>
                <a:lnTo>
                  <a:pt x="680168" y="389853"/>
                </a:lnTo>
                <a:lnTo>
                  <a:pt x="676396" y="409495"/>
                </a:lnTo>
                <a:lnTo>
                  <a:pt x="671641" y="428973"/>
                </a:lnTo>
                <a:lnTo>
                  <a:pt x="665574" y="447797"/>
                </a:lnTo>
                <a:lnTo>
                  <a:pt x="658687" y="466293"/>
                </a:lnTo>
                <a:lnTo>
                  <a:pt x="650653" y="484135"/>
                </a:lnTo>
                <a:lnTo>
                  <a:pt x="641798" y="501485"/>
                </a:lnTo>
                <a:lnTo>
                  <a:pt x="631795" y="518017"/>
                </a:lnTo>
                <a:lnTo>
                  <a:pt x="620973" y="534222"/>
                </a:lnTo>
                <a:lnTo>
                  <a:pt x="609331" y="549772"/>
                </a:lnTo>
                <a:lnTo>
                  <a:pt x="599821" y="544207"/>
                </a:lnTo>
                <a:lnTo>
                  <a:pt x="589982" y="538642"/>
                </a:lnTo>
                <a:lnTo>
                  <a:pt x="575716" y="531603"/>
                </a:lnTo>
                <a:lnTo>
                  <a:pt x="560631" y="524728"/>
                </a:lnTo>
                <a:lnTo>
                  <a:pt x="545053" y="518508"/>
                </a:lnTo>
                <a:lnTo>
                  <a:pt x="528984" y="512943"/>
                </a:lnTo>
                <a:lnTo>
                  <a:pt x="512422" y="507541"/>
                </a:lnTo>
                <a:lnTo>
                  <a:pt x="518325" y="486590"/>
                </a:lnTo>
                <a:lnTo>
                  <a:pt x="523244" y="464984"/>
                </a:lnTo>
                <a:lnTo>
                  <a:pt x="527344" y="442722"/>
                </a:lnTo>
                <a:lnTo>
                  <a:pt x="530787" y="420134"/>
                </a:lnTo>
                <a:lnTo>
                  <a:pt x="533411" y="396891"/>
                </a:lnTo>
                <a:lnTo>
                  <a:pt x="535051" y="373320"/>
                </a:lnTo>
                <a:close/>
                <a:moveTo>
                  <a:pt x="355157" y="349259"/>
                </a:moveTo>
                <a:lnTo>
                  <a:pt x="509801" y="349259"/>
                </a:lnTo>
                <a:lnTo>
                  <a:pt x="508985" y="372407"/>
                </a:lnTo>
                <a:lnTo>
                  <a:pt x="507352" y="395063"/>
                </a:lnTo>
                <a:lnTo>
                  <a:pt x="504902" y="417390"/>
                </a:lnTo>
                <a:lnTo>
                  <a:pt x="501473" y="439225"/>
                </a:lnTo>
                <a:lnTo>
                  <a:pt x="497554" y="460403"/>
                </a:lnTo>
                <a:lnTo>
                  <a:pt x="492818" y="481253"/>
                </a:lnTo>
                <a:lnTo>
                  <a:pt x="487266" y="501282"/>
                </a:lnTo>
                <a:lnTo>
                  <a:pt x="466364" y="496521"/>
                </a:lnTo>
                <a:lnTo>
                  <a:pt x="444971" y="492581"/>
                </a:lnTo>
                <a:lnTo>
                  <a:pt x="423253" y="489462"/>
                </a:lnTo>
                <a:lnTo>
                  <a:pt x="400881" y="487163"/>
                </a:lnTo>
                <a:lnTo>
                  <a:pt x="378182" y="485521"/>
                </a:lnTo>
                <a:lnTo>
                  <a:pt x="355157" y="484701"/>
                </a:lnTo>
                <a:close/>
                <a:moveTo>
                  <a:pt x="173647" y="349259"/>
                </a:moveTo>
                <a:lnTo>
                  <a:pt x="328946" y="349259"/>
                </a:lnTo>
                <a:lnTo>
                  <a:pt x="328946" y="484701"/>
                </a:lnTo>
                <a:lnTo>
                  <a:pt x="305963" y="485521"/>
                </a:lnTo>
                <a:lnTo>
                  <a:pt x="283144" y="487163"/>
                </a:lnTo>
                <a:lnTo>
                  <a:pt x="260654" y="489462"/>
                </a:lnTo>
                <a:lnTo>
                  <a:pt x="238820" y="492745"/>
                </a:lnTo>
                <a:lnTo>
                  <a:pt x="217150" y="496521"/>
                </a:lnTo>
                <a:lnTo>
                  <a:pt x="196301" y="501282"/>
                </a:lnTo>
                <a:lnTo>
                  <a:pt x="190884" y="481253"/>
                </a:lnTo>
                <a:lnTo>
                  <a:pt x="185795" y="460403"/>
                </a:lnTo>
                <a:lnTo>
                  <a:pt x="181855" y="439225"/>
                </a:lnTo>
                <a:lnTo>
                  <a:pt x="178572" y="417390"/>
                </a:lnTo>
                <a:lnTo>
                  <a:pt x="176109" y="395063"/>
                </a:lnTo>
                <a:lnTo>
                  <a:pt x="174468" y="372407"/>
                </a:lnTo>
                <a:close/>
                <a:moveTo>
                  <a:pt x="0" y="349259"/>
                </a:moveTo>
                <a:lnTo>
                  <a:pt x="147905" y="349259"/>
                </a:lnTo>
                <a:lnTo>
                  <a:pt x="149052" y="373320"/>
                </a:lnTo>
                <a:lnTo>
                  <a:pt x="150692" y="396891"/>
                </a:lnTo>
                <a:lnTo>
                  <a:pt x="153152" y="420134"/>
                </a:lnTo>
                <a:lnTo>
                  <a:pt x="156595" y="442722"/>
                </a:lnTo>
                <a:lnTo>
                  <a:pt x="160859" y="464984"/>
                </a:lnTo>
                <a:lnTo>
                  <a:pt x="165778" y="486590"/>
                </a:lnTo>
                <a:lnTo>
                  <a:pt x="171681" y="507541"/>
                </a:lnTo>
                <a:lnTo>
                  <a:pt x="154955" y="512943"/>
                </a:lnTo>
                <a:lnTo>
                  <a:pt x="138886" y="518508"/>
                </a:lnTo>
                <a:lnTo>
                  <a:pt x="123308" y="524728"/>
                </a:lnTo>
                <a:lnTo>
                  <a:pt x="108387" y="531603"/>
                </a:lnTo>
                <a:lnTo>
                  <a:pt x="93957" y="538642"/>
                </a:lnTo>
                <a:lnTo>
                  <a:pt x="84119" y="544207"/>
                </a:lnTo>
                <a:lnTo>
                  <a:pt x="74772" y="549772"/>
                </a:lnTo>
                <a:lnTo>
                  <a:pt x="63130" y="534222"/>
                </a:lnTo>
                <a:lnTo>
                  <a:pt x="52308" y="518345"/>
                </a:lnTo>
                <a:lnTo>
                  <a:pt x="42305" y="501485"/>
                </a:lnTo>
                <a:lnTo>
                  <a:pt x="33451" y="484135"/>
                </a:lnTo>
                <a:lnTo>
                  <a:pt x="25252" y="466293"/>
                </a:lnTo>
                <a:lnTo>
                  <a:pt x="18529" y="447797"/>
                </a:lnTo>
                <a:lnTo>
                  <a:pt x="12462" y="428973"/>
                </a:lnTo>
                <a:lnTo>
                  <a:pt x="7707" y="409495"/>
                </a:lnTo>
                <a:lnTo>
                  <a:pt x="3935" y="389853"/>
                </a:lnTo>
                <a:lnTo>
                  <a:pt x="1476" y="369719"/>
                </a:lnTo>
                <a:close/>
                <a:moveTo>
                  <a:pt x="487266" y="171681"/>
                </a:moveTo>
                <a:lnTo>
                  <a:pt x="492818" y="191546"/>
                </a:lnTo>
                <a:lnTo>
                  <a:pt x="497554" y="212395"/>
                </a:lnTo>
                <a:lnTo>
                  <a:pt x="501473" y="233738"/>
                </a:lnTo>
                <a:lnTo>
                  <a:pt x="504902" y="255573"/>
                </a:lnTo>
                <a:lnTo>
                  <a:pt x="507352" y="277736"/>
                </a:lnTo>
                <a:lnTo>
                  <a:pt x="508985" y="300391"/>
                </a:lnTo>
                <a:lnTo>
                  <a:pt x="509801" y="323704"/>
                </a:lnTo>
                <a:lnTo>
                  <a:pt x="355157" y="323704"/>
                </a:lnTo>
                <a:lnTo>
                  <a:pt x="355157" y="188262"/>
                </a:lnTo>
                <a:lnTo>
                  <a:pt x="378182" y="187441"/>
                </a:lnTo>
                <a:lnTo>
                  <a:pt x="400881" y="185800"/>
                </a:lnTo>
                <a:lnTo>
                  <a:pt x="423253" y="183337"/>
                </a:lnTo>
                <a:lnTo>
                  <a:pt x="444971" y="180218"/>
                </a:lnTo>
                <a:lnTo>
                  <a:pt x="466364" y="176278"/>
                </a:lnTo>
                <a:close/>
                <a:moveTo>
                  <a:pt x="196301" y="171681"/>
                </a:moveTo>
                <a:lnTo>
                  <a:pt x="217150" y="176278"/>
                </a:lnTo>
                <a:lnTo>
                  <a:pt x="238820" y="180218"/>
                </a:lnTo>
                <a:lnTo>
                  <a:pt x="260654" y="183337"/>
                </a:lnTo>
                <a:lnTo>
                  <a:pt x="283144" y="185800"/>
                </a:lnTo>
                <a:lnTo>
                  <a:pt x="305963" y="187441"/>
                </a:lnTo>
                <a:lnTo>
                  <a:pt x="328946" y="188262"/>
                </a:lnTo>
                <a:lnTo>
                  <a:pt x="328946" y="323704"/>
                </a:lnTo>
                <a:lnTo>
                  <a:pt x="173647" y="323704"/>
                </a:lnTo>
                <a:lnTo>
                  <a:pt x="174468" y="300391"/>
                </a:lnTo>
                <a:lnTo>
                  <a:pt x="176109" y="277736"/>
                </a:lnTo>
                <a:lnTo>
                  <a:pt x="178572" y="255573"/>
                </a:lnTo>
                <a:lnTo>
                  <a:pt x="181855" y="233738"/>
                </a:lnTo>
                <a:lnTo>
                  <a:pt x="185795" y="212395"/>
                </a:lnTo>
                <a:lnTo>
                  <a:pt x="190884" y="191546"/>
                </a:lnTo>
                <a:close/>
                <a:moveTo>
                  <a:pt x="609331" y="123191"/>
                </a:moveTo>
                <a:lnTo>
                  <a:pt x="620973" y="138577"/>
                </a:lnTo>
                <a:lnTo>
                  <a:pt x="631795" y="154782"/>
                </a:lnTo>
                <a:lnTo>
                  <a:pt x="641798" y="171478"/>
                </a:lnTo>
                <a:lnTo>
                  <a:pt x="650653" y="188665"/>
                </a:lnTo>
                <a:lnTo>
                  <a:pt x="658687" y="206670"/>
                </a:lnTo>
                <a:lnTo>
                  <a:pt x="665574" y="225002"/>
                </a:lnTo>
                <a:lnTo>
                  <a:pt x="671641" y="243990"/>
                </a:lnTo>
                <a:lnTo>
                  <a:pt x="676396" y="263304"/>
                </a:lnTo>
                <a:lnTo>
                  <a:pt x="680168" y="282947"/>
                </a:lnTo>
                <a:lnTo>
                  <a:pt x="682627" y="303243"/>
                </a:lnTo>
                <a:lnTo>
                  <a:pt x="684103" y="323704"/>
                </a:lnTo>
                <a:lnTo>
                  <a:pt x="536034" y="323704"/>
                </a:lnTo>
                <a:lnTo>
                  <a:pt x="535051" y="299642"/>
                </a:lnTo>
                <a:lnTo>
                  <a:pt x="533411" y="276072"/>
                </a:lnTo>
                <a:lnTo>
                  <a:pt x="530787" y="252829"/>
                </a:lnTo>
                <a:lnTo>
                  <a:pt x="527344" y="230077"/>
                </a:lnTo>
                <a:lnTo>
                  <a:pt x="523244" y="207979"/>
                </a:lnTo>
                <a:lnTo>
                  <a:pt x="518325" y="186209"/>
                </a:lnTo>
                <a:lnTo>
                  <a:pt x="512422" y="165258"/>
                </a:lnTo>
                <a:lnTo>
                  <a:pt x="528984" y="160020"/>
                </a:lnTo>
                <a:lnTo>
                  <a:pt x="545053" y="154291"/>
                </a:lnTo>
                <a:lnTo>
                  <a:pt x="560631" y="148071"/>
                </a:lnTo>
                <a:lnTo>
                  <a:pt x="575716" y="141523"/>
                </a:lnTo>
                <a:lnTo>
                  <a:pt x="589982" y="134158"/>
                </a:lnTo>
                <a:lnTo>
                  <a:pt x="599984" y="128756"/>
                </a:lnTo>
                <a:close/>
                <a:moveTo>
                  <a:pt x="74772" y="123191"/>
                </a:moveTo>
                <a:lnTo>
                  <a:pt x="84283" y="128756"/>
                </a:lnTo>
                <a:lnTo>
                  <a:pt x="93957" y="134158"/>
                </a:lnTo>
                <a:lnTo>
                  <a:pt x="108387" y="141523"/>
                </a:lnTo>
                <a:lnTo>
                  <a:pt x="123472" y="148071"/>
                </a:lnTo>
                <a:lnTo>
                  <a:pt x="139050" y="154291"/>
                </a:lnTo>
                <a:lnTo>
                  <a:pt x="154955" y="160020"/>
                </a:lnTo>
                <a:lnTo>
                  <a:pt x="171681" y="165258"/>
                </a:lnTo>
                <a:lnTo>
                  <a:pt x="165942" y="186209"/>
                </a:lnTo>
                <a:lnTo>
                  <a:pt x="160859" y="207979"/>
                </a:lnTo>
                <a:lnTo>
                  <a:pt x="156595" y="230077"/>
                </a:lnTo>
                <a:lnTo>
                  <a:pt x="153316" y="252829"/>
                </a:lnTo>
                <a:lnTo>
                  <a:pt x="150692" y="276072"/>
                </a:lnTo>
                <a:lnTo>
                  <a:pt x="149052" y="299642"/>
                </a:lnTo>
                <a:lnTo>
                  <a:pt x="148233" y="323704"/>
                </a:lnTo>
                <a:lnTo>
                  <a:pt x="0" y="323704"/>
                </a:lnTo>
                <a:lnTo>
                  <a:pt x="1476" y="303243"/>
                </a:lnTo>
                <a:lnTo>
                  <a:pt x="3935" y="282947"/>
                </a:lnTo>
                <a:lnTo>
                  <a:pt x="7707" y="263304"/>
                </a:lnTo>
                <a:lnTo>
                  <a:pt x="12462" y="243990"/>
                </a:lnTo>
                <a:lnTo>
                  <a:pt x="18529" y="225002"/>
                </a:lnTo>
                <a:lnTo>
                  <a:pt x="25252" y="206670"/>
                </a:lnTo>
                <a:lnTo>
                  <a:pt x="33451" y="188665"/>
                </a:lnTo>
                <a:lnTo>
                  <a:pt x="42305" y="171478"/>
                </a:lnTo>
                <a:lnTo>
                  <a:pt x="52308" y="154782"/>
                </a:lnTo>
                <a:lnTo>
                  <a:pt x="63130" y="138577"/>
                </a:lnTo>
                <a:close/>
                <a:moveTo>
                  <a:pt x="355157" y="8519"/>
                </a:moveTo>
                <a:lnTo>
                  <a:pt x="365287" y="10485"/>
                </a:lnTo>
                <a:lnTo>
                  <a:pt x="375253" y="14089"/>
                </a:lnTo>
                <a:lnTo>
                  <a:pt x="385220" y="18676"/>
                </a:lnTo>
                <a:lnTo>
                  <a:pt x="394859" y="24409"/>
                </a:lnTo>
                <a:lnTo>
                  <a:pt x="404663" y="31453"/>
                </a:lnTo>
                <a:lnTo>
                  <a:pt x="414629" y="40136"/>
                </a:lnTo>
                <a:lnTo>
                  <a:pt x="424106" y="49965"/>
                </a:lnTo>
                <a:lnTo>
                  <a:pt x="433255" y="60941"/>
                </a:lnTo>
                <a:lnTo>
                  <a:pt x="442078" y="73063"/>
                </a:lnTo>
                <a:lnTo>
                  <a:pt x="450574" y="86332"/>
                </a:lnTo>
                <a:lnTo>
                  <a:pt x="458580" y="100748"/>
                </a:lnTo>
                <a:lnTo>
                  <a:pt x="466096" y="115656"/>
                </a:lnTo>
                <a:lnTo>
                  <a:pt x="472958" y="130891"/>
                </a:lnTo>
                <a:lnTo>
                  <a:pt x="479003" y="147109"/>
                </a:lnTo>
                <a:lnTo>
                  <a:pt x="459724" y="151532"/>
                </a:lnTo>
                <a:lnTo>
                  <a:pt x="439627" y="154972"/>
                </a:lnTo>
                <a:lnTo>
                  <a:pt x="418877" y="157921"/>
                </a:lnTo>
                <a:lnTo>
                  <a:pt x="397964" y="160214"/>
                </a:lnTo>
                <a:lnTo>
                  <a:pt x="376887" y="161689"/>
                </a:lnTo>
                <a:lnTo>
                  <a:pt x="355157" y="162508"/>
                </a:lnTo>
                <a:close/>
                <a:moveTo>
                  <a:pt x="328946" y="8519"/>
                </a:moveTo>
                <a:lnTo>
                  <a:pt x="328946" y="162508"/>
                </a:lnTo>
                <a:lnTo>
                  <a:pt x="307542" y="161689"/>
                </a:lnTo>
                <a:lnTo>
                  <a:pt x="286139" y="160214"/>
                </a:lnTo>
                <a:lnTo>
                  <a:pt x="265389" y="157921"/>
                </a:lnTo>
                <a:lnTo>
                  <a:pt x="244802" y="154972"/>
                </a:lnTo>
                <a:lnTo>
                  <a:pt x="224706" y="151532"/>
                </a:lnTo>
                <a:lnTo>
                  <a:pt x="205100" y="147109"/>
                </a:lnTo>
                <a:lnTo>
                  <a:pt x="211309" y="130891"/>
                </a:lnTo>
                <a:lnTo>
                  <a:pt x="218171" y="115656"/>
                </a:lnTo>
                <a:lnTo>
                  <a:pt x="225686" y="100748"/>
                </a:lnTo>
                <a:lnTo>
                  <a:pt x="233692" y="86332"/>
                </a:lnTo>
                <a:lnTo>
                  <a:pt x="242188" y="73063"/>
                </a:lnTo>
                <a:lnTo>
                  <a:pt x="251011" y="60941"/>
                </a:lnTo>
                <a:lnTo>
                  <a:pt x="260161" y="49965"/>
                </a:lnTo>
                <a:lnTo>
                  <a:pt x="269637" y="40136"/>
                </a:lnTo>
                <a:lnTo>
                  <a:pt x="279604" y="31453"/>
                </a:lnTo>
                <a:lnTo>
                  <a:pt x="289243" y="24409"/>
                </a:lnTo>
                <a:lnTo>
                  <a:pt x="299046" y="18676"/>
                </a:lnTo>
                <a:lnTo>
                  <a:pt x="309013" y="14089"/>
                </a:lnTo>
                <a:lnTo>
                  <a:pt x="318816" y="10485"/>
                </a:lnTo>
                <a:close/>
                <a:moveTo>
                  <a:pt x="404958" y="0"/>
                </a:moveTo>
                <a:lnTo>
                  <a:pt x="424832" y="4259"/>
                </a:lnTo>
                <a:lnTo>
                  <a:pt x="444214" y="9501"/>
                </a:lnTo>
                <a:lnTo>
                  <a:pt x="462938" y="16218"/>
                </a:lnTo>
                <a:lnTo>
                  <a:pt x="481334" y="23753"/>
                </a:lnTo>
                <a:lnTo>
                  <a:pt x="499073" y="32108"/>
                </a:lnTo>
                <a:lnTo>
                  <a:pt x="516319" y="41773"/>
                </a:lnTo>
                <a:lnTo>
                  <a:pt x="532908" y="52258"/>
                </a:lnTo>
                <a:lnTo>
                  <a:pt x="549004" y="63397"/>
                </a:lnTo>
                <a:lnTo>
                  <a:pt x="564115" y="75684"/>
                </a:lnTo>
                <a:lnTo>
                  <a:pt x="578734" y="88789"/>
                </a:lnTo>
                <a:lnTo>
                  <a:pt x="592366" y="102714"/>
                </a:lnTo>
                <a:lnTo>
                  <a:pt x="585304" y="106809"/>
                </a:lnTo>
                <a:lnTo>
                  <a:pt x="578241" y="110741"/>
                </a:lnTo>
                <a:lnTo>
                  <a:pt x="560995" y="119259"/>
                </a:lnTo>
                <a:lnTo>
                  <a:pt x="542927" y="126959"/>
                </a:lnTo>
                <a:lnTo>
                  <a:pt x="524039" y="134003"/>
                </a:lnTo>
                <a:lnTo>
                  <a:pt x="504493" y="140228"/>
                </a:lnTo>
                <a:lnTo>
                  <a:pt x="497430" y="122044"/>
                </a:lnTo>
                <a:lnTo>
                  <a:pt x="489875" y="104679"/>
                </a:lnTo>
                <a:lnTo>
                  <a:pt x="481662" y="88134"/>
                </a:lnTo>
                <a:lnTo>
                  <a:pt x="473943" y="74373"/>
                </a:lnTo>
                <a:lnTo>
                  <a:pt x="465730" y="61595"/>
                </a:lnTo>
                <a:lnTo>
                  <a:pt x="457518" y="49800"/>
                </a:lnTo>
                <a:lnTo>
                  <a:pt x="448813" y="38661"/>
                </a:lnTo>
                <a:lnTo>
                  <a:pt x="439615" y="28504"/>
                </a:lnTo>
                <a:lnTo>
                  <a:pt x="430252" y="19167"/>
                </a:lnTo>
                <a:lnTo>
                  <a:pt x="420562" y="10812"/>
                </a:lnTo>
                <a:lnTo>
                  <a:pt x="412842" y="5078"/>
                </a:lnTo>
                <a:close/>
                <a:moveTo>
                  <a:pt x="279146" y="0"/>
                </a:moveTo>
                <a:lnTo>
                  <a:pt x="271262" y="5078"/>
                </a:lnTo>
                <a:lnTo>
                  <a:pt x="263542" y="10812"/>
                </a:lnTo>
                <a:lnTo>
                  <a:pt x="253852" y="19167"/>
                </a:lnTo>
                <a:lnTo>
                  <a:pt x="244489" y="28504"/>
                </a:lnTo>
                <a:lnTo>
                  <a:pt x="235291" y="38661"/>
                </a:lnTo>
                <a:lnTo>
                  <a:pt x="226586" y="49637"/>
                </a:lnTo>
                <a:lnTo>
                  <a:pt x="218210" y="61595"/>
                </a:lnTo>
                <a:lnTo>
                  <a:pt x="210161" y="74373"/>
                </a:lnTo>
                <a:lnTo>
                  <a:pt x="202442" y="88134"/>
                </a:lnTo>
                <a:lnTo>
                  <a:pt x="194065" y="104679"/>
                </a:lnTo>
                <a:lnTo>
                  <a:pt x="186674" y="122044"/>
                </a:lnTo>
                <a:lnTo>
                  <a:pt x="179775" y="140228"/>
                </a:lnTo>
                <a:lnTo>
                  <a:pt x="163843" y="135150"/>
                </a:lnTo>
                <a:lnTo>
                  <a:pt x="148568" y="129744"/>
                </a:lnTo>
                <a:lnTo>
                  <a:pt x="133621" y="124010"/>
                </a:lnTo>
                <a:lnTo>
                  <a:pt x="119496" y="117621"/>
                </a:lnTo>
                <a:lnTo>
                  <a:pt x="106028" y="110741"/>
                </a:lnTo>
                <a:lnTo>
                  <a:pt x="98801" y="106809"/>
                </a:lnTo>
                <a:lnTo>
                  <a:pt x="91738" y="102714"/>
                </a:lnTo>
                <a:lnTo>
                  <a:pt x="105371" y="88789"/>
                </a:lnTo>
                <a:lnTo>
                  <a:pt x="119989" y="75684"/>
                </a:lnTo>
                <a:lnTo>
                  <a:pt x="135100" y="63397"/>
                </a:lnTo>
                <a:lnTo>
                  <a:pt x="151196" y="52258"/>
                </a:lnTo>
                <a:lnTo>
                  <a:pt x="167785" y="41773"/>
                </a:lnTo>
                <a:lnTo>
                  <a:pt x="185031" y="32108"/>
                </a:lnTo>
                <a:lnTo>
                  <a:pt x="202606" y="23753"/>
                </a:lnTo>
                <a:lnTo>
                  <a:pt x="221166" y="16218"/>
                </a:lnTo>
                <a:lnTo>
                  <a:pt x="239890" y="9501"/>
                </a:lnTo>
                <a:lnTo>
                  <a:pt x="259272" y="4259"/>
                </a:lnTo>
                <a:close/>
              </a:path>
            </a:pathLst>
          </a:custGeom>
          <a:solidFill>
            <a:srgbClr val="2730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el 1"/>
          <p:cNvSpPr txBox="1">
            <a:spLocks noGrp="1"/>
          </p:cNvSpPr>
          <p:nvPr>
            <p:ph type="title"/>
          </p:nvPr>
        </p:nvSpPr>
        <p:spPr>
          <a:xfrm>
            <a:off x="1692275" y="268289"/>
            <a:ext cx="5049347" cy="1103312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Custom reporting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76FED9B-1AA3-8128-DE29-725DAE4D5F67}"/>
              </a:ext>
            </a:extLst>
          </p:cNvPr>
          <p:cNvSpPr txBox="1">
            <a:spLocks/>
          </p:cNvSpPr>
          <p:nvPr/>
        </p:nvSpPr>
        <p:spPr>
          <a:xfrm>
            <a:off x="1692275" y="1547845"/>
            <a:ext cx="7343660" cy="208481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marR="0" indent="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1pPr>
            <a:lvl2pPr marL="763359" marR="0" indent="-306159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2pPr>
            <a:lvl3pPr marL="1200150" marR="0" indent="-28575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3pPr>
            <a:lvl4pPr marL="17145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4pPr>
            <a:lvl5pPr marL="21717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5pPr>
            <a:lvl6pPr marL="26289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6pPr>
            <a:lvl7pPr marL="30861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7pPr>
            <a:lvl8pPr marL="35433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8pPr>
            <a:lvl9pPr marL="40005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9pPr>
          </a:lstStyle>
          <a:p>
            <a:pPr marL="342900" indent="-342900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FFFFFF"/>
                </a:solidFill>
              </a:rPr>
              <a:t>How does it work ?</a:t>
            </a:r>
          </a:p>
          <a:p>
            <a:pPr marL="342900" indent="-342900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FFFFFF"/>
                </a:solidFill>
              </a:rPr>
              <a:t>Required information for sending data</a:t>
            </a:r>
          </a:p>
          <a:p>
            <a:pPr marL="342900" indent="-342900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FFFFFF"/>
                </a:solidFill>
              </a:rPr>
              <a:t>How to send data with PowerShell ?</a:t>
            </a:r>
          </a:p>
          <a:p>
            <a:pPr marL="342900" indent="-342900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FFFFFF"/>
                </a:solidFill>
              </a:rPr>
              <a:t>Examples of custom report</a:t>
            </a:r>
          </a:p>
          <a:p>
            <a:pPr hangingPunct="1"/>
            <a:endParaRPr lang="en-US" sz="2000" dirty="0"/>
          </a:p>
          <a:p>
            <a:pPr hangingPunct="1"/>
            <a:endParaRPr lang="en-US" sz="2000" dirty="0"/>
          </a:p>
          <a:p>
            <a:pPr hangingPunct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11727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2443942" y="268675"/>
            <a:ext cx="6231746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How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?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849B76E0-6CAF-64D9-6BDA-37A18B8E6830}"/>
              </a:ext>
            </a:extLst>
          </p:cNvPr>
          <p:cNvGrpSpPr/>
          <p:nvPr/>
        </p:nvGrpSpPr>
        <p:grpSpPr>
          <a:xfrm>
            <a:off x="2889897" y="1252291"/>
            <a:ext cx="2930624" cy="2930624"/>
            <a:chOff x="3106688" y="1611263"/>
            <a:chExt cx="2930624" cy="2930624"/>
          </a:xfrm>
        </p:grpSpPr>
        <p:sp>
          <p:nvSpPr>
            <p:cNvPr id="3" name="Block Arc 7">
              <a:extLst>
                <a:ext uri="{FF2B5EF4-FFF2-40B4-BE49-F238E27FC236}">
                  <a16:creationId xmlns:a16="http://schemas.microsoft.com/office/drawing/2014/main" id="{B4DEA643-DFE6-00B6-3252-E6319573213D}"/>
                </a:ext>
              </a:extLst>
            </p:cNvPr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Isosceles Triangle 8">
              <a:extLst>
                <a:ext uri="{FF2B5EF4-FFF2-40B4-BE49-F238E27FC236}">
                  <a16:creationId xmlns:a16="http://schemas.microsoft.com/office/drawing/2014/main" id="{19F70885-3917-D0DF-0A71-B870A418DE93}"/>
                </a:ext>
              </a:extLst>
            </p:cNvPr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Oval 9">
            <a:extLst>
              <a:ext uri="{FF2B5EF4-FFF2-40B4-BE49-F238E27FC236}">
                <a16:creationId xmlns:a16="http://schemas.microsoft.com/office/drawing/2014/main" id="{B73D5B88-DCCD-74AF-F4F1-224E53A47F0A}"/>
              </a:ext>
            </a:extLst>
          </p:cNvPr>
          <p:cNvSpPr/>
          <p:nvPr/>
        </p:nvSpPr>
        <p:spPr>
          <a:xfrm>
            <a:off x="2775850" y="2717603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EB0C74A6-FFCA-D214-4EDC-1C7B2B09A5C4}"/>
              </a:ext>
            </a:extLst>
          </p:cNvPr>
          <p:cNvSpPr/>
          <p:nvPr/>
        </p:nvSpPr>
        <p:spPr>
          <a:xfrm>
            <a:off x="3290016" y="1329014"/>
            <a:ext cx="537366" cy="537366"/>
          </a:xfrm>
          <a:prstGeom prst="ellipse">
            <a:avLst/>
          </a:prstGeom>
          <a:solidFill>
            <a:srgbClr val="FF3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B3B6371F-D260-72C7-FBAF-0DDEEC00F761}"/>
              </a:ext>
            </a:extLst>
          </p:cNvPr>
          <p:cNvSpPr/>
          <p:nvPr/>
        </p:nvSpPr>
        <p:spPr>
          <a:xfrm>
            <a:off x="4825954" y="1329014"/>
            <a:ext cx="537366" cy="537366"/>
          </a:xfrm>
          <a:prstGeom prst="ellipse">
            <a:avLst/>
          </a:prstGeom>
          <a:solidFill>
            <a:srgbClr val="24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Oval 13">
            <a:extLst>
              <a:ext uri="{FF2B5EF4-FFF2-40B4-BE49-F238E27FC236}">
                <a16:creationId xmlns:a16="http://schemas.microsoft.com/office/drawing/2014/main" id="{D8B72B31-96FA-BCF2-5EF6-0C10D86A8180}"/>
              </a:ext>
            </a:extLst>
          </p:cNvPr>
          <p:cNvSpPr/>
          <p:nvPr/>
        </p:nvSpPr>
        <p:spPr>
          <a:xfrm>
            <a:off x="5392580" y="2717603"/>
            <a:ext cx="537366" cy="537366"/>
          </a:xfrm>
          <a:prstGeom prst="ellipse">
            <a:avLst/>
          </a:prstGeom>
          <a:solidFill>
            <a:srgbClr val="619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Freeform 15">
            <a:extLst>
              <a:ext uri="{FF2B5EF4-FFF2-40B4-BE49-F238E27FC236}">
                <a16:creationId xmlns:a16="http://schemas.microsoft.com/office/drawing/2014/main" id="{0E3B759E-E6EB-10E1-E39B-762C84444A7F}"/>
              </a:ext>
            </a:extLst>
          </p:cNvPr>
          <p:cNvSpPr/>
          <p:nvPr/>
        </p:nvSpPr>
        <p:spPr>
          <a:xfrm>
            <a:off x="4471475" y="3673066"/>
            <a:ext cx="708957" cy="64937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ardrop 1">
            <a:extLst>
              <a:ext uri="{FF2B5EF4-FFF2-40B4-BE49-F238E27FC236}">
                <a16:creationId xmlns:a16="http://schemas.microsoft.com/office/drawing/2014/main" id="{7DDEB347-6B1B-24D8-EEBD-BDDFE4B7C443}"/>
              </a:ext>
            </a:extLst>
          </p:cNvPr>
          <p:cNvSpPr/>
          <p:nvPr/>
        </p:nvSpPr>
        <p:spPr>
          <a:xfrm rot="18805991">
            <a:off x="3368269" y="3712396"/>
            <a:ext cx="666677" cy="65972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Group 16">
            <a:extLst>
              <a:ext uri="{FF2B5EF4-FFF2-40B4-BE49-F238E27FC236}">
                <a16:creationId xmlns:a16="http://schemas.microsoft.com/office/drawing/2014/main" id="{762CBC3A-E90E-1A3B-A80B-935DF3A941A7}"/>
              </a:ext>
            </a:extLst>
          </p:cNvPr>
          <p:cNvGrpSpPr/>
          <p:nvPr/>
        </p:nvGrpSpPr>
        <p:grpSpPr>
          <a:xfrm>
            <a:off x="5860768" y="1033817"/>
            <a:ext cx="2592288" cy="1459374"/>
            <a:chOff x="2113657" y="4098649"/>
            <a:chExt cx="3647460" cy="1459373"/>
          </a:xfrm>
        </p:grpSpPr>
        <p:sp>
          <p:nvSpPr>
            <p:cNvPr id="12" name="TextBox 17">
              <a:extLst>
                <a:ext uri="{FF2B5EF4-FFF2-40B4-BE49-F238E27FC236}">
                  <a16:creationId xmlns:a16="http://schemas.microsoft.com/office/drawing/2014/main" id="{2B14FAAF-3064-D90B-FC64-5261029D1305}"/>
                </a:ext>
              </a:extLst>
            </p:cNvPr>
            <p:cNvSpPr txBox="1"/>
            <p:nvPr/>
          </p:nvSpPr>
          <p:spPr>
            <a:xfrm>
              <a:off x="2113657" y="4727026"/>
              <a:ext cx="3647459" cy="830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script will send them into a Custom Log in Log Analytics</a:t>
              </a:r>
            </a:p>
          </p:txBody>
        </p:sp>
        <p:sp>
          <p:nvSpPr>
            <p:cNvPr id="13" name="TextBox 18">
              <a:extLst>
                <a:ext uri="{FF2B5EF4-FFF2-40B4-BE49-F238E27FC236}">
                  <a16:creationId xmlns:a16="http://schemas.microsoft.com/office/drawing/2014/main" id="{BDDA9644-F761-91E9-81DC-498767F61D24}"/>
                </a:ext>
              </a:extLst>
            </p:cNvPr>
            <p:cNvSpPr txBox="1"/>
            <p:nvPr/>
          </p:nvSpPr>
          <p:spPr>
            <a:xfrm>
              <a:off x="2113658" y="4098649"/>
              <a:ext cx="3647459" cy="646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rgbClr val="243A5E"/>
                  </a:solidFill>
                  <a:cs typeface="Arial" pitchFamily="34" charset="0"/>
                </a:rPr>
                <a:t>Sending data to Log Analytics</a:t>
              </a:r>
              <a:endParaRPr lang="ko-KR" altLang="en-US" b="1" dirty="0">
                <a:solidFill>
                  <a:srgbClr val="243A5E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9">
            <a:extLst>
              <a:ext uri="{FF2B5EF4-FFF2-40B4-BE49-F238E27FC236}">
                <a16:creationId xmlns:a16="http://schemas.microsoft.com/office/drawing/2014/main" id="{3E5A778A-9996-04A6-2A98-24AFF23E0C44}"/>
              </a:ext>
            </a:extLst>
          </p:cNvPr>
          <p:cNvGrpSpPr/>
          <p:nvPr/>
        </p:nvGrpSpPr>
        <p:grpSpPr>
          <a:xfrm>
            <a:off x="6025209" y="2669390"/>
            <a:ext cx="2930625" cy="1360860"/>
            <a:chOff x="2113657" y="4237149"/>
            <a:chExt cx="4123514" cy="1360860"/>
          </a:xfrm>
        </p:grpSpPr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1AA4899E-8DAD-C5BC-ED5A-737254511C0D}"/>
                </a:ext>
              </a:extLst>
            </p:cNvPr>
            <p:cNvSpPr txBox="1"/>
            <p:nvPr/>
          </p:nvSpPr>
          <p:spPr>
            <a:xfrm>
              <a:off x="2113657" y="4520791"/>
              <a:ext cx="3647459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Once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datas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are in the Custom Log, we can create a workbook with them</a:t>
              </a:r>
            </a:p>
          </p:txBody>
        </p:sp>
        <p:sp>
          <p:nvSpPr>
            <p:cNvPr id="16" name="TextBox 21">
              <a:extLst>
                <a:ext uri="{FF2B5EF4-FFF2-40B4-BE49-F238E27FC236}">
                  <a16:creationId xmlns:a16="http://schemas.microsoft.com/office/drawing/2014/main" id="{2350C971-E120-E294-5C70-16E1728E863B}"/>
                </a:ext>
              </a:extLst>
            </p:cNvPr>
            <p:cNvSpPr txBox="1"/>
            <p:nvPr/>
          </p:nvSpPr>
          <p:spPr>
            <a:xfrm>
              <a:off x="2113658" y="4237149"/>
              <a:ext cx="412351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rgbClr val="619B30"/>
                  </a:solidFill>
                  <a:cs typeface="Arial" pitchFamily="34" charset="0"/>
                </a:rPr>
                <a:t>Gather data in a report</a:t>
              </a:r>
              <a:endParaRPr lang="ko-KR" altLang="en-US" b="1" dirty="0">
                <a:solidFill>
                  <a:srgbClr val="619B30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22">
            <a:extLst>
              <a:ext uri="{FF2B5EF4-FFF2-40B4-BE49-F238E27FC236}">
                <a16:creationId xmlns:a16="http://schemas.microsoft.com/office/drawing/2014/main" id="{9CA08048-FC00-3C57-E333-F4B64EF29B74}"/>
              </a:ext>
            </a:extLst>
          </p:cNvPr>
          <p:cNvGrpSpPr/>
          <p:nvPr/>
        </p:nvGrpSpPr>
        <p:grpSpPr>
          <a:xfrm>
            <a:off x="377331" y="1122440"/>
            <a:ext cx="2667101" cy="1014886"/>
            <a:chOff x="2008389" y="4237149"/>
            <a:chExt cx="3752728" cy="1014886"/>
          </a:xfrm>
        </p:grpSpPr>
        <p:sp>
          <p:nvSpPr>
            <p:cNvPr id="18" name="TextBox 23">
              <a:extLst>
                <a:ext uri="{FF2B5EF4-FFF2-40B4-BE49-F238E27FC236}">
                  <a16:creationId xmlns:a16="http://schemas.microsoft.com/office/drawing/2014/main" id="{77FF2769-9AF9-BD28-9248-7FE9A718C8DA}"/>
                </a:ext>
              </a:extLst>
            </p:cNvPr>
            <p:cNvSpPr txBox="1"/>
            <p:nvPr/>
          </p:nvSpPr>
          <p:spPr>
            <a:xfrm>
              <a:off x="2008389" y="4667260"/>
              <a:ext cx="3647461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Script to get data you want from devices or tenant</a:t>
              </a:r>
            </a:p>
          </p:txBody>
        </p:sp>
        <p:sp>
          <p:nvSpPr>
            <p:cNvPr id="19" name="TextBox 24">
              <a:extLst>
                <a:ext uri="{FF2B5EF4-FFF2-40B4-BE49-F238E27FC236}">
                  <a16:creationId xmlns:a16="http://schemas.microsoft.com/office/drawing/2014/main" id="{6CACED51-1774-1E65-992E-A24F8DAD92BE}"/>
                </a:ext>
              </a:extLst>
            </p:cNvPr>
            <p:cNvSpPr txBox="1"/>
            <p:nvPr/>
          </p:nvSpPr>
          <p:spPr>
            <a:xfrm>
              <a:off x="2113658" y="4237149"/>
              <a:ext cx="364745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>
                  <a:solidFill>
                    <a:srgbClr val="FF0000"/>
                  </a:solidFill>
                  <a:cs typeface="Arial" pitchFamily="34" charset="0"/>
                </a:rPr>
                <a:t>Getting data you want</a:t>
              </a:r>
              <a:endParaRPr lang="ko-KR" altLang="en-US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25">
            <a:extLst>
              <a:ext uri="{FF2B5EF4-FFF2-40B4-BE49-F238E27FC236}">
                <a16:creationId xmlns:a16="http://schemas.microsoft.com/office/drawing/2014/main" id="{537FAB8F-2F0E-654F-7912-B76BA7701722}"/>
              </a:ext>
            </a:extLst>
          </p:cNvPr>
          <p:cNvGrpSpPr/>
          <p:nvPr/>
        </p:nvGrpSpPr>
        <p:grpSpPr>
          <a:xfrm>
            <a:off x="34728" y="2713424"/>
            <a:ext cx="2631697" cy="1013644"/>
            <a:chOff x="2113657" y="4098650"/>
            <a:chExt cx="3702910" cy="1013643"/>
          </a:xfrm>
        </p:grpSpPr>
        <p:sp>
          <p:nvSpPr>
            <p:cNvPr id="21" name="TextBox 26">
              <a:extLst>
                <a:ext uri="{FF2B5EF4-FFF2-40B4-BE49-F238E27FC236}">
                  <a16:creationId xmlns:a16="http://schemas.microsoft.com/office/drawing/2014/main" id="{A05A2FCE-C3F9-3A62-0323-AF71288E1EC9}"/>
                </a:ext>
              </a:extLst>
            </p:cNvPr>
            <p:cNvSpPr txBox="1"/>
            <p:nvPr/>
          </p:nvSpPr>
          <p:spPr>
            <a:xfrm>
              <a:off x="2113657" y="4773739"/>
              <a:ext cx="370291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Create &amp; schedule a script</a:t>
              </a:r>
            </a:p>
          </p:txBody>
        </p:sp>
        <p:sp>
          <p:nvSpPr>
            <p:cNvPr id="22" name="TextBox 27">
              <a:extLst>
                <a:ext uri="{FF2B5EF4-FFF2-40B4-BE49-F238E27FC236}">
                  <a16:creationId xmlns:a16="http://schemas.microsoft.com/office/drawing/2014/main" id="{130D21E5-E0D7-D914-CB83-86108CBAEEE9}"/>
                </a:ext>
              </a:extLst>
            </p:cNvPr>
            <p:cNvSpPr txBox="1"/>
            <p:nvPr/>
          </p:nvSpPr>
          <p:spPr>
            <a:xfrm>
              <a:off x="2113658" y="4098650"/>
              <a:ext cx="3647459" cy="646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5"/>
                  </a:solidFill>
                  <a:cs typeface="Arial" pitchFamily="34" charset="0"/>
                </a:rPr>
                <a:t>Creating the script to get data</a:t>
              </a:r>
              <a:endParaRPr lang="ko-KR" altLang="en-US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8">
            <a:extLst>
              <a:ext uri="{FF2B5EF4-FFF2-40B4-BE49-F238E27FC236}">
                <a16:creationId xmlns:a16="http://schemas.microsoft.com/office/drawing/2014/main" id="{9613FE65-91DA-9D50-4A27-8AD10044C37E}"/>
              </a:ext>
            </a:extLst>
          </p:cNvPr>
          <p:cNvSpPr txBox="1"/>
          <p:nvPr/>
        </p:nvSpPr>
        <p:spPr>
          <a:xfrm>
            <a:off x="3153018" y="2100645"/>
            <a:ext cx="239105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Sending </a:t>
            </a:r>
          </a:p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data in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 Analytics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Rectangle 36">
            <a:extLst>
              <a:ext uri="{FF2B5EF4-FFF2-40B4-BE49-F238E27FC236}">
                <a16:creationId xmlns:a16="http://schemas.microsoft.com/office/drawing/2014/main" id="{A61201D0-2611-9FD2-56A3-626BF7A896CB}"/>
              </a:ext>
            </a:extLst>
          </p:cNvPr>
          <p:cNvSpPr/>
          <p:nvPr/>
        </p:nvSpPr>
        <p:spPr>
          <a:xfrm>
            <a:off x="2900683" y="2875218"/>
            <a:ext cx="285817" cy="2389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Isosceles Triangle 51">
            <a:extLst>
              <a:ext uri="{FF2B5EF4-FFF2-40B4-BE49-F238E27FC236}">
                <a16:creationId xmlns:a16="http://schemas.microsoft.com/office/drawing/2014/main" id="{CE85BD1E-8F32-1A9C-DBC9-B92CDCAAD549}"/>
              </a:ext>
            </a:extLst>
          </p:cNvPr>
          <p:cNvSpPr/>
          <p:nvPr/>
        </p:nvSpPr>
        <p:spPr>
          <a:xfrm>
            <a:off x="4916005" y="1462174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D15E7EE6-7231-C41B-8D4E-463C3BF48A46}"/>
              </a:ext>
            </a:extLst>
          </p:cNvPr>
          <p:cNvSpPr/>
          <p:nvPr/>
        </p:nvSpPr>
        <p:spPr>
          <a:xfrm rot="18900000">
            <a:off x="3506401" y="1456139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Pie 24">
            <a:extLst>
              <a:ext uri="{FF2B5EF4-FFF2-40B4-BE49-F238E27FC236}">
                <a16:creationId xmlns:a16="http://schemas.microsoft.com/office/drawing/2014/main" id="{43EF81C7-63AE-2F3E-10C6-3CAD5F096D5D}"/>
              </a:ext>
            </a:extLst>
          </p:cNvPr>
          <p:cNvSpPr/>
          <p:nvPr/>
        </p:nvSpPr>
        <p:spPr>
          <a:xfrm>
            <a:off x="5486033" y="2819812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06432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74567" y="268675"/>
            <a:ext cx="8501121" cy="8572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Required information (for sending data)</a:t>
            </a:r>
            <a:br>
              <a:rPr lang="en-US" dirty="0"/>
            </a:br>
            <a:endParaRPr lang="fr-FR" dirty="0"/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302E0D6C-5996-B1D6-AEBC-115F94235541}"/>
              </a:ext>
            </a:extLst>
          </p:cNvPr>
          <p:cNvSpPr txBox="1"/>
          <p:nvPr/>
        </p:nvSpPr>
        <p:spPr>
          <a:xfrm>
            <a:off x="323528" y="1043060"/>
            <a:ext cx="84969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Some info required to import data through a script into Log Analytics:</a:t>
            </a:r>
          </a:p>
          <a:p>
            <a:pPr marL="285743" indent="-285743">
              <a:buFont typeface="Wingdings" panose="05000000000000000000" pitchFamily="2" charset="2"/>
              <a:buChar char="§"/>
            </a:pPr>
            <a:r>
              <a:rPr lang="en-US" dirty="0"/>
              <a:t>$</a:t>
            </a:r>
            <a:r>
              <a:rPr lang="en-US" dirty="0" err="1"/>
              <a:t>CustomerId</a:t>
            </a:r>
            <a:r>
              <a:rPr lang="en-US" dirty="0"/>
              <a:t>: Log Analytics Workspace ID</a:t>
            </a:r>
          </a:p>
          <a:p>
            <a:pPr marL="285743" indent="-285743">
              <a:buFont typeface="Wingdings" panose="05000000000000000000" pitchFamily="2" charset="2"/>
              <a:buChar char="§"/>
            </a:pPr>
            <a:r>
              <a:rPr lang="en-US" dirty="0" err="1"/>
              <a:t>SharedKey</a:t>
            </a:r>
            <a:r>
              <a:rPr lang="en-US" dirty="0"/>
              <a:t>: Primary Key</a:t>
            </a:r>
          </a:p>
          <a:p>
            <a:pPr marL="285743" indent="-285743">
              <a:buFont typeface="Wingdings" panose="05000000000000000000" pitchFamily="2" charset="2"/>
              <a:buChar char="§"/>
            </a:pPr>
            <a:r>
              <a:rPr lang="en-US" dirty="0"/>
              <a:t>$</a:t>
            </a:r>
            <a:r>
              <a:rPr lang="en-US" dirty="0" err="1"/>
              <a:t>LogType</a:t>
            </a:r>
            <a:r>
              <a:rPr lang="en-US" dirty="0"/>
              <a:t>: Name of the Custom Log to create or update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D97E7C-E4E3-086D-AED6-0DC7CA439B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83"/>
          <a:stretch/>
        </p:blipFill>
        <p:spPr bwMode="auto">
          <a:xfrm>
            <a:off x="496032" y="2274166"/>
            <a:ext cx="8151935" cy="220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ccolade fermante 4">
            <a:extLst>
              <a:ext uri="{FF2B5EF4-FFF2-40B4-BE49-F238E27FC236}">
                <a16:creationId xmlns:a16="http://schemas.microsoft.com/office/drawing/2014/main" id="{87128B5E-2C4C-77BF-2896-C1E6D4AF4514}"/>
              </a:ext>
            </a:extLst>
          </p:cNvPr>
          <p:cNvSpPr/>
          <p:nvPr/>
        </p:nvSpPr>
        <p:spPr>
          <a:xfrm>
            <a:off x="5100741" y="1441521"/>
            <a:ext cx="192641" cy="423809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04F125A-C981-4D8C-FB38-B2F94A6B9719}"/>
              </a:ext>
            </a:extLst>
          </p:cNvPr>
          <p:cNvSpPr txBox="1"/>
          <p:nvPr/>
        </p:nvSpPr>
        <p:spPr>
          <a:xfrm>
            <a:off x="5289984" y="1444720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00B050"/>
                </a:solidFill>
              </a:rPr>
              <a:t>Used</a:t>
            </a:r>
            <a:r>
              <a:rPr lang="fr-FR" b="1" dirty="0">
                <a:solidFill>
                  <a:srgbClr val="00B050"/>
                </a:solidFill>
              </a:rPr>
              <a:t> as </a:t>
            </a:r>
            <a:r>
              <a:rPr lang="fr-FR" b="1" dirty="0" err="1">
                <a:solidFill>
                  <a:srgbClr val="00B050"/>
                </a:solidFill>
              </a:rPr>
              <a:t>credentials</a:t>
            </a:r>
            <a:endParaRPr lang="fr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74239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415997" y="268675"/>
            <a:ext cx="698537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Sending data with PowerShell</a:t>
            </a:r>
            <a:endParaRPr lang="fr-FR" dirty="0"/>
          </a:p>
        </p:txBody>
      </p:sp>
      <p:sp>
        <p:nvSpPr>
          <p:cNvPr id="2" name="TextBox 14">
            <a:extLst>
              <a:ext uri="{FF2B5EF4-FFF2-40B4-BE49-F238E27FC236}">
                <a16:creationId xmlns:a16="http://schemas.microsoft.com/office/drawing/2014/main" id="{D39B5657-8613-F428-F1BA-23DF42ADDF5F}"/>
              </a:ext>
            </a:extLst>
          </p:cNvPr>
          <p:cNvSpPr txBox="1"/>
          <p:nvPr/>
        </p:nvSpPr>
        <p:spPr>
          <a:xfrm>
            <a:off x="323528" y="1183640"/>
            <a:ext cx="84969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Functions </a:t>
            </a:r>
            <a:r>
              <a:rPr lang="en-US" sz="2400" b="1" dirty="0"/>
              <a:t>Build-Signature</a:t>
            </a:r>
            <a:r>
              <a:rPr lang="en-US" sz="2400" dirty="0"/>
              <a:t> and </a:t>
            </a:r>
            <a:r>
              <a:rPr lang="en-US" sz="2400" b="1" dirty="0"/>
              <a:t>Post-</a:t>
            </a:r>
            <a:r>
              <a:rPr lang="en-US" sz="2400" b="1" dirty="0" err="1"/>
              <a:t>LogAnalyticsData</a:t>
            </a:r>
            <a:endParaRPr lang="en-US" sz="2400" b="1" dirty="0"/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Build-Signature: getting token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Post-</a:t>
            </a:r>
            <a:r>
              <a:rPr lang="en-US" sz="2400" dirty="0" err="1"/>
              <a:t>LogAnalyticsData</a:t>
            </a:r>
            <a:r>
              <a:rPr lang="en-US" sz="2400" dirty="0"/>
              <a:t>: sending data to LA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* MS functions, more info </a:t>
            </a:r>
            <a:r>
              <a:rPr lang="en-US" sz="2400" dirty="0">
                <a:hlinkClick r:id="rId2"/>
              </a:rPr>
              <a:t>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572721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Sending data with PowerShell</a:t>
            </a:r>
            <a:endParaRPr lang="fr-FR" dirty="0"/>
          </a:p>
        </p:txBody>
      </p:sp>
      <p:sp>
        <p:nvSpPr>
          <p:cNvPr id="2" name="TextBox 14">
            <a:extLst>
              <a:ext uri="{FF2B5EF4-FFF2-40B4-BE49-F238E27FC236}">
                <a16:creationId xmlns:a16="http://schemas.microsoft.com/office/drawing/2014/main" id="{D39B5657-8613-F428-F1BA-23DF42ADDF5F}"/>
              </a:ext>
            </a:extLst>
          </p:cNvPr>
          <p:cNvSpPr txBox="1"/>
          <p:nvPr/>
        </p:nvSpPr>
        <p:spPr>
          <a:xfrm>
            <a:off x="323528" y="1183640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buFont typeface="+mj-lt"/>
              <a:buAutoNum type="arabicPeriod"/>
            </a:pPr>
            <a:r>
              <a:rPr lang="en-US" sz="2000" dirty="0"/>
              <a:t>Creating an object with information</a:t>
            </a:r>
          </a:p>
          <a:p>
            <a:pPr marL="342892" indent="-342892">
              <a:buFont typeface="+mj-lt"/>
              <a:buAutoNum type="arabicPeriod"/>
            </a:pPr>
            <a:r>
              <a:rPr lang="en-US" sz="2000" dirty="0"/>
              <a:t>Converting object to JSON</a:t>
            </a:r>
          </a:p>
          <a:p>
            <a:pPr marL="342892" indent="-342892">
              <a:buFont typeface="+mj-lt"/>
              <a:buAutoNum type="arabicPeriod"/>
            </a:pPr>
            <a:r>
              <a:rPr lang="en-US" sz="2000" dirty="0"/>
              <a:t>Sending data to Log Analytics</a:t>
            </a:r>
          </a:p>
        </p:txBody>
      </p:sp>
      <p:pic>
        <p:nvPicPr>
          <p:cNvPr id="3" name="Picture 15">
            <a:extLst>
              <a:ext uri="{FF2B5EF4-FFF2-40B4-BE49-F238E27FC236}">
                <a16:creationId xmlns:a16="http://schemas.microsoft.com/office/drawing/2014/main" id="{3239065B-71CC-B9BC-8733-41206A5E2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79" y="2248380"/>
            <a:ext cx="6957151" cy="2132429"/>
          </a:xfrm>
          <a:prstGeom prst="rect">
            <a:avLst/>
          </a:prstGeom>
        </p:spPr>
      </p:pic>
      <p:pic>
        <p:nvPicPr>
          <p:cNvPr id="4" name="Picture 16">
            <a:extLst>
              <a:ext uri="{FF2B5EF4-FFF2-40B4-BE49-F238E27FC236}">
                <a16:creationId xmlns:a16="http://schemas.microsoft.com/office/drawing/2014/main" id="{FF52F67D-9FD5-39A1-D1CD-5F82285B0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30" y="2679817"/>
            <a:ext cx="7593291" cy="13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84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Sending</a:t>
            </a:r>
            <a:r>
              <a:rPr lang="fr-FR" dirty="0"/>
              <a:t> data ?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?</a:t>
            </a:r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DE8D503A-4F2D-BA7E-A471-57E52F177C5F}"/>
              </a:ext>
            </a:extLst>
          </p:cNvPr>
          <p:cNvSpPr txBox="1"/>
          <p:nvPr/>
        </p:nvSpPr>
        <p:spPr>
          <a:xfrm>
            <a:off x="323528" y="1238840"/>
            <a:ext cx="8820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buFont typeface="+mj-lt"/>
              <a:buAutoNum type="arabicPeriod"/>
            </a:pPr>
            <a:r>
              <a:rPr lang="en-US" sz="2000" dirty="0"/>
              <a:t>Use </a:t>
            </a:r>
            <a:r>
              <a:rPr lang="en-US" sz="2000" b="1" dirty="0"/>
              <a:t>Proactive Remediation </a:t>
            </a:r>
            <a:r>
              <a:rPr lang="en-US" sz="2000" dirty="0"/>
              <a:t>script to import data </a:t>
            </a:r>
            <a:r>
              <a:rPr lang="en-US" sz="2000" b="1" dirty="0"/>
              <a:t>from devices</a:t>
            </a:r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lang="en-US" sz="2000" dirty="0"/>
              <a:t>Local admin report</a:t>
            </a:r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lang="en-US" sz="2000" dirty="0"/>
              <a:t>BIOS versions report</a:t>
            </a:r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lang="en-US" sz="2000" dirty="0"/>
              <a:t>Disk size report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000" dirty="0"/>
              <a:t>Use </a:t>
            </a:r>
            <a:r>
              <a:rPr lang="en-US" sz="2000" b="1" dirty="0"/>
              <a:t>Azure Automation runbook </a:t>
            </a:r>
            <a:r>
              <a:rPr lang="en-US" sz="2000" dirty="0"/>
              <a:t>to send data </a:t>
            </a:r>
            <a:r>
              <a:rPr lang="en-US" sz="2000" b="1" dirty="0"/>
              <a:t>from your environment</a:t>
            </a:r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lang="en-US" sz="2000" dirty="0"/>
              <a:t>BSOD report</a:t>
            </a:r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lang="en-US" sz="2000" dirty="0"/>
              <a:t>Endpoint Analytics report</a:t>
            </a:r>
          </a:p>
        </p:txBody>
      </p:sp>
      <p:pic>
        <p:nvPicPr>
          <p:cNvPr id="4" name="Picture 2" descr="Microsoft Intune – Applications sur Google Play">
            <a:extLst>
              <a:ext uri="{FF2B5EF4-FFF2-40B4-BE49-F238E27FC236}">
                <a16:creationId xmlns:a16="http://schemas.microsoft.com/office/drawing/2014/main" id="{C7D297FF-757E-CECB-FBAE-016900705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110" y="1713778"/>
            <a:ext cx="1007066" cy="100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arification – Automation | Microsoft Azure">
            <a:extLst>
              <a:ext uri="{FF2B5EF4-FFF2-40B4-BE49-F238E27FC236}">
                <a16:creationId xmlns:a16="http://schemas.microsoft.com/office/drawing/2014/main" id="{EBB15C4F-DC82-DA63-D01D-6D3E3EA99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722"/>
            <a:ext cx="1809287" cy="94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77278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Local admin report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EE8631E3-0348-FAEF-0C74-57631C2D1C29}"/>
              </a:ext>
            </a:extLst>
          </p:cNvPr>
          <p:cNvSpPr txBox="1"/>
          <p:nvPr/>
        </p:nvSpPr>
        <p:spPr>
          <a:xfrm>
            <a:off x="406656" y="1399903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34DC7"/>
                </a:solidFill>
              </a:rPr>
              <a:t>What it does ?</a:t>
            </a:r>
          </a:p>
          <a:p>
            <a:pPr marL="285743" indent="-285743">
              <a:buFont typeface="Wingdings" panose="05000000000000000000" pitchFamily="2" charset="2"/>
              <a:buChar char="§"/>
            </a:pPr>
            <a:r>
              <a:rPr lang="en-US" sz="2000" dirty="0"/>
              <a:t>Get all local admin account(s) added on devices</a:t>
            </a:r>
          </a:p>
          <a:p>
            <a:pPr marL="285743" indent="-285743">
              <a:buFont typeface="Wingdings" panose="05000000000000000000" pitchFamily="2" charset="2"/>
              <a:buChar char="§"/>
            </a:pPr>
            <a:r>
              <a:rPr lang="en-US" sz="2000" dirty="0"/>
              <a:t>If a local admin account has been found and is not authorized: ALERT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+ info ?</a:t>
            </a:r>
          </a:p>
          <a:p>
            <a:pPr marL="285743" indent="-285743">
              <a:buFont typeface="Wingdings" panose="05000000000000000000" pitchFamily="2" charset="2"/>
              <a:buChar char="§"/>
            </a:pPr>
            <a:r>
              <a:rPr lang="en-US" sz="2000" dirty="0"/>
              <a:t>Power BI: link </a:t>
            </a:r>
            <a:r>
              <a:rPr lang="en-US" sz="2000" dirty="0">
                <a:hlinkClick r:id="rId2"/>
              </a:rPr>
              <a:t>here</a:t>
            </a:r>
            <a:r>
              <a:rPr lang="en-US" sz="2000" dirty="0"/>
              <a:t> </a:t>
            </a:r>
          </a:p>
          <a:p>
            <a:pPr marL="285743" indent="-285743">
              <a:buFont typeface="Wingdings" panose="05000000000000000000" pitchFamily="2" charset="2"/>
              <a:buChar char="§"/>
            </a:pPr>
            <a:r>
              <a:rPr lang="en-US" sz="2000" dirty="0"/>
              <a:t>Log Analytics : link </a:t>
            </a:r>
            <a:r>
              <a:rPr lang="en-US" sz="2000" dirty="0">
                <a:hlinkClick r:id="rId3"/>
              </a:rPr>
              <a:t>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491419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842CDFCD-6030-A0FC-4610-EDD3F2543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387" y="786673"/>
            <a:ext cx="5991715" cy="3651201"/>
          </a:xfrm>
          <a:prstGeom prst="rect">
            <a:avLst/>
          </a:prstGeo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45EEA9B-61F3-C683-3EAB-69A7A4488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5760" y="347224"/>
            <a:ext cx="8309928" cy="71680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/>
              <a:t>Displays device name, user, admin account, when account has been added and by who</a:t>
            </a:r>
          </a:p>
        </p:txBody>
      </p:sp>
    </p:spTree>
    <p:extLst>
      <p:ext uri="{BB962C8B-B14F-4D97-AF65-F5344CB8AC3E}">
        <p14:creationId xmlns:p14="http://schemas.microsoft.com/office/powerpoint/2010/main" val="1173361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BIOS update version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EE8631E3-0348-FAEF-0C74-57631C2D1C29}"/>
              </a:ext>
            </a:extLst>
          </p:cNvPr>
          <p:cNvSpPr txBox="1"/>
          <p:nvPr/>
        </p:nvSpPr>
        <p:spPr>
          <a:xfrm>
            <a:off x="406656" y="1399903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34DC7"/>
                </a:solidFill>
              </a:rPr>
              <a:t>What it does ?</a:t>
            </a:r>
          </a:p>
          <a:p>
            <a:pPr marL="285743" indent="-285743">
              <a:buFont typeface="Wingdings" panose="05000000000000000000" pitchFamily="2" charset="2"/>
              <a:buChar char="§"/>
            </a:pPr>
            <a:r>
              <a:rPr lang="en-US" sz="2000" dirty="0"/>
              <a:t>Displays devices with BIOS </a:t>
            </a:r>
            <a:r>
              <a:rPr lang="en-US" sz="2000" dirty="0" err="1"/>
              <a:t>uptodate</a:t>
            </a:r>
            <a:r>
              <a:rPr lang="en-US" sz="2000" dirty="0"/>
              <a:t> and not </a:t>
            </a:r>
            <a:r>
              <a:rPr lang="en-US" sz="2000" dirty="0" err="1"/>
              <a:t>uptodate</a:t>
            </a:r>
            <a:endParaRPr lang="en-US" sz="2000" dirty="0"/>
          </a:p>
          <a:p>
            <a:pPr marL="285743" indent="-285743">
              <a:buFont typeface="Wingdings" panose="05000000000000000000" pitchFamily="2" charset="2"/>
              <a:buChar char="§"/>
            </a:pPr>
            <a:r>
              <a:rPr lang="en-US" sz="2000" dirty="0"/>
              <a:t>Displays details about devices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+ info ?</a:t>
            </a:r>
          </a:p>
          <a:p>
            <a:pPr marL="285743" indent="-285743">
              <a:buFont typeface="Wingdings" panose="05000000000000000000" pitchFamily="2" charset="2"/>
              <a:buChar char="§"/>
            </a:pPr>
            <a:r>
              <a:rPr lang="en-US" sz="2000" dirty="0"/>
              <a:t>Lenovo : link </a:t>
            </a:r>
            <a:r>
              <a:rPr lang="en-US" sz="2000" dirty="0">
                <a:hlinkClick r:id="rId2"/>
              </a:rPr>
              <a:t>here</a:t>
            </a:r>
            <a:r>
              <a:rPr lang="en-US" sz="2000" dirty="0"/>
              <a:t> </a:t>
            </a:r>
          </a:p>
          <a:p>
            <a:pPr marL="285743" indent="-285743">
              <a:buFont typeface="Wingdings" panose="05000000000000000000" pitchFamily="2" charset="2"/>
              <a:buChar char="§"/>
            </a:pPr>
            <a:r>
              <a:rPr lang="en-US" sz="2000" dirty="0"/>
              <a:t>Dell : link </a:t>
            </a:r>
            <a:r>
              <a:rPr lang="en-US" sz="2000" dirty="0">
                <a:hlinkClick r:id="rId3"/>
              </a:rPr>
              <a:t>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554812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FFE8299-F08F-17B6-6A4F-BA58A6B18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7" y="401994"/>
            <a:ext cx="3733934" cy="168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2C7A92B-82E1-2265-6F05-05951C4BE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82"/>
          <a:stretch/>
        </p:blipFill>
        <p:spPr bwMode="auto">
          <a:xfrm>
            <a:off x="4215074" y="401994"/>
            <a:ext cx="4527900" cy="168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ABA1E2E-60A4-3C09-D677-728730965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37" y="2298825"/>
            <a:ext cx="6676554" cy="196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60217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fr-FR" dirty="0"/>
              <a:t>A question ?</a:t>
            </a:r>
            <a:endParaRPr dirty="0"/>
          </a:p>
        </p:txBody>
      </p:sp>
      <p:sp>
        <p:nvSpPr>
          <p:cNvPr id="115" name="Tijdelijke aanduiding voor tekst 2"/>
          <p:cNvSpPr txBox="1">
            <a:spLocks noGrp="1"/>
          </p:cNvSpPr>
          <p:nvPr>
            <p:ph type="body" idx="1"/>
          </p:nvPr>
        </p:nvSpPr>
        <p:spPr>
          <a:xfrm>
            <a:off x="374073" y="1211750"/>
            <a:ext cx="8301615" cy="625364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fr-FR" dirty="0"/>
              <a:t>Time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, </a:t>
            </a:r>
            <a:r>
              <a:rPr lang="fr-FR" dirty="0" err="1"/>
              <a:t>ask</a:t>
            </a:r>
            <a:r>
              <a:rPr lang="fr-FR" dirty="0"/>
              <a:t> me at the end of the session</a:t>
            </a:r>
            <a:endParaRPr dirty="0"/>
          </a:p>
        </p:txBody>
      </p:sp>
      <p:pic>
        <p:nvPicPr>
          <p:cNvPr id="1030" name="Picture 6" descr="Question Cat Sticker - Question Cat Coko Stickers">
            <a:extLst>
              <a:ext uri="{FF2B5EF4-FFF2-40B4-BE49-F238E27FC236}">
                <a16:creationId xmlns:a16="http://schemas.microsoft.com/office/drawing/2014/main" id="{B24F8665-1C99-FEE0-556C-E90B98099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430" y="1619597"/>
            <a:ext cx="26289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154552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740AD3D5-CAA9-086F-974A-0429FD39E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29" y="2601478"/>
            <a:ext cx="9144000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97E6CBB9-2450-32B3-6D63-AEDD5C20D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186"/>
            <a:ext cx="91440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11669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748144" y="268675"/>
            <a:ext cx="7927543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dirty="0"/>
              <a:t>Monitor BSOD on devices</a:t>
            </a:r>
            <a:endParaRPr lang="fr-FR" dirty="0"/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DE4BE55F-E6AE-72F8-C41A-FF215C5FAA6C}"/>
              </a:ext>
            </a:extLst>
          </p:cNvPr>
          <p:cNvSpPr txBox="1"/>
          <p:nvPr/>
        </p:nvSpPr>
        <p:spPr>
          <a:xfrm>
            <a:off x="323529" y="1235331"/>
            <a:ext cx="84969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34DC7"/>
                </a:solidFill>
              </a:rPr>
              <a:t>What it does ?</a:t>
            </a:r>
          </a:p>
          <a:p>
            <a:pPr marL="285743" indent="-285743">
              <a:buFont typeface="Wingdings" panose="05000000000000000000" pitchFamily="2" charset="2"/>
              <a:buChar char="§"/>
            </a:pPr>
            <a:r>
              <a:rPr lang="fr-FR" sz="2400" dirty="0" err="1"/>
              <a:t>Get</a:t>
            </a:r>
            <a:r>
              <a:rPr lang="fr-FR" sz="2400" dirty="0"/>
              <a:t> all BSOD on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devices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Intune</a:t>
            </a:r>
          </a:p>
          <a:p>
            <a:pPr marL="285743" indent="-285743">
              <a:buFont typeface="Wingdings" panose="05000000000000000000" pitchFamily="2" charset="2"/>
              <a:buChar char="§"/>
            </a:pPr>
            <a:r>
              <a:rPr lang="fr-FR" sz="2400" dirty="0" err="1"/>
              <a:t>Get</a:t>
            </a:r>
            <a:r>
              <a:rPr lang="fr-FR" sz="2400" dirty="0"/>
              <a:t> BSOD count, </a:t>
            </a:r>
            <a:r>
              <a:rPr lang="fr-FR" sz="2400" dirty="0" err="1"/>
              <a:t>details</a:t>
            </a:r>
            <a:r>
              <a:rPr lang="fr-FR" sz="2400" dirty="0"/>
              <a:t> and direct </a:t>
            </a:r>
            <a:r>
              <a:rPr lang="fr-FR" sz="2400" dirty="0" err="1"/>
              <a:t>access</a:t>
            </a:r>
            <a:r>
              <a:rPr lang="fr-FR" sz="2400" dirty="0"/>
              <a:t> to logs</a:t>
            </a:r>
          </a:p>
          <a:p>
            <a:endParaRPr lang="fr-FR" sz="2400" dirty="0"/>
          </a:p>
          <a:p>
            <a:r>
              <a:rPr lang="fr-FR" sz="2400" b="1" dirty="0">
                <a:solidFill>
                  <a:srgbClr val="FF0000"/>
                </a:solidFill>
              </a:rPr>
              <a:t>+ info ?</a:t>
            </a:r>
          </a:p>
          <a:p>
            <a:pPr marL="285743" indent="-285743">
              <a:buFont typeface="Wingdings" panose="05000000000000000000" pitchFamily="2" charset="2"/>
              <a:buChar char="§"/>
            </a:pPr>
            <a:r>
              <a:rPr lang="fr-FR" sz="2400" dirty="0"/>
              <a:t>Log Analytics : </a:t>
            </a:r>
            <a:r>
              <a:rPr lang="fr-FR" sz="2400" dirty="0" err="1"/>
              <a:t>link</a:t>
            </a:r>
            <a:r>
              <a:rPr lang="fr-FR" sz="2400" dirty="0"/>
              <a:t> </a:t>
            </a:r>
            <a:r>
              <a:rPr lang="fr-FR" sz="2400" dirty="0" err="1">
                <a:hlinkClick r:id="rId2"/>
              </a:rPr>
              <a:t>here</a:t>
            </a:r>
            <a:endParaRPr lang="fr-FR" sz="2400" dirty="0"/>
          </a:p>
          <a:p>
            <a:pPr marL="285743" indent="-285743">
              <a:buFont typeface="Wingdings" panose="05000000000000000000" pitchFamily="2" charset="2"/>
              <a:buChar char="§"/>
            </a:pPr>
            <a:r>
              <a:rPr lang="fr-FR" sz="2400" dirty="0" err="1"/>
              <a:t>Automatically</a:t>
            </a:r>
            <a:r>
              <a:rPr lang="fr-FR" sz="2400" dirty="0"/>
              <a:t> </a:t>
            </a:r>
            <a:r>
              <a:rPr lang="fr-FR" sz="2400" dirty="0" err="1"/>
              <a:t>send</a:t>
            </a:r>
            <a:r>
              <a:rPr lang="fr-FR" sz="2400" dirty="0"/>
              <a:t> BSOD logs : </a:t>
            </a:r>
            <a:r>
              <a:rPr lang="fr-FR" sz="2400" dirty="0" err="1"/>
              <a:t>link</a:t>
            </a:r>
            <a:r>
              <a:rPr lang="fr-FR" sz="2400" dirty="0"/>
              <a:t> </a:t>
            </a:r>
            <a:r>
              <a:rPr lang="fr-FR" sz="2400" dirty="0" err="1">
                <a:hlinkClick r:id="rId3"/>
              </a:rPr>
              <a:t>here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337646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12F4E63-5CB2-B4A9-71D9-EAA932F916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954"/>
          <a:stretch/>
        </p:blipFill>
        <p:spPr>
          <a:xfrm>
            <a:off x="0" y="352701"/>
            <a:ext cx="9144000" cy="292251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EE7B607-60FE-7655-FC2C-C5C369E83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0170"/>
            <a:ext cx="9144000" cy="104973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735391F-F321-7C99-A081-53B2A81B1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683597"/>
            <a:ext cx="8115300" cy="35433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4A258A3-46E5-7083-EADA-42160F724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12" y="683597"/>
            <a:ext cx="8867775" cy="31432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E35FA8C-2B30-4A09-6C4D-9114E539C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94469"/>
            <a:ext cx="9144000" cy="215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801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 err="1"/>
              <a:t>Imported</a:t>
            </a:r>
            <a:r>
              <a:rPr lang="fr-FR" dirty="0"/>
              <a:t> data in Log Analytics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E340452A-01CA-1AF9-75C8-9C2303AF2723}"/>
              </a:ext>
            </a:extLst>
          </p:cNvPr>
          <p:cNvSpPr txBox="1"/>
          <p:nvPr/>
        </p:nvSpPr>
        <p:spPr>
          <a:xfrm>
            <a:off x="166520" y="999634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3" indent="-285743">
              <a:buFont typeface="Wingdings" panose="05000000000000000000" pitchFamily="2" charset="2"/>
              <a:buChar char="§"/>
            </a:pPr>
            <a:r>
              <a:rPr lang="en-US" sz="2400" dirty="0"/>
              <a:t>After the import, data are available in a </a:t>
            </a:r>
            <a:r>
              <a:rPr lang="en-US" sz="2400" b="1" dirty="0"/>
              <a:t>Custom Log</a:t>
            </a:r>
          </a:p>
          <a:p>
            <a:pPr marL="285743" indent="-285743">
              <a:buFont typeface="Wingdings" panose="05000000000000000000" pitchFamily="2" charset="2"/>
              <a:buChar char="§"/>
            </a:pPr>
            <a:r>
              <a:rPr lang="en-US" sz="2400" dirty="0"/>
              <a:t>Custom Log is named like: </a:t>
            </a:r>
            <a:r>
              <a:rPr lang="en-US" sz="2400" b="1" dirty="0" err="1"/>
              <a:t>YourCustomLog</a:t>
            </a:r>
            <a:r>
              <a:rPr lang="en-US" sz="2400" b="1" dirty="0"/>
              <a:t> _CL</a:t>
            </a:r>
          </a:p>
          <a:p>
            <a:pPr marL="285743" indent="-285743">
              <a:buFont typeface="Wingdings" panose="05000000000000000000" pitchFamily="2" charset="2"/>
              <a:buChar char="§"/>
            </a:pPr>
            <a:r>
              <a:rPr lang="en-US" sz="2400" dirty="0"/>
              <a:t>Run queries on the table from </a:t>
            </a:r>
            <a:r>
              <a:rPr lang="en-US" sz="2400" b="1" dirty="0"/>
              <a:t>Logs</a:t>
            </a:r>
            <a:r>
              <a:rPr lang="en-US" sz="2400" dirty="0"/>
              <a:t> &gt; </a:t>
            </a:r>
            <a:r>
              <a:rPr lang="en-US" sz="2400" b="1" dirty="0"/>
              <a:t>Custom</a:t>
            </a:r>
            <a:r>
              <a:rPr lang="en-US" sz="2400" dirty="0"/>
              <a:t> </a:t>
            </a:r>
            <a:r>
              <a:rPr lang="en-US" sz="2400" b="1" dirty="0"/>
              <a:t>Logs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06727CCA-675B-BBB1-D519-9837CE35A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362" y="2434510"/>
            <a:ext cx="2239511" cy="1715181"/>
          </a:xfrm>
          <a:prstGeom prst="rect">
            <a:avLst/>
          </a:prstGeom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E8F7E880-79AF-4359-68ED-F5E9E65EA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2172346"/>
            <a:ext cx="2239511" cy="223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1056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2700342" y="1916887"/>
            <a:ext cx="5975349" cy="829429"/>
          </a:xfrm>
        </p:spPr>
        <p:txBody>
          <a:bodyPr anchor="ctr">
            <a:normAutofit/>
          </a:bodyPr>
          <a:lstStyle/>
          <a:p>
            <a:r>
              <a:rPr lang="fr-FR" dirty="0" err="1"/>
              <a:t>Demo</a:t>
            </a:r>
            <a:r>
              <a:rPr lang="fr-FR" dirty="0"/>
              <a:t>: </a:t>
            </a:r>
            <a:r>
              <a:rPr lang="en-US" dirty="0"/>
              <a:t>custom reporting</a:t>
            </a:r>
            <a:endParaRPr lang="fr-FR" dirty="0"/>
          </a:p>
        </p:txBody>
      </p:sp>
      <p:sp>
        <p:nvSpPr>
          <p:cNvPr id="115" name="Tijdelijke aanduiding voor tekst 2"/>
          <p:cNvSpPr txBox="1">
            <a:spLocks noGrp="1"/>
          </p:cNvSpPr>
          <p:nvPr>
            <p:ph type="body" sz="quarter" idx="1"/>
          </p:nvPr>
        </p:nvSpPr>
        <p:spPr>
          <a:xfrm>
            <a:off x="2700339" y="2738495"/>
            <a:ext cx="5975352" cy="12848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What will we see ?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Creating quick lab from CSV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Creating a workbook in live</a:t>
            </a:r>
          </a:p>
        </p:txBody>
      </p:sp>
      <p:pic>
        <p:nvPicPr>
          <p:cNvPr id="2" name="Picture 6" descr="Shape, arrow&#10;&#10;Description automatically generated">
            <a:extLst>
              <a:ext uri="{FF2B5EF4-FFF2-40B4-BE49-F238E27FC236}">
                <a16:creationId xmlns:a16="http://schemas.microsoft.com/office/drawing/2014/main" id="{45F18F2F-09FC-0D7C-3A1E-12A770842D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103" y="133827"/>
            <a:ext cx="2912216" cy="165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736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fr-FR" dirty="0"/>
              <a:t>Rate </a:t>
            </a:r>
            <a:r>
              <a:rPr lang="fr-FR" dirty="0" err="1"/>
              <a:t>my</a:t>
            </a:r>
            <a:r>
              <a:rPr lang="fr-FR" dirty="0"/>
              <a:t> session</a:t>
            </a:r>
            <a:endParaRPr dirty="0"/>
          </a:p>
        </p:txBody>
      </p:sp>
      <p:sp>
        <p:nvSpPr>
          <p:cNvPr id="115" name="Tijdelijke aanduiding voor tekst 2"/>
          <p:cNvSpPr txBox="1">
            <a:spLocks noGrp="1"/>
          </p:cNvSpPr>
          <p:nvPr>
            <p:ph type="body" idx="1"/>
          </p:nvPr>
        </p:nvSpPr>
        <p:spPr>
          <a:xfrm>
            <a:off x="1690318" y="1211749"/>
            <a:ext cx="6985370" cy="355343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Please rate my session in the </a:t>
            </a:r>
            <a:r>
              <a:rPr lang="en-US" dirty="0" err="1"/>
              <a:t>Yellenge</a:t>
            </a:r>
            <a:r>
              <a:rPr lang="en-US" dirty="0"/>
              <a:t> app!</a:t>
            </a:r>
            <a:endParaRPr dirty="0"/>
          </a:p>
        </p:txBody>
      </p:sp>
      <p:pic>
        <p:nvPicPr>
          <p:cNvPr id="1026" name="Picture 2" descr="Yellenge App Ranking and Store Data | data.ai">
            <a:extLst>
              <a:ext uri="{FF2B5EF4-FFF2-40B4-BE49-F238E27FC236}">
                <a16:creationId xmlns:a16="http://schemas.microsoft.com/office/drawing/2014/main" id="{4EAF3664-38E4-476E-6589-132169B22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896" y="2254736"/>
            <a:ext cx="1467456" cy="146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artoony Style Star Rating GIF Animation on Behance">
            <a:extLst>
              <a:ext uri="{FF2B5EF4-FFF2-40B4-BE49-F238E27FC236}">
                <a16:creationId xmlns:a16="http://schemas.microsoft.com/office/drawing/2014/main" id="{47E3F439-F62E-B23D-AB7A-46D365464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444" y="1911927"/>
            <a:ext cx="2244268" cy="22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933400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el 1"/>
          <p:cNvSpPr txBox="1">
            <a:spLocks noGrp="1"/>
          </p:cNvSpPr>
          <p:nvPr>
            <p:ph type="title"/>
          </p:nvPr>
        </p:nvSpPr>
        <p:spPr>
          <a:xfrm>
            <a:off x="1692275" y="268289"/>
            <a:ext cx="7006943" cy="1103312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Going further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76FED9B-1AA3-8128-DE29-725DAE4D5F67}"/>
              </a:ext>
            </a:extLst>
          </p:cNvPr>
          <p:cNvSpPr txBox="1">
            <a:spLocks/>
          </p:cNvSpPr>
          <p:nvPr/>
        </p:nvSpPr>
        <p:spPr>
          <a:xfrm>
            <a:off x="2234045" y="1547844"/>
            <a:ext cx="5189221" cy="269995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marR="0" indent="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1pPr>
            <a:lvl2pPr marL="763359" marR="0" indent="-306159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2pPr>
            <a:lvl3pPr marL="1200150" marR="0" indent="-28575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3pPr>
            <a:lvl4pPr marL="17145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4pPr>
            <a:lvl5pPr marL="21717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5pPr>
            <a:lvl6pPr marL="26289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6pPr>
            <a:lvl7pPr marL="30861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7pPr>
            <a:lvl8pPr marL="35433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8pPr>
            <a:lvl9pPr marL="40005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9pPr>
          </a:lstStyle>
          <a:p>
            <a:pPr marL="342900" indent="-342900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FFFFFF"/>
                </a:solidFill>
              </a:rPr>
              <a:t>Log Analytics demo env</a:t>
            </a:r>
          </a:p>
          <a:p>
            <a:pPr marL="342900" indent="-342900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FFFFFF"/>
                </a:solidFill>
              </a:rPr>
              <a:t>KQL cheat sheets</a:t>
            </a:r>
          </a:p>
          <a:p>
            <a:pPr marL="342900" indent="-342900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FFFFFF"/>
                </a:solidFill>
              </a:rPr>
              <a:t>KQL Threat Hunting</a:t>
            </a:r>
          </a:p>
          <a:p>
            <a:pPr marL="342900" indent="-342900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FFFFFF"/>
                </a:solidFill>
              </a:rPr>
              <a:t>KQL Search</a:t>
            </a:r>
          </a:p>
          <a:p>
            <a:pPr marL="342900" indent="-342900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FFFFFF"/>
                </a:solidFill>
              </a:rPr>
              <a:t>Must Learn KQL</a:t>
            </a:r>
            <a:endParaRPr lang="en-US" sz="2000" dirty="0"/>
          </a:p>
          <a:p>
            <a:pPr hangingPunct="1"/>
            <a:endParaRPr lang="en-US" sz="2000" dirty="0"/>
          </a:p>
          <a:p>
            <a:pPr hangingPunct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399204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Log Analytics Demos </a:t>
            </a:r>
            <a:r>
              <a:rPr lang="fr-FR" dirty="0" err="1"/>
              <a:t>env</a:t>
            </a:r>
            <a:endParaRPr lang="fr-FR" dirty="0"/>
          </a:p>
        </p:txBody>
      </p:sp>
      <p:sp>
        <p:nvSpPr>
          <p:cNvPr id="115" name="Tijdelijke aanduiding voor tekst 2"/>
          <p:cNvSpPr txBox="1">
            <a:spLocks noGrp="1"/>
          </p:cNvSpPr>
          <p:nvPr>
            <p:ph type="body" idx="1"/>
          </p:nvPr>
        </p:nvSpPr>
        <p:spPr>
          <a:xfrm>
            <a:off x="157942" y="1211749"/>
            <a:ext cx="8517746" cy="14815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hlinkClick r:id="rId2"/>
              </a:rPr>
              <a:t>https://portal.azure.com/#blade/Microsoft_Azure_Monitoring_Logs/DemoLogsBlade</a:t>
            </a:r>
            <a:r>
              <a:rPr lang="en-US" sz="1800" dirty="0"/>
              <a:t> 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Allows you to play with an environment containing a lot of Logs and data</a:t>
            </a:r>
          </a:p>
          <a:p>
            <a:endParaRPr lang="fr-FR" sz="28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ACA4709-5DB5-FCA7-1A68-1BE592D28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131" y="1952536"/>
            <a:ext cx="3845379" cy="267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41207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KQL </a:t>
            </a:r>
            <a:r>
              <a:rPr lang="fr-FR" dirty="0" err="1"/>
              <a:t>cheat</a:t>
            </a:r>
            <a:r>
              <a:rPr lang="fr-FR" dirty="0"/>
              <a:t>  </a:t>
            </a:r>
            <a:r>
              <a:rPr lang="fr-FR" dirty="0" err="1"/>
              <a:t>sheets</a:t>
            </a:r>
            <a:endParaRPr lang="fr-FR" dirty="0"/>
          </a:p>
        </p:txBody>
      </p:sp>
      <p:sp>
        <p:nvSpPr>
          <p:cNvPr id="115" name="Tijdelijke aanduiding voor tekst 2"/>
          <p:cNvSpPr txBox="1">
            <a:spLocks noGrp="1"/>
          </p:cNvSpPr>
          <p:nvPr>
            <p:ph type="body" idx="1"/>
          </p:nvPr>
        </p:nvSpPr>
        <p:spPr>
          <a:xfrm>
            <a:off x="390698" y="1211749"/>
            <a:ext cx="8284990" cy="1847335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An easy way to start with KQL </a:t>
            </a:r>
          </a:p>
          <a:p>
            <a:endParaRPr lang="en-US" sz="2400" dirty="0"/>
          </a:p>
          <a:p>
            <a:r>
              <a:rPr lang="en-US" sz="2000" dirty="0">
                <a:hlinkClick r:id="rId2"/>
              </a:rPr>
              <a:t>https://techcommunity.microsoft.com/t5/azure-data-explorer-blog/azure-data-explorer-kql-cheat-sheets/ba-p/1057404</a:t>
            </a:r>
            <a:r>
              <a:rPr lang="en-US" sz="2000" dirty="0"/>
              <a:t> 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1457135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KQL Threat Hunting</a:t>
            </a:r>
            <a:endParaRPr lang="fr-FR" dirty="0"/>
          </a:p>
        </p:txBody>
      </p:sp>
      <p:sp>
        <p:nvSpPr>
          <p:cNvPr id="115" name="Tijdelijke aanduiding voor tekst 2"/>
          <p:cNvSpPr txBox="1">
            <a:spLocks noGrp="1"/>
          </p:cNvSpPr>
          <p:nvPr>
            <p:ph type="body" idx="1"/>
          </p:nvPr>
        </p:nvSpPr>
        <p:spPr>
          <a:xfrm>
            <a:off x="390698" y="1419567"/>
            <a:ext cx="6059978" cy="184733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/>
              <a:t>Using KQL for threat hunting by </a:t>
            </a:r>
            <a:r>
              <a:rPr lang="en-US" sz="2400" dirty="0" err="1"/>
              <a:t>Kijo</a:t>
            </a:r>
            <a:r>
              <a:rPr lang="en-US" sz="2400" dirty="0"/>
              <a:t> </a:t>
            </a:r>
            <a:r>
              <a:rPr lang="en-US" sz="2400" dirty="0" err="1"/>
              <a:t>Niimura</a:t>
            </a:r>
            <a:endParaRPr lang="en-US" sz="2400" dirty="0"/>
          </a:p>
          <a:p>
            <a:endParaRPr lang="en-US" sz="2400" dirty="0"/>
          </a:p>
          <a:p>
            <a:r>
              <a:rPr lang="fr-FR" sz="2000" dirty="0">
                <a:hlinkClick r:id="rId2"/>
              </a:rPr>
              <a:t>https://github.com/LearningKijo/KQL/blob/main/KQL-Effective-Use/10-kql-ThreatHunting-IoCs-tips-v1.pdf.pdf</a:t>
            </a:r>
            <a:r>
              <a:rPr lang="fr-FR" sz="2000" dirty="0"/>
              <a:t> 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B6411895-3B3D-6D5C-9E81-167282D1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676" y="954994"/>
            <a:ext cx="2569187" cy="342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23550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el 1"/>
          <p:cNvSpPr txBox="1">
            <a:spLocks noGrp="1"/>
          </p:cNvSpPr>
          <p:nvPr>
            <p:ph type="title"/>
          </p:nvPr>
        </p:nvSpPr>
        <p:spPr>
          <a:xfrm>
            <a:off x="1692275" y="268289"/>
            <a:ext cx="7006943" cy="1103312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Log Analytics, what is it ?</a:t>
            </a:r>
            <a:endParaRPr lang="fr-FR" b="1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76FED9B-1AA3-8128-DE29-725DAE4D5F67}"/>
              </a:ext>
            </a:extLst>
          </p:cNvPr>
          <p:cNvSpPr txBox="1">
            <a:spLocks/>
          </p:cNvSpPr>
          <p:nvPr/>
        </p:nvSpPr>
        <p:spPr>
          <a:xfrm>
            <a:off x="2234045" y="1547845"/>
            <a:ext cx="5189221" cy="222405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marR="0" indent="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1pPr>
            <a:lvl2pPr marL="763359" marR="0" indent="-306159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2pPr>
            <a:lvl3pPr marL="1200150" marR="0" indent="-28575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3pPr>
            <a:lvl4pPr marL="17145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4pPr>
            <a:lvl5pPr marL="21717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25000"/>
              <a:buFontTx/>
              <a:buChar char="■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5pPr>
            <a:lvl6pPr marL="26289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6pPr>
            <a:lvl7pPr marL="30861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7pPr>
            <a:lvl8pPr marL="35433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8pPr>
            <a:lvl9pPr marL="4000500" marR="0" indent="-342900" algn="l" defTabSz="4572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Segoe UI Light"/>
              </a:defRPr>
            </a:lvl9pPr>
          </a:lstStyle>
          <a:p>
            <a:pPr marL="342900" indent="-342900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FFFFFF"/>
                </a:solidFill>
              </a:rPr>
              <a:t>What is it ?</a:t>
            </a:r>
          </a:p>
          <a:p>
            <a:pPr marL="342900" indent="-342900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FFFFFF"/>
                </a:solidFill>
              </a:rPr>
              <a:t>Log Analytics Workspace</a:t>
            </a:r>
          </a:p>
          <a:p>
            <a:pPr marL="342900" indent="-342900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FFFFFF"/>
                </a:solidFill>
              </a:rPr>
              <a:t>Data structure</a:t>
            </a:r>
          </a:p>
          <a:p>
            <a:pPr marL="342900" indent="-342900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FFFFFF"/>
                </a:solidFill>
              </a:rPr>
              <a:t>Data retention</a:t>
            </a:r>
            <a:endParaRPr lang="en-US" sz="2000" dirty="0"/>
          </a:p>
          <a:p>
            <a:pPr hangingPunct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9402336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KQL </a:t>
            </a:r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115" name="Tijdelijke aanduiding voor tekst 2"/>
          <p:cNvSpPr txBox="1">
            <a:spLocks noGrp="1"/>
          </p:cNvSpPr>
          <p:nvPr>
            <p:ph type="body" idx="1"/>
          </p:nvPr>
        </p:nvSpPr>
        <p:spPr>
          <a:xfrm>
            <a:off x="1690318" y="1211750"/>
            <a:ext cx="6985370" cy="11740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Created by </a:t>
            </a:r>
            <a:r>
              <a:rPr lang="en-US" sz="2400" dirty="0" err="1"/>
              <a:t>Ugur</a:t>
            </a:r>
            <a:r>
              <a:rPr lang="en-US" sz="2400" dirty="0"/>
              <a:t> </a:t>
            </a:r>
            <a:r>
              <a:rPr lang="en-US" sz="2400" dirty="0" err="1"/>
              <a:t>Koc</a:t>
            </a:r>
            <a:r>
              <a:rPr lang="en-US" sz="2400" dirty="0"/>
              <a:t> (@UgurKocDe)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hlinkClick r:id="rId2"/>
              </a:rPr>
              <a:t>https://www.kqlsearch.com</a:t>
            </a:r>
            <a:r>
              <a:rPr lang="en-US" sz="2400" dirty="0"/>
              <a:t> 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FA1114A-0D43-40AD-EE7C-43BB24C7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921" y="2222196"/>
            <a:ext cx="5721912" cy="228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17391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Must </a:t>
            </a:r>
            <a:r>
              <a:rPr lang="fr-FR" dirty="0" err="1"/>
              <a:t>Learn</a:t>
            </a:r>
            <a:r>
              <a:rPr lang="fr-FR" dirty="0"/>
              <a:t> KQL</a:t>
            </a:r>
          </a:p>
        </p:txBody>
      </p:sp>
      <p:sp>
        <p:nvSpPr>
          <p:cNvPr id="115" name="Tijdelijke aanduiding voor tekst 2"/>
          <p:cNvSpPr txBox="1">
            <a:spLocks noGrp="1"/>
          </p:cNvSpPr>
          <p:nvPr>
            <p:ph type="body" idx="1"/>
          </p:nvPr>
        </p:nvSpPr>
        <p:spPr>
          <a:xfrm>
            <a:off x="299258" y="1211750"/>
            <a:ext cx="8376430" cy="14732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Blog post series about KQL by Rod Trent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hlinkClick r:id="rId2"/>
              </a:rPr>
              <a:t>https://github.com/rod-trent/MustLearnKQL</a:t>
            </a:r>
            <a:r>
              <a:rPr lang="en-US" sz="24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Book available: </a:t>
            </a:r>
            <a:r>
              <a:rPr lang="en-US" sz="2400" dirty="0">
                <a:hlinkClick r:id="rId3"/>
              </a:rPr>
              <a:t>https://a.co/d/fINFGnw</a:t>
            </a:r>
            <a:r>
              <a:rPr lang="en-US" sz="2400" dirty="0"/>
              <a:t>  </a:t>
            </a:r>
            <a:endParaRPr lang="fr-FR" sz="2400" dirty="0"/>
          </a:p>
        </p:txBody>
      </p:sp>
      <p:pic>
        <p:nvPicPr>
          <p:cNvPr id="2" name="Picture 2" descr="Page 1">
            <a:extLst>
              <a:ext uri="{FF2B5EF4-FFF2-40B4-BE49-F238E27FC236}">
                <a16:creationId xmlns:a16="http://schemas.microsoft.com/office/drawing/2014/main" id="{F9E9F0C0-49C9-51F2-83FB-BBF9D107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386" y="415637"/>
            <a:ext cx="2560320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59483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el 1"/>
          <p:cNvSpPr txBox="1">
            <a:spLocks noGrp="1"/>
          </p:cNvSpPr>
          <p:nvPr>
            <p:ph type="title"/>
          </p:nvPr>
        </p:nvSpPr>
        <p:spPr>
          <a:xfrm>
            <a:off x="1692275" y="268288"/>
            <a:ext cx="7006943" cy="46797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Tijdelijke aanduiding voor tekst 2"/>
          <p:cNvSpPr txBox="1">
            <a:spLocks noGrp="1"/>
          </p:cNvSpPr>
          <p:nvPr>
            <p:ph type="body" idx="1"/>
          </p:nvPr>
        </p:nvSpPr>
        <p:spPr>
          <a:xfrm>
            <a:off x="1690318" y="1211749"/>
            <a:ext cx="6985370" cy="355343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5262801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jdelijke aanduiding voor inhoud 1"/>
          <p:cNvSpPr txBox="1">
            <a:spLocks noGrp="1"/>
          </p:cNvSpPr>
          <p:nvPr>
            <p:ph type="body" idx="1"/>
          </p:nvPr>
        </p:nvSpPr>
        <p:spPr>
          <a:xfrm>
            <a:off x="1692275" y="268286"/>
            <a:ext cx="6950827" cy="462780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8993217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A4635F7-AC8A-1FCB-C215-E6285EC8D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80192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jdelijke aanduiding voor inhoud 1"/>
          <p:cNvSpPr txBox="1">
            <a:spLocks noGrp="1"/>
          </p:cNvSpPr>
          <p:nvPr>
            <p:ph type="body" idx="1"/>
          </p:nvPr>
        </p:nvSpPr>
        <p:spPr>
          <a:xfrm>
            <a:off x="1692275" y="268286"/>
            <a:ext cx="6950827" cy="462780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jdelijke aanduiding voor inhoud 1"/>
          <p:cNvSpPr txBox="1">
            <a:spLocks noGrp="1"/>
          </p:cNvSpPr>
          <p:nvPr>
            <p:ph type="body" idx="1"/>
          </p:nvPr>
        </p:nvSpPr>
        <p:spPr>
          <a:xfrm>
            <a:off x="1692275" y="268286"/>
            <a:ext cx="6950827" cy="462780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4519020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jdelijke aanduiding voor tekst 1"/>
          <p:cNvSpPr txBox="1">
            <a:spLocks noGrp="1"/>
          </p:cNvSpPr>
          <p:nvPr>
            <p:ph type="body" sz="quarter" idx="1"/>
          </p:nvPr>
        </p:nvSpPr>
        <p:spPr>
          <a:xfrm>
            <a:off x="2700335" y="887509"/>
            <a:ext cx="6048130" cy="441614"/>
          </a:xfrm>
          <a:prstGeom prst="rect">
            <a:avLst/>
          </a:prstGeom>
        </p:spPr>
        <p:txBody>
          <a:bodyPr/>
          <a:lstStyle/>
          <a:p>
            <a:pPr defTabSz="411479">
              <a:lnSpc>
                <a:spcPct val="90000"/>
              </a:lnSpc>
              <a:defRPr sz="2100"/>
            </a:pPr>
            <a:endParaRPr/>
          </a:p>
        </p:txBody>
      </p:sp>
      <p:sp>
        <p:nvSpPr>
          <p:cNvPr id="122" name="Tijdelijke aanduiding voor tekst 2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Existing</a:t>
            </a:r>
            <a:r>
              <a:rPr lang="fr-FR" dirty="0"/>
              <a:t> reports in Intune</a:t>
            </a:r>
          </a:p>
        </p:txBody>
      </p:sp>
      <p:sp>
        <p:nvSpPr>
          <p:cNvPr id="115" name="Tijdelijke aanduiding voor tekst 2"/>
          <p:cNvSpPr txBox="1">
            <a:spLocks noGrp="1"/>
          </p:cNvSpPr>
          <p:nvPr>
            <p:ph type="body" idx="1"/>
          </p:nvPr>
        </p:nvSpPr>
        <p:spPr>
          <a:xfrm>
            <a:off x="1690318" y="1211749"/>
            <a:ext cx="6985370" cy="10742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hangingPunct="1">
              <a:buFont typeface="Wingdings" panose="05000000000000000000" pitchFamily="2" charset="2"/>
              <a:buChar char="§"/>
            </a:pPr>
            <a:r>
              <a:rPr lang="en-US" sz="2400" dirty="0"/>
              <a:t>Lot of reports available in the </a:t>
            </a:r>
            <a:r>
              <a:rPr lang="en-US" sz="2400" b="1" dirty="0"/>
              <a:t>Report</a:t>
            </a:r>
            <a:r>
              <a:rPr lang="en-US" sz="2400" dirty="0"/>
              <a:t> part</a:t>
            </a:r>
          </a:p>
          <a:p>
            <a:pPr marL="342900" indent="-342900" hangingPunct="1">
              <a:buFont typeface="Wingdings" panose="05000000000000000000" pitchFamily="2" charset="2"/>
              <a:buChar char="§"/>
            </a:pPr>
            <a:r>
              <a:rPr lang="en-US" sz="2400" dirty="0"/>
              <a:t>Monitor part (Devices, Apps) </a:t>
            </a:r>
          </a:p>
          <a:p>
            <a:endParaRPr sz="2800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AB3BBC9A-F806-158B-A9DB-C8A6CDB2F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7" y="2482634"/>
            <a:ext cx="1680432" cy="1531721"/>
          </a:xfrm>
          <a:prstGeom prst="rect">
            <a:avLst/>
          </a:prstGeom>
        </p:spPr>
      </p:pic>
      <p:pic>
        <p:nvPicPr>
          <p:cNvPr id="2" name="Picture 7">
            <a:extLst>
              <a:ext uri="{FF2B5EF4-FFF2-40B4-BE49-F238E27FC236}">
                <a16:creationId xmlns:a16="http://schemas.microsoft.com/office/drawing/2014/main" id="{85187CE4-1E9E-455B-1E12-F9187C377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327" y="2520062"/>
            <a:ext cx="1822572" cy="153139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EE4CFFC-2A23-9099-0460-5D71DA375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986" y="2482634"/>
            <a:ext cx="2837864" cy="157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888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Log Analytics ?</a:t>
            </a:r>
          </a:p>
        </p:txBody>
      </p:sp>
      <p:sp>
        <p:nvSpPr>
          <p:cNvPr id="115" name="Tijdelijke aanduiding voor tekst 2"/>
          <p:cNvSpPr txBox="1">
            <a:spLocks noGrp="1"/>
          </p:cNvSpPr>
          <p:nvPr>
            <p:ph type="body" idx="1"/>
          </p:nvPr>
        </p:nvSpPr>
        <p:spPr>
          <a:xfrm>
            <a:off x="1047404" y="1211749"/>
            <a:ext cx="7564579" cy="3553431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Part of Azure available from Azure &amp; Intune portals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Run queries and play with data from your tenant, devices…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Data are located into Logs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Can be used to find things on Azure, Intune…</a:t>
            </a:r>
          </a:p>
          <a:p>
            <a:pPr marL="1220559" lvl="1" indent="-457200">
              <a:buFont typeface="Wingdings" panose="05000000000000000000" pitchFamily="2" charset="2"/>
              <a:buChar char="ü"/>
            </a:pPr>
            <a:r>
              <a:rPr lang="en-US" dirty="0"/>
              <a:t>Hey, show me details about this device</a:t>
            </a:r>
          </a:p>
          <a:p>
            <a:pPr marL="1220559" lvl="1" indent="-457200">
              <a:buFont typeface="Wingdings" panose="05000000000000000000" pitchFamily="2" charset="2"/>
              <a:buChar char="ü"/>
            </a:pPr>
            <a:r>
              <a:rPr lang="en-US" dirty="0"/>
              <a:t>Hey, show me details about this IMEI</a:t>
            </a:r>
          </a:p>
          <a:p>
            <a:pPr marL="1220559" lvl="1" indent="-457200">
              <a:buFont typeface="Wingdings" panose="05000000000000000000" pitchFamily="2" charset="2"/>
              <a:buChar char="ü"/>
            </a:pPr>
            <a:r>
              <a:rPr lang="en-US" dirty="0"/>
              <a:t>Hey, show me audit logs of my Intune tenant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By default, Log Analytics is empty you need to configure it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346423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039091" y="268675"/>
            <a:ext cx="7636597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Prerequisites</a:t>
            </a:r>
            <a:r>
              <a:rPr lang="fr-FR" dirty="0"/>
              <a:t> for Log Analytics</a:t>
            </a:r>
          </a:p>
        </p:txBody>
      </p:sp>
      <p:sp>
        <p:nvSpPr>
          <p:cNvPr id="115" name="Tijdelijke aanduiding voor tekst 2"/>
          <p:cNvSpPr txBox="1">
            <a:spLocks noGrp="1"/>
          </p:cNvSpPr>
          <p:nvPr>
            <p:ph type="body" idx="1"/>
          </p:nvPr>
        </p:nvSpPr>
        <p:spPr>
          <a:xfrm>
            <a:off x="1039091" y="1211749"/>
            <a:ext cx="7813963" cy="355343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dirty="0"/>
              <a:t>Azure subscription (of course)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dirty="0"/>
              <a:t>Resource group (container that holds all your resources) *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dirty="0"/>
              <a:t>Log Analytics workspace (we will see this later)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200" dirty="0"/>
          </a:p>
          <a:p>
            <a:r>
              <a:rPr lang="en-US" sz="2200" dirty="0"/>
              <a:t>* More info about resource group </a:t>
            </a:r>
          </a:p>
          <a:p>
            <a:r>
              <a:rPr lang="en-US" sz="1800" dirty="0">
                <a:hlinkClick r:id="rId2"/>
              </a:rPr>
              <a:t>https://learn.microsoft.com/en-us/azure/azure-resource-manager/management/manage-resource-groups-portal</a:t>
            </a:r>
            <a:r>
              <a:rPr lang="en-US" sz="1800" dirty="0"/>
              <a:t> 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3469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Log Analytics agent</a:t>
            </a:r>
          </a:p>
        </p:txBody>
      </p:sp>
      <p:sp>
        <p:nvSpPr>
          <p:cNvPr id="115" name="Tijdelijke aanduiding voor tekst 2"/>
          <p:cNvSpPr txBox="1">
            <a:spLocks noGrp="1"/>
          </p:cNvSpPr>
          <p:nvPr>
            <p:ph type="body" idx="1"/>
          </p:nvPr>
        </p:nvSpPr>
        <p:spPr>
          <a:xfrm>
            <a:off x="1690318" y="1211749"/>
            <a:ext cx="6985370" cy="35534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/>
              <a:t>You can use an agent on your devices to collect logs, but…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>
                <a:hlinkClick r:id="rId2"/>
              </a:rPr>
              <a:t>https://learn.microsoft.com/en-us/azure/azure-monitor/agents/log-analytics-agent</a:t>
            </a:r>
            <a:r>
              <a:rPr lang="en-US" sz="1600" dirty="0"/>
              <a:t> </a:t>
            </a:r>
          </a:p>
          <a:p>
            <a:endParaRPr lang="en-US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68A45C1-EB87-376A-9B1D-E171F2AA9B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8" t="19595" r="3969" b="12841"/>
          <a:stretch/>
        </p:blipFill>
        <p:spPr>
          <a:xfrm>
            <a:off x="4008" y="2260058"/>
            <a:ext cx="9139992" cy="10400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C637EA-D889-6137-FF6E-FD666AB60A60}"/>
              </a:ext>
            </a:extLst>
          </p:cNvPr>
          <p:cNvSpPr/>
          <p:nvPr/>
        </p:nvSpPr>
        <p:spPr>
          <a:xfrm>
            <a:off x="4322618" y="2668385"/>
            <a:ext cx="3416531" cy="315884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893776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Segoe UI Light"/>
        <a:ea typeface="Segoe UI Light"/>
        <a:cs typeface="Segoe UI Light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Segoe UI Light"/>
        <a:ea typeface="Segoe UI Light"/>
        <a:cs typeface="Segoe UI Light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CD65CADBD20F44B823D3A456FEF9B1" ma:contentTypeVersion="17" ma:contentTypeDescription="Een nieuw document maken." ma:contentTypeScope="" ma:versionID="da0c9d7e40db8f77b6262ad94bc8805f">
  <xsd:schema xmlns:xsd="http://www.w3.org/2001/XMLSchema" xmlns:xs="http://www.w3.org/2001/XMLSchema" xmlns:p="http://schemas.microsoft.com/office/2006/metadata/properties" xmlns:ns2="5891958d-2370-4526-82cd-f303136956a2" xmlns:ns3="042fe71a-d378-40e6-b588-f343e11f8b3b" targetNamespace="http://schemas.microsoft.com/office/2006/metadata/properties" ma:root="true" ma:fieldsID="3985393e65a4f8977929a442e68adcd5" ns2:_="" ns3:_="">
    <xsd:import namespace="5891958d-2370-4526-82cd-f303136956a2"/>
    <xsd:import namespace="042fe71a-d378-40e6-b588-f343e11f8b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_Flow_SignoffStatu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91958d-2370-4526-82cd-f303136956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5e0227ca-919b-4907-ab13-921f4809209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2fe71a-d378-40e6-b588-f343e11f8b3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d0e98d1-dc86-4382-92c0-bd05bc4793b9}" ma:internalName="TaxCatchAll" ma:showField="CatchAllData" ma:web="042fe71a-d378-40e6-b588-f343e11f8b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7FF5D2-843A-40C9-9B87-FF957BBA80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91958d-2370-4526-82cd-f303136956a2"/>
    <ds:schemaRef ds:uri="042fe71a-d378-40e6-b588-f343e11f8b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C447A0-C2F3-405C-AC17-B79788F640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1402</Words>
  <Application>Microsoft Office PowerPoint</Application>
  <PresentationFormat>Affichage à l'écran (16:9)</PresentationFormat>
  <Paragraphs>239</Paragraphs>
  <Slides>58</Slides>
  <Notes>0</Notes>
  <HiddenSlides>11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58</vt:i4>
      </vt:variant>
    </vt:vector>
  </HeadingPairs>
  <TitlesOfParts>
    <vt:vector size="63" baseType="lpstr">
      <vt:lpstr>Calibri</vt:lpstr>
      <vt:lpstr>Helvetica</vt:lpstr>
      <vt:lpstr>Segoe UI Light</vt:lpstr>
      <vt:lpstr>Wingdings</vt:lpstr>
      <vt:lpstr>Office Theme</vt:lpstr>
      <vt:lpstr>Starting with Log Analytics from scratch</vt:lpstr>
      <vt:lpstr>What you will learn ?</vt:lpstr>
      <vt:lpstr>Van Robaeys Damien</vt:lpstr>
      <vt:lpstr>A question ?</vt:lpstr>
      <vt:lpstr>Log Analytics, what is it ?</vt:lpstr>
      <vt:lpstr>Existing reports in Intune</vt:lpstr>
      <vt:lpstr>What is Log Analytics ?</vt:lpstr>
      <vt:lpstr>Prerequisites for Log Analytics</vt:lpstr>
      <vt:lpstr>Log Analytics agent</vt:lpstr>
      <vt:lpstr>Log Analytics Workspace</vt:lpstr>
      <vt:lpstr>Data structure</vt:lpstr>
      <vt:lpstr>Data structure</vt:lpstr>
      <vt:lpstr>Data structure</vt:lpstr>
      <vt:lpstr>Data structure</vt:lpstr>
      <vt:lpstr>Data retention</vt:lpstr>
      <vt:lpstr>Data retention</vt:lpstr>
      <vt:lpstr>Creating a workspace</vt:lpstr>
      <vt:lpstr>Creating a workspace</vt:lpstr>
      <vt:lpstr>Adding Intune datas</vt:lpstr>
      <vt:lpstr>Log Analytics and Intune</vt:lpstr>
      <vt:lpstr>Demo: first overview</vt:lpstr>
      <vt:lpstr>KQL (Kusto Query Language)</vt:lpstr>
      <vt:lpstr>KQL, the heart of your analysis</vt:lpstr>
      <vt:lpstr>Starting with KQL</vt:lpstr>
      <vt:lpstr>Log Analytics from Power BI ?</vt:lpstr>
      <vt:lpstr>Log Analytics from Power BI ?</vt:lpstr>
      <vt:lpstr>Log Analytics from Power BI ?</vt:lpstr>
      <vt:lpstr>Log Analytics from Power BI ?</vt:lpstr>
      <vt:lpstr>Demo: let’s start with KQL</vt:lpstr>
      <vt:lpstr>Custom reporting </vt:lpstr>
      <vt:lpstr>How does it work ?</vt:lpstr>
      <vt:lpstr>Required information (for sending data) </vt:lpstr>
      <vt:lpstr>Sending data with PowerShell</vt:lpstr>
      <vt:lpstr>Sending data with PowerShell</vt:lpstr>
      <vt:lpstr>Sending data ? From where ?</vt:lpstr>
      <vt:lpstr>Local admin report</vt:lpstr>
      <vt:lpstr>Présentation PowerPoint</vt:lpstr>
      <vt:lpstr>BIOS update version</vt:lpstr>
      <vt:lpstr>Présentation PowerPoint</vt:lpstr>
      <vt:lpstr>Présentation PowerPoint</vt:lpstr>
      <vt:lpstr>Monitor BSOD on devices</vt:lpstr>
      <vt:lpstr>Présentation PowerPoint</vt:lpstr>
      <vt:lpstr>Imported data in Log Analytics</vt:lpstr>
      <vt:lpstr>Demo: custom reporting</vt:lpstr>
      <vt:lpstr>Rate my session</vt:lpstr>
      <vt:lpstr>Going further</vt:lpstr>
      <vt:lpstr>Log Analytics Demos env</vt:lpstr>
      <vt:lpstr>KQL cheat  sheets</vt:lpstr>
      <vt:lpstr>KQL Threat Hunting</vt:lpstr>
      <vt:lpstr>KQL Search</vt:lpstr>
      <vt:lpstr>Must Learn KQL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Brenda Kager</dc:creator>
  <cp:lastModifiedBy>VAN ROBAEYS Damien</cp:lastModifiedBy>
  <cp:revision>344</cp:revision>
  <dcterms:modified xsi:type="dcterms:W3CDTF">2023-05-23T06:23:50Z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5d972bf-56dc-4dac-ab09-6f58e6bc3c6d_Enabled">
    <vt:lpwstr>true</vt:lpwstr>
  </property>
  <property fmtid="{D5CDD505-2E9C-101B-9397-08002B2CF9AE}" pid="3" name="MSIP_Label_55d972bf-56dc-4dac-ab09-6f58e6bc3c6d_SetDate">
    <vt:lpwstr>2023-05-23T06:23:46Z</vt:lpwstr>
  </property>
  <property fmtid="{D5CDD505-2E9C-101B-9397-08002B2CF9AE}" pid="4" name="MSIP_Label_55d972bf-56dc-4dac-ab09-6f58e6bc3c6d_Method">
    <vt:lpwstr>Privileged</vt:lpwstr>
  </property>
  <property fmtid="{D5CDD505-2E9C-101B-9397-08002B2CF9AE}" pid="5" name="MSIP_Label_55d972bf-56dc-4dac-ab09-6f58e6bc3c6d_Name">
    <vt:lpwstr>55d972bf-56dc-4dac-ab09-6f58e6bc3c6d</vt:lpwstr>
  </property>
  <property fmtid="{D5CDD505-2E9C-101B-9397-08002B2CF9AE}" pid="6" name="MSIP_Label_55d972bf-56dc-4dac-ab09-6f58e6bc3c6d_SiteId">
    <vt:lpwstr>081c4a9c-ea86-468c-9b4c-30d99d63df76</vt:lpwstr>
  </property>
  <property fmtid="{D5CDD505-2E9C-101B-9397-08002B2CF9AE}" pid="7" name="MSIP_Label_55d972bf-56dc-4dac-ab09-6f58e6bc3c6d_ActionId">
    <vt:lpwstr>bcc370b0-d3d2-4325-b205-70b61729833b</vt:lpwstr>
  </property>
  <property fmtid="{D5CDD505-2E9C-101B-9397-08002B2CF9AE}" pid="8" name="MSIP_Label_55d972bf-56dc-4dac-ab09-6f58e6bc3c6d_ContentBits">
    <vt:lpwstr>0</vt:lpwstr>
  </property>
</Properties>
</file>