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49" y="1365162"/>
            <a:ext cx="11204619" cy="2652368"/>
          </a:xfrm>
        </p:spPr>
        <p:txBody>
          <a:bodyPr/>
          <a:lstStyle/>
          <a:p>
            <a:r>
              <a:rPr lang="en-US" sz="4400" b="1" dirty="0" smtClean="0">
                <a:solidFill>
                  <a:schemeClr val="tx1"/>
                </a:solidFill>
              </a:rPr>
              <a:t>DESIGN AND IMPLEMENTATION OF AN AUTOMATED AUDIO PRODUCTIONS ORDERING SYSTEM WITH THE INCLUSION OF E-WALLET AS AN ADVANTAGE</a:t>
            </a:r>
            <a:endParaRPr lang="en-US" sz="4400" b="1" dirty="0">
              <a:solidFill>
                <a:schemeClr val="tx1"/>
              </a:solidFill>
            </a:endParaRPr>
          </a:p>
        </p:txBody>
      </p:sp>
      <p:sp>
        <p:nvSpPr>
          <p:cNvPr id="3" name="Subtitle 2"/>
          <p:cNvSpPr>
            <a:spLocks noGrp="1"/>
          </p:cNvSpPr>
          <p:nvPr>
            <p:ph type="subTitle" idx="1"/>
          </p:nvPr>
        </p:nvSpPr>
        <p:spPr>
          <a:xfrm>
            <a:off x="1644352" y="5305414"/>
            <a:ext cx="8825658" cy="618868"/>
          </a:xfrm>
          <a:solidFill>
            <a:schemeClr val="bg2">
              <a:lumMod val="50000"/>
            </a:schemeClr>
          </a:solidFill>
        </p:spPr>
        <p:txBody>
          <a:bodyPr>
            <a:normAutofit/>
          </a:bodyPr>
          <a:lstStyle/>
          <a:p>
            <a:r>
              <a:rPr lang="en-US" sz="2800" b="1" dirty="0" smtClean="0">
                <a:solidFill>
                  <a:schemeClr val="tx1"/>
                </a:solidFill>
              </a:rPr>
              <a:t>KOIKI DAMILARE SOLOMON – 185887</a:t>
            </a:r>
            <a:endParaRPr lang="en-US" sz="2800" b="1" dirty="0">
              <a:solidFill>
                <a:schemeClr val="tx1"/>
              </a:solidFill>
            </a:endParaRPr>
          </a:p>
        </p:txBody>
      </p:sp>
    </p:spTree>
    <p:extLst>
      <p:ext uri="{BB962C8B-B14F-4D97-AF65-F5344CB8AC3E}">
        <p14:creationId xmlns:p14="http://schemas.microsoft.com/office/powerpoint/2010/main" val="287116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9375"/>
          </a:xfrm>
        </p:spPr>
        <p:txBody>
          <a:bodyPr/>
          <a:lstStyle/>
          <a:p>
            <a:r>
              <a:rPr lang="en-US" b="1" dirty="0" smtClean="0"/>
              <a:t>LIMITATION OF THE PROJECT</a:t>
            </a:r>
            <a:endParaRPr lang="en-US" b="1" dirty="0"/>
          </a:p>
        </p:txBody>
      </p:sp>
      <p:sp>
        <p:nvSpPr>
          <p:cNvPr id="4" name="TextBox 3"/>
          <p:cNvSpPr txBox="1"/>
          <p:nvPr/>
        </p:nvSpPr>
        <p:spPr>
          <a:xfrm>
            <a:off x="1210614" y="1841678"/>
            <a:ext cx="7856112" cy="707886"/>
          </a:xfrm>
          <a:prstGeom prst="rect">
            <a:avLst/>
          </a:prstGeom>
          <a:noFill/>
        </p:spPr>
        <p:txBody>
          <a:bodyPr wrap="square" rtlCol="0">
            <a:spAutoFit/>
          </a:bodyPr>
          <a:lstStyle/>
          <a:p>
            <a:r>
              <a:rPr lang="en-US" sz="2000" b="1" dirty="0" smtClean="0"/>
              <a:t>Due to time constraint, the system to be developed in this project may not include any module that handles:</a:t>
            </a:r>
            <a:endParaRPr lang="en-US" sz="2000" b="1" dirty="0"/>
          </a:p>
        </p:txBody>
      </p:sp>
      <p:sp>
        <p:nvSpPr>
          <p:cNvPr id="5" name="TextBox 4"/>
          <p:cNvSpPr txBox="1"/>
          <p:nvPr/>
        </p:nvSpPr>
        <p:spPr>
          <a:xfrm>
            <a:off x="1401097" y="3272553"/>
            <a:ext cx="789474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Live </a:t>
            </a:r>
            <a:r>
              <a:rPr lang="en-US" sz="2000" b="1" dirty="0"/>
              <a:t>audio </a:t>
            </a:r>
            <a:r>
              <a:rPr lang="en-US" sz="2000" b="1" dirty="0" smtClean="0"/>
              <a:t>streaming</a:t>
            </a:r>
          </a:p>
        </p:txBody>
      </p:sp>
      <p:sp>
        <p:nvSpPr>
          <p:cNvPr id="6" name="TextBox 5"/>
          <p:cNvSpPr txBox="1"/>
          <p:nvPr/>
        </p:nvSpPr>
        <p:spPr>
          <a:xfrm>
            <a:off x="1401097" y="4300024"/>
            <a:ext cx="9620518"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Payment </a:t>
            </a:r>
            <a:r>
              <a:rPr lang="en-US" sz="2000" b="1" dirty="0" smtClean="0"/>
              <a:t>for live streaming of audios</a:t>
            </a:r>
            <a:endParaRPr lang="en-US" sz="2000" b="1" dirty="0"/>
          </a:p>
        </p:txBody>
      </p:sp>
    </p:spTree>
    <p:extLst>
      <p:ext uri="{BB962C8B-B14F-4D97-AF65-F5344CB8AC3E}">
        <p14:creationId xmlns:p14="http://schemas.microsoft.com/office/powerpoint/2010/main" val="22672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18505"/>
          </a:xfrm>
        </p:spPr>
        <p:txBody>
          <a:bodyPr/>
          <a:lstStyle/>
          <a:p>
            <a:r>
              <a:rPr lang="en-US" b="1" dirty="0" smtClean="0"/>
              <a:t>METHODOLOGY</a:t>
            </a:r>
            <a:endParaRPr lang="en-US" b="1" dirty="0"/>
          </a:p>
        </p:txBody>
      </p:sp>
      <p:sp>
        <p:nvSpPr>
          <p:cNvPr id="4" name="TextBox 3"/>
          <p:cNvSpPr txBox="1"/>
          <p:nvPr/>
        </p:nvSpPr>
        <p:spPr>
          <a:xfrm>
            <a:off x="1365161" y="1853248"/>
            <a:ext cx="8860664" cy="400110"/>
          </a:xfrm>
          <a:prstGeom prst="rect">
            <a:avLst/>
          </a:prstGeom>
          <a:noFill/>
        </p:spPr>
        <p:txBody>
          <a:bodyPr wrap="square" rtlCol="0">
            <a:spAutoFit/>
          </a:bodyPr>
          <a:lstStyle/>
          <a:p>
            <a:r>
              <a:rPr lang="en-US" sz="2000" b="1" dirty="0" smtClean="0"/>
              <a:t>THE AGILE METHODOLOGY WILL BE USED</a:t>
            </a:r>
            <a:endParaRPr lang="en-US" sz="2000" b="1" dirty="0"/>
          </a:p>
        </p:txBody>
      </p:sp>
      <p:sp>
        <p:nvSpPr>
          <p:cNvPr id="5" name="TextBox 4"/>
          <p:cNvSpPr txBox="1"/>
          <p:nvPr/>
        </p:nvSpPr>
        <p:spPr>
          <a:xfrm>
            <a:off x="1635616" y="2923504"/>
            <a:ext cx="9182637" cy="400110"/>
          </a:xfrm>
          <a:prstGeom prst="rect">
            <a:avLst/>
          </a:prstGeom>
          <a:noFill/>
        </p:spPr>
        <p:txBody>
          <a:bodyPr wrap="square" rtlCol="0">
            <a:spAutoFit/>
          </a:bodyPr>
          <a:lstStyle/>
          <a:p>
            <a:r>
              <a:rPr lang="en-US" sz="2000" b="1" dirty="0" smtClean="0"/>
              <a:t>APIs for </a:t>
            </a:r>
            <a:r>
              <a:rPr lang="en-US" sz="2000" b="1" dirty="0"/>
              <a:t>the online </a:t>
            </a:r>
            <a:r>
              <a:rPr lang="en-US" sz="2000" b="1" dirty="0" smtClean="0"/>
              <a:t>payment will be outsourced</a:t>
            </a:r>
            <a:endParaRPr lang="en-US" sz="2000" b="1" dirty="0"/>
          </a:p>
        </p:txBody>
      </p:sp>
      <p:sp>
        <p:nvSpPr>
          <p:cNvPr id="6" name="TextBox 5"/>
          <p:cNvSpPr txBox="1"/>
          <p:nvPr/>
        </p:nvSpPr>
        <p:spPr>
          <a:xfrm>
            <a:off x="1697864" y="3771366"/>
            <a:ext cx="8721144" cy="400110"/>
          </a:xfrm>
          <a:prstGeom prst="rect">
            <a:avLst/>
          </a:prstGeom>
          <a:noFill/>
        </p:spPr>
        <p:txBody>
          <a:bodyPr wrap="square" rtlCol="0">
            <a:spAutoFit/>
          </a:bodyPr>
          <a:lstStyle/>
          <a:p>
            <a:r>
              <a:rPr lang="en-US" sz="2000" b="1" dirty="0" smtClean="0"/>
              <a:t>Plugins for live streaming will be outsourced if it will be included</a:t>
            </a:r>
            <a:endParaRPr lang="en-US" sz="2000" b="1" dirty="0"/>
          </a:p>
        </p:txBody>
      </p:sp>
    </p:spTree>
    <p:extLst>
      <p:ext uri="{BB962C8B-B14F-4D97-AF65-F5344CB8AC3E}">
        <p14:creationId xmlns:p14="http://schemas.microsoft.com/office/powerpoint/2010/main" val="416498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THE PROJECT</a:t>
            </a:r>
            <a:endParaRPr lang="en-US" b="1" dirty="0"/>
          </a:p>
        </p:txBody>
      </p:sp>
      <p:sp>
        <p:nvSpPr>
          <p:cNvPr id="5" name="TextBox 4"/>
          <p:cNvSpPr txBox="1"/>
          <p:nvPr/>
        </p:nvSpPr>
        <p:spPr>
          <a:xfrm>
            <a:off x="1081825" y="2343957"/>
            <a:ext cx="8268237"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Easy </a:t>
            </a:r>
            <a:r>
              <a:rPr lang="en-US" sz="2000" b="1" dirty="0"/>
              <a:t>uploading of audio files by their </a:t>
            </a:r>
            <a:r>
              <a:rPr lang="en-US" sz="2000" b="1" dirty="0" smtClean="0"/>
              <a:t>owners</a:t>
            </a:r>
          </a:p>
        </p:txBody>
      </p:sp>
      <p:sp>
        <p:nvSpPr>
          <p:cNvPr id="6" name="TextBox 5"/>
          <p:cNvSpPr txBox="1"/>
          <p:nvPr/>
        </p:nvSpPr>
        <p:spPr>
          <a:xfrm>
            <a:off x="1017429" y="1359939"/>
            <a:ext cx="9646276" cy="400110"/>
          </a:xfrm>
          <a:prstGeom prst="rect">
            <a:avLst/>
          </a:prstGeom>
          <a:noFill/>
        </p:spPr>
        <p:txBody>
          <a:bodyPr wrap="square" rtlCol="0">
            <a:spAutoFit/>
          </a:bodyPr>
          <a:lstStyle/>
          <a:p>
            <a:r>
              <a:rPr lang="en-US" sz="2000" b="1" dirty="0"/>
              <a:t>C</a:t>
            </a:r>
            <a:r>
              <a:rPr lang="en-US" sz="2000" b="1" dirty="0" smtClean="0"/>
              <a:t>reating </a:t>
            </a:r>
            <a:r>
              <a:rPr lang="en-US" sz="2000" b="1" dirty="0"/>
              <a:t>a platform that will </a:t>
            </a:r>
            <a:r>
              <a:rPr lang="en-US" sz="2000" b="1" dirty="0" smtClean="0"/>
              <a:t>allow:</a:t>
            </a:r>
            <a:endParaRPr lang="en-US" sz="2000" b="1" dirty="0"/>
          </a:p>
        </p:txBody>
      </p:sp>
      <p:sp>
        <p:nvSpPr>
          <p:cNvPr id="7" name="TextBox 6"/>
          <p:cNvSpPr txBox="1"/>
          <p:nvPr/>
        </p:nvSpPr>
        <p:spPr>
          <a:xfrm>
            <a:off x="1081825" y="3203998"/>
            <a:ext cx="8165206"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Easy purchase of those audio files</a:t>
            </a:r>
          </a:p>
        </p:txBody>
      </p:sp>
    </p:spTree>
    <p:extLst>
      <p:ext uri="{BB962C8B-B14F-4D97-AF65-F5344CB8AC3E}">
        <p14:creationId xmlns:p14="http://schemas.microsoft.com/office/powerpoint/2010/main" val="25212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4" name="TextBox 3"/>
          <p:cNvSpPr txBox="1"/>
          <p:nvPr/>
        </p:nvSpPr>
        <p:spPr>
          <a:xfrm>
            <a:off x="646111" y="1751527"/>
            <a:ext cx="1091911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Sony Corporation announced October 1, 2008 that it had completed the acquisition of Bertelsmann’s 50% stake in Sony BMG, which was originally announced on August 5, 2008. Ref: "Sony's acquisition of Bertelsmann's 50% Stake in Sony BMG complete" (Press release). Sony Corporation of America. Archived from the original on October 3, 2008.</a:t>
            </a:r>
          </a:p>
          <a:p>
            <a:pPr marL="285750" indent="-285750">
              <a:buFont typeface="Arial" panose="020B0604020202020204" pitchFamily="34" charset="0"/>
              <a:buChar char="•"/>
            </a:pPr>
            <a:r>
              <a:rPr lang="en-US" sz="1400" dirty="0"/>
              <a:t> "The Music Industry". The Economist. October 15, 2008.</a:t>
            </a:r>
          </a:p>
          <a:p>
            <a:pPr marL="285750" indent="-285750">
              <a:buFont typeface="Arial" panose="020B0604020202020204" pitchFamily="34" charset="0"/>
              <a:buChar char="•"/>
            </a:pPr>
            <a:r>
              <a:rPr lang="en-US" sz="1400" dirty="0"/>
              <a:t> Goldman, David (February 3, 2010). "Music's lost decade: Sales cut in half".</a:t>
            </a:r>
          </a:p>
          <a:p>
            <a:pPr marL="285750" indent="-285750">
              <a:buFont typeface="Arial" panose="020B0604020202020204" pitchFamily="34" charset="0"/>
              <a:buChar char="•"/>
            </a:pPr>
            <a:r>
              <a:rPr lang="en-US" sz="1400" dirty="0"/>
              <a:t> Seabrook, John (August 10, 2009). "The Price of the Ticket". The New Yorker. Annals of Entertainment: 34.</a:t>
            </a:r>
          </a:p>
          <a:p>
            <a:pPr marL="285750" indent="-285750">
              <a:buFont typeface="Arial" panose="020B0604020202020204" pitchFamily="34" charset="0"/>
              <a:buChar char="•"/>
            </a:pPr>
            <a:r>
              <a:rPr lang="en-US" sz="1400" dirty="0"/>
              <a:t> "Mobile World Congress 2011". dailywireless.org. February 14, 2011. Amazon is now the world’s biggest book retailer. Apple, the world’s largest music retailer.</a:t>
            </a:r>
          </a:p>
          <a:p>
            <a:pPr marL="285750" indent="-285750">
              <a:buFont typeface="Arial" panose="020B0604020202020204" pitchFamily="34" charset="0"/>
              <a:buChar char="•"/>
            </a:pPr>
            <a:r>
              <a:rPr lang="en-US" sz="1400" dirty="0"/>
              <a:t> Jane Glover. "Dear </a:t>
            </a:r>
            <a:r>
              <a:rPr lang="en-US" sz="1400" dirty="0" err="1"/>
              <a:t>Constanze</a:t>
            </a:r>
            <a:r>
              <a:rPr lang="en-US" sz="1400" dirty="0"/>
              <a:t> | Music". The Guardian. Retrieved November 21, 2016.</a:t>
            </a:r>
          </a:p>
          <a:p>
            <a:pPr marL="285750" indent="-285750">
              <a:buFont typeface="Arial" panose="020B0604020202020204" pitchFamily="34" charset="0"/>
              <a:buChar char="•"/>
            </a:pPr>
            <a:r>
              <a:rPr lang="en-US" sz="1400" dirty="0"/>
              <a:t> For the "darky"/"coon" distinction see, for example, note 34 on p. 167 of Edward Marx and Laura E. </a:t>
            </a:r>
            <a:r>
              <a:rPr lang="en-US" sz="1400" dirty="0" err="1"/>
              <a:t>Franey's</a:t>
            </a:r>
            <a:r>
              <a:rPr lang="en-US" sz="1400" dirty="0"/>
              <a:t> annotated edition of </a:t>
            </a:r>
            <a:r>
              <a:rPr lang="en-US" sz="1400" dirty="0" err="1"/>
              <a:t>Yone</a:t>
            </a:r>
            <a:r>
              <a:rPr lang="en-US" sz="1400" dirty="0"/>
              <a:t> Noguchi, The American Diary of a Japanese Girl, Temple University Press, 2007, ISBN 1-59213-555-2. See also Lewis A. </a:t>
            </a:r>
            <a:r>
              <a:rPr lang="en-US" sz="1400" dirty="0" err="1"/>
              <a:t>Erenberg</a:t>
            </a:r>
            <a:r>
              <a:rPr lang="en-US" sz="1400" dirty="0"/>
              <a:t> (1984), </a:t>
            </a:r>
            <a:r>
              <a:rPr lang="en-US" sz="1400" dirty="0" err="1"/>
              <a:t>Steppin</a:t>
            </a:r>
            <a:r>
              <a:rPr lang="en-US" sz="1400" dirty="0"/>
              <a:t>' Out: New York Nightlife and the Transformation of American Culture, 1890–1930, University of Chicago Press, p. 73, ISBN 0-226-21515-6. For more on the "darky" stereotype, see J. Ronald Green (2000), Straight Lick: The Cinema of Oscar </a:t>
            </a:r>
            <a:r>
              <a:rPr lang="en-US" sz="1400" dirty="0" err="1"/>
              <a:t>Micheaux</a:t>
            </a:r>
            <a:r>
              <a:rPr lang="en-US" sz="1400" dirty="0"/>
              <a:t>, Indiana University Press, pp. 134, 206, ISBN 0-253-33753-4; p. 151 of the same work also alludes to the specific "coon" archetype.</a:t>
            </a:r>
          </a:p>
          <a:p>
            <a:pPr marL="285750" indent="-285750">
              <a:buFont typeface="Arial" panose="020B0604020202020204" pitchFamily="34" charset="0"/>
              <a:buChar char="•"/>
            </a:pPr>
            <a:r>
              <a:rPr lang="en-US" sz="1400" dirty="0"/>
              <a:t> "Early Record Label History". Angelfire.com. Retrieved February 4, 2013.</a:t>
            </a:r>
          </a:p>
          <a:p>
            <a:pPr marL="285750" indent="-285750">
              <a:buFont typeface="Arial" panose="020B0604020202020204" pitchFamily="34" charset="0"/>
              <a:buChar char="•"/>
            </a:pPr>
            <a:r>
              <a:rPr lang="en-US" sz="1400" dirty="0"/>
              <a:t> "Sony and BMG merger backed by EU", BBC News, July 19, 2004</a:t>
            </a:r>
          </a:p>
          <a:p>
            <a:pPr marL="285750" indent="-285750">
              <a:buFont typeface="Arial" panose="020B0604020202020204" pitchFamily="34" charset="0"/>
              <a:buChar char="•"/>
            </a:pPr>
            <a:r>
              <a:rPr lang="en-US" sz="1400" dirty="0"/>
              <a:t> Mark </a:t>
            </a:r>
            <a:r>
              <a:rPr lang="en-US" sz="1400" dirty="0" err="1"/>
              <a:t>Sweney</a:t>
            </a:r>
            <a:r>
              <a:rPr lang="en-US" sz="1400" dirty="0"/>
              <a:t> "Universal's £1.2bn EMI takeover approved – with conditions", The Guardian (London),</a:t>
            </a:r>
          </a:p>
        </p:txBody>
      </p:sp>
    </p:spTree>
    <p:extLst>
      <p:ext uri="{BB962C8B-B14F-4D97-AF65-F5344CB8AC3E}">
        <p14:creationId xmlns:p14="http://schemas.microsoft.com/office/powerpoint/2010/main" val="23683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5" name="TextBox 4"/>
          <p:cNvSpPr txBox="1"/>
          <p:nvPr/>
        </p:nvSpPr>
        <p:spPr>
          <a:xfrm>
            <a:off x="1429555" y="1853248"/>
            <a:ext cx="8435662" cy="3046988"/>
          </a:xfrm>
          <a:prstGeom prst="rect">
            <a:avLst/>
          </a:prstGeom>
          <a:noFill/>
        </p:spPr>
        <p:txBody>
          <a:bodyPr wrap="square" rtlCol="0">
            <a:spAutoFit/>
          </a:bodyPr>
          <a:lstStyle/>
          <a:p>
            <a:r>
              <a:rPr lang="en-US" sz="3200" b="1" dirty="0" smtClean="0"/>
              <a:t>An automated audio production system is a website or mobile application on which  users can get permission to download songs or any other kinds of audio productions after payment has been done.</a:t>
            </a:r>
            <a:endParaRPr lang="en-US" sz="3200" b="1" dirty="0"/>
          </a:p>
        </p:txBody>
      </p:sp>
    </p:spTree>
    <p:extLst>
      <p:ext uri="{BB962C8B-B14F-4D97-AF65-F5344CB8AC3E}">
        <p14:creationId xmlns:p14="http://schemas.microsoft.com/office/powerpoint/2010/main" val="1583775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b="1" dirty="0" smtClean="0"/>
              <a:t>INTRODUCTION CONTD</a:t>
            </a:r>
            <a:r>
              <a:rPr lang="en-US" dirty="0" smtClean="0"/>
              <a:t>…</a:t>
            </a:r>
            <a:endParaRPr lang="en-US" dirty="0"/>
          </a:p>
        </p:txBody>
      </p:sp>
      <p:sp>
        <p:nvSpPr>
          <p:cNvPr id="7" name="TextBox 6"/>
          <p:cNvSpPr txBox="1"/>
          <p:nvPr/>
        </p:nvSpPr>
        <p:spPr>
          <a:xfrm>
            <a:off x="1429554" y="1594379"/>
            <a:ext cx="8435662" cy="1815882"/>
          </a:xfrm>
          <a:prstGeom prst="rect">
            <a:avLst/>
          </a:prstGeom>
          <a:noFill/>
        </p:spPr>
        <p:txBody>
          <a:bodyPr wrap="square" rtlCol="0">
            <a:spAutoFit/>
          </a:bodyPr>
          <a:lstStyle/>
          <a:p>
            <a:r>
              <a:rPr lang="en-US" sz="2800" dirty="0" smtClean="0"/>
              <a:t>The essence of this automated system is to eliminate some of the problems involved in using marketing companies to promote the sales of audio productions. </a:t>
            </a:r>
            <a:endParaRPr lang="en-US" sz="2800" dirty="0"/>
          </a:p>
        </p:txBody>
      </p:sp>
      <p:sp>
        <p:nvSpPr>
          <p:cNvPr id="8" name="TextBox 7"/>
          <p:cNvSpPr txBox="1"/>
          <p:nvPr/>
        </p:nvSpPr>
        <p:spPr>
          <a:xfrm>
            <a:off x="1429554" y="4074076"/>
            <a:ext cx="8505369"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H</a:t>
            </a:r>
            <a:r>
              <a:rPr lang="en-US" sz="2800" b="1" dirty="0" smtClean="0"/>
              <a:t>igh cost involved in producing many copies</a:t>
            </a:r>
            <a:endParaRPr lang="en-US" sz="2800" b="1" dirty="0"/>
          </a:p>
        </p:txBody>
      </p:sp>
      <p:sp>
        <p:nvSpPr>
          <p:cNvPr id="9" name="TextBox 8"/>
          <p:cNvSpPr txBox="1"/>
          <p:nvPr/>
        </p:nvSpPr>
        <p:spPr>
          <a:xfrm>
            <a:off x="1442432" y="4803816"/>
            <a:ext cx="5847009"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U</a:t>
            </a:r>
            <a:r>
              <a:rPr lang="en-US" sz="2800" b="1" dirty="0" smtClean="0"/>
              <a:t>naccountability</a:t>
            </a:r>
            <a:endParaRPr lang="en-US" sz="2800" dirty="0"/>
          </a:p>
        </p:txBody>
      </p:sp>
      <p:sp>
        <p:nvSpPr>
          <p:cNvPr id="10" name="TextBox 9"/>
          <p:cNvSpPr txBox="1"/>
          <p:nvPr/>
        </p:nvSpPr>
        <p:spPr>
          <a:xfrm>
            <a:off x="1455311" y="5533760"/>
            <a:ext cx="9285669"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t>Difficulty </a:t>
            </a:r>
            <a:r>
              <a:rPr lang="en-US" sz="2800" b="1" dirty="0"/>
              <a:t>in making them globally available</a:t>
            </a:r>
          </a:p>
          <a:p>
            <a:endParaRPr lang="en-US" sz="2800" dirty="0"/>
          </a:p>
        </p:txBody>
      </p:sp>
    </p:spTree>
    <p:extLst>
      <p:ext uri="{BB962C8B-B14F-4D97-AF65-F5344CB8AC3E}">
        <p14:creationId xmlns:p14="http://schemas.microsoft.com/office/powerpoint/2010/main" val="11433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b="1" dirty="0" smtClean="0"/>
              <a:t>INTRODUCTION CONTD…</a:t>
            </a:r>
            <a:endParaRPr lang="en-US" b="1" dirty="0"/>
          </a:p>
        </p:txBody>
      </p:sp>
      <p:sp>
        <p:nvSpPr>
          <p:cNvPr id="5" name="TextBox 4"/>
          <p:cNvSpPr txBox="1"/>
          <p:nvPr/>
        </p:nvSpPr>
        <p:spPr>
          <a:xfrm>
            <a:off x="1429555" y="2327183"/>
            <a:ext cx="8435662" cy="2062103"/>
          </a:xfrm>
          <a:prstGeom prst="rect">
            <a:avLst/>
          </a:prstGeom>
          <a:noFill/>
        </p:spPr>
        <p:txBody>
          <a:bodyPr wrap="square" rtlCol="0">
            <a:spAutoFit/>
          </a:bodyPr>
          <a:lstStyle/>
          <a:p>
            <a:r>
              <a:rPr lang="en-US" sz="3200" dirty="0" smtClean="0"/>
              <a:t>In this project, audio productions will always mean </a:t>
            </a:r>
            <a:r>
              <a:rPr lang="en-US" sz="3200" b="1" dirty="0" smtClean="0"/>
              <a:t>MUSIC</a:t>
            </a:r>
            <a:r>
              <a:rPr lang="en-US" sz="3200" dirty="0" smtClean="0"/>
              <a:t>, </a:t>
            </a:r>
            <a:r>
              <a:rPr lang="en-US" sz="3200" b="1" dirty="0" smtClean="0"/>
              <a:t>CHURCH MESSAGES</a:t>
            </a:r>
            <a:r>
              <a:rPr lang="en-US" sz="3200" dirty="0" smtClean="0"/>
              <a:t>, </a:t>
            </a:r>
            <a:r>
              <a:rPr lang="en-US" sz="3200" b="1" dirty="0" smtClean="0"/>
              <a:t>RECORDED LECTURES</a:t>
            </a:r>
            <a:r>
              <a:rPr lang="en-US" sz="3200" dirty="0" smtClean="0"/>
              <a:t>, </a:t>
            </a:r>
            <a:r>
              <a:rPr lang="en-US" sz="3200" b="1" dirty="0" smtClean="0"/>
              <a:t>AUDIO RHYMES OR POEMS FOR CHILDREN </a:t>
            </a:r>
            <a:r>
              <a:rPr lang="en-US" sz="3200" dirty="0" smtClean="0"/>
              <a:t>etc. </a:t>
            </a:r>
            <a:endParaRPr lang="en-US" sz="3200" dirty="0"/>
          </a:p>
        </p:txBody>
      </p:sp>
    </p:spTree>
    <p:extLst>
      <p:ext uri="{BB962C8B-B14F-4D97-AF65-F5344CB8AC3E}">
        <p14:creationId xmlns:p14="http://schemas.microsoft.com/office/powerpoint/2010/main" val="1135265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5832"/>
          </a:xfrm>
        </p:spPr>
        <p:txBody>
          <a:bodyPr/>
          <a:lstStyle/>
          <a:p>
            <a:r>
              <a:rPr lang="en-US" b="1" dirty="0" smtClean="0"/>
              <a:t>BACKGROUND OF STUDY</a:t>
            </a:r>
            <a:endParaRPr lang="en-US" b="1" dirty="0"/>
          </a:p>
        </p:txBody>
      </p:sp>
      <p:sp>
        <p:nvSpPr>
          <p:cNvPr id="4" name="TextBox 3"/>
          <p:cNvSpPr txBox="1"/>
          <p:nvPr/>
        </p:nvSpPr>
        <p:spPr>
          <a:xfrm>
            <a:off x="1210614" y="1608550"/>
            <a:ext cx="9994006" cy="1015663"/>
          </a:xfrm>
          <a:prstGeom prst="rect">
            <a:avLst/>
          </a:prstGeom>
          <a:noFill/>
        </p:spPr>
        <p:txBody>
          <a:bodyPr wrap="square" rtlCol="0">
            <a:spAutoFit/>
          </a:bodyPr>
          <a:lstStyle/>
          <a:p>
            <a:r>
              <a:rPr lang="en-US" sz="2000" dirty="0" smtClean="0"/>
              <a:t>Due to strong efforts and determination to improve the sales of audio productions and the rate at which people will order for them, the development of audio marketing is now in its fourth phase</a:t>
            </a:r>
            <a:endParaRPr lang="en-US" sz="2000" dirty="0"/>
          </a:p>
        </p:txBody>
      </p:sp>
      <p:sp>
        <p:nvSpPr>
          <p:cNvPr id="5" name="TextBox 4"/>
          <p:cNvSpPr txBox="1"/>
          <p:nvPr/>
        </p:nvSpPr>
        <p:spPr>
          <a:xfrm>
            <a:off x="1184854" y="3103807"/>
            <a:ext cx="9736428"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era when songs or messages were written by hand into books</a:t>
            </a:r>
          </a:p>
        </p:txBody>
      </p:sp>
      <p:sp>
        <p:nvSpPr>
          <p:cNvPr id="6" name="TextBox 5"/>
          <p:cNvSpPr txBox="1"/>
          <p:nvPr/>
        </p:nvSpPr>
        <p:spPr>
          <a:xfrm>
            <a:off x="1184854" y="3760629"/>
            <a:ext cx="9762186"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when printing technologies were used to print songs or messages into books</a:t>
            </a:r>
          </a:p>
          <a:p>
            <a:pPr marL="342900" indent="-342900">
              <a:buFont typeface="Arial" panose="020B0604020202020204" pitchFamily="34" charset="0"/>
              <a:buChar char="•"/>
            </a:pPr>
            <a:endParaRPr lang="en-US" sz="2000" b="1" dirty="0"/>
          </a:p>
        </p:txBody>
      </p:sp>
      <p:sp>
        <p:nvSpPr>
          <p:cNvPr id="7" name="TextBox 6"/>
          <p:cNvSpPr txBox="1"/>
          <p:nvPr/>
        </p:nvSpPr>
        <p:spPr>
          <a:xfrm>
            <a:off x="1210614" y="4786899"/>
            <a:ext cx="994249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of the use of sound recorders and the use of distribution companies</a:t>
            </a:r>
          </a:p>
          <a:p>
            <a:pPr marL="342900" indent="-342900">
              <a:buFont typeface="Arial" panose="020B0604020202020204" pitchFamily="34" charset="0"/>
              <a:buChar char="•"/>
            </a:pPr>
            <a:endParaRPr lang="en-US" sz="2000" b="1" dirty="0"/>
          </a:p>
        </p:txBody>
      </p:sp>
      <p:sp>
        <p:nvSpPr>
          <p:cNvPr id="8" name="TextBox 7"/>
          <p:cNvSpPr txBox="1"/>
          <p:nvPr/>
        </p:nvSpPr>
        <p:spPr>
          <a:xfrm>
            <a:off x="1210614" y="5542185"/>
            <a:ext cx="10148552"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era of the use of sound recorders and the use of the internet</a:t>
            </a:r>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93508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US" b="1" dirty="0" smtClean="0"/>
              <a:t>PROBLEM STATEMENT</a:t>
            </a:r>
            <a:endParaRPr lang="en-US" b="1" dirty="0"/>
          </a:p>
        </p:txBody>
      </p:sp>
      <p:sp>
        <p:nvSpPr>
          <p:cNvPr id="4" name="TextBox 3"/>
          <p:cNvSpPr txBox="1"/>
          <p:nvPr/>
        </p:nvSpPr>
        <p:spPr>
          <a:xfrm>
            <a:off x="1287887" y="1853248"/>
            <a:ext cx="9324305" cy="1477328"/>
          </a:xfrm>
          <a:prstGeom prst="rect">
            <a:avLst/>
          </a:prstGeom>
          <a:noFill/>
        </p:spPr>
        <p:txBody>
          <a:bodyPr wrap="square" rtlCol="0">
            <a:spAutoFit/>
          </a:bodyPr>
          <a:lstStyle/>
          <a:p>
            <a:r>
              <a:rPr lang="en-US" sz="2400" b="1" dirty="0" smtClean="0"/>
              <a:t>Although, </a:t>
            </a:r>
            <a:r>
              <a:rPr lang="en-US" sz="2400" b="1" dirty="0"/>
              <a:t>t</a:t>
            </a:r>
            <a:r>
              <a:rPr lang="en-US" sz="2400" b="1" dirty="0" smtClean="0"/>
              <a:t>he </a:t>
            </a:r>
            <a:r>
              <a:rPr lang="en-US" sz="2400" b="1" dirty="0"/>
              <a:t>development of audio marketing is in the fourth phase, but most </a:t>
            </a:r>
            <a:r>
              <a:rPr lang="en-US" sz="2400" b="1" dirty="0" smtClean="0"/>
              <a:t>artistes and </a:t>
            </a:r>
            <a:r>
              <a:rPr lang="en-US" sz="2400" b="1" dirty="0"/>
              <a:t>legal owners of audio productions in Nigeria still make use of the third </a:t>
            </a:r>
            <a:r>
              <a:rPr lang="en-US" sz="2400" b="1" dirty="0" smtClean="0"/>
              <a:t>system</a:t>
            </a:r>
            <a:r>
              <a:rPr lang="en-US" dirty="0"/>
              <a:t/>
            </a:r>
            <a:br>
              <a:rPr lang="en-US" dirty="0"/>
            </a:br>
            <a:endParaRPr lang="en-US" dirty="0"/>
          </a:p>
        </p:txBody>
      </p:sp>
      <p:sp>
        <p:nvSpPr>
          <p:cNvPr id="5" name="TextBox 4"/>
          <p:cNvSpPr txBox="1"/>
          <p:nvPr/>
        </p:nvSpPr>
        <p:spPr>
          <a:xfrm>
            <a:off x="1687135" y="3271235"/>
            <a:ext cx="9156879" cy="646331"/>
          </a:xfrm>
          <a:prstGeom prst="rect">
            <a:avLst/>
          </a:prstGeom>
          <a:noFill/>
        </p:spPr>
        <p:txBody>
          <a:bodyPr wrap="square" rtlCol="0">
            <a:spAutoFit/>
          </a:bodyPr>
          <a:lstStyle/>
          <a:p>
            <a:r>
              <a:rPr lang="en-US" b="1" dirty="0" smtClean="0"/>
              <a:t>They make use of distribution companies to market their produced songs or messages</a:t>
            </a:r>
            <a:endParaRPr lang="en-US" b="1" dirty="0"/>
          </a:p>
        </p:txBody>
      </p:sp>
    </p:spTree>
    <p:extLst>
      <p:ext uri="{BB962C8B-B14F-4D97-AF65-F5344CB8AC3E}">
        <p14:creationId xmlns:p14="http://schemas.microsoft.com/office/powerpoint/2010/main" val="5290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STATEMENT CONTD…</a:t>
            </a:r>
            <a:endParaRPr lang="en-US" b="1" dirty="0"/>
          </a:p>
        </p:txBody>
      </p:sp>
      <p:sp>
        <p:nvSpPr>
          <p:cNvPr id="4" name="TextBox 3"/>
          <p:cNvSpPr txBox="1"/>
          <p:nvPr/>
        </p:nvSpPr>
        <p:spPr>
          <a:xfrm>
            <a:off x="1262130" y="2331078"/>
            <a:ext cx="9440214"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UNACCOUNTABILITY</a:t>
            </a:r>
            <a:endParaRPr lang="en-US" sz="2000" b="1" dirty="0"/>
          </a:p>
        </p:txBody>
      </p:sp>
      <p:sp>
        <p:nvSpPr>
          <p:cNvPr id="7" name="TextBox 6"/>
          <p:cNvSpPr txBox="1"/>
          <p:nvPr/>
        </p:nvSpPr>
        <p:spPr>
          <a:xfrm>
            <a:off x="1262130" y="1281773"/>
            <a:ext cx="7559899" cy="369332"/>
          </a:xfrm>
          <a:prstGeom prst="rect">
            <a:avLst/>
          </a:prstGeom>
          <a:noFill/>
        </p:spPr>
        <p:txBody>
          <a:bodyPr wrap="square" rtlCol="0">
            <a:spAutoFit/>
          </a:bodyPr>
          <a:lstStyle/>
          <a:p>
            <a:r>
              <a:rPr lang="en-US" dirty="0" smtClean="0"/>
              <a:t>Some of the problems faced by the current system are</a:t>
            </a:r>
            <a:endParaRPr lang="en-US" dirty="0"/>
          </a:p>
        </p:txBody>
      </p:sp>
      <p:sp>
        <p:nvSpPr>
          <p:cNvPr id="8" name="TextBox 7"/>
          <p:cNvSpPr txBox="1"/>
          <p:nvPr/>
        </p:nvSpPr>
        <p:spPr>
          <a:xfrm>
            <a:off x="1287886" y="3206838"/>
            <a:ext cx="9504609"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IT IS </a:t>
            </a:r>
            <a:r>
              <a:rPr lang="en-US" sz="2000" b="1" dirty="0" smtClean="0"/>
              <a:t>EXPENSIVE</a:t>
            </a:r>
            <a:endParaRPr lang="en-US" sz="2000" b="1" dirty="0"/>
          </a:p>
        </p:txBody>
      </p:sp>
      <p:sp>
        <p:nvSpPr>
          <p:cNvPr id="9" name="TextBox 8"/>
          <p:cNvSpPr txBox="1"/>
          <p:nvPr/>
        </p:nvSpPr>
        <p:spPr>
          <a:xfrm>
            <a:off x="1262126" y="4031089"/>
            <a:ext cx="9826583"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NO ASSURANCE THAT THE SONGS OR MESSAGES WILL BE GLOBALLY AVAILABLE</a:t>
            </a:r>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26259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AIMS OF THE PROJECT</a:t>
            </a:r>
            <a:endParaRPr lang="en-US" b="1" dirty="0"/>
          </a:p>
        </p:txBody>
      </p:sp>
      <p:sp>
        <p:nvSpPr>
          <p:cNvPr id="4" name="TextBox 3"/>
          <p:cNvSpPr txBox="1"/>
          <p:nvPr/>
        </p:nvSpPr>
        <p:spPr>
          <a:xfrm>
            <a:off x="991673" y="2060620"/>
            <a:ext cx="1063795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To develop a platform that will reduce the high cost involved in promoting</a:t>
            </a:r>
            <a:br>
              <a:rPr lang="en-US" sz="2000" b="1" dirty="0"/>
            </a:br>
            <a:r>
              <a:rPr lang="en-US" sz="2000" b="1" dirty="0"/>
              <a:t>sales of audio productions</a:t>
            </a:r>
            <a:r>
              <a:rPr lang="en-US" sz="2000" b="1" dirty="0" smtClean="0"/>
              <a:t>.</a:t>
            </a:r>
          </a:p>
        </p:txBody>
      </p:sp>
      <p:sp>
        <p:nvSpPr>
          <p:cNvPr id="5" name="TextBox 4"/>
          <p:cNvSpPr txBox="1"/>
          <p:nvPr/>
        </p:nvSpPr>
        <p:spPr>
          <a:xfrm>
            <a:off x="991673" y="3125759"/>
            <a:ext cx="916975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To develop a platform that will give global access to songs and other kinds</a:t>
            </a:r>
            <a:br>
              <a:rPr lang="en-US" b="1" dirty="0"/>
            </a:br>
            <a:r>
              <a:rPr lang="en-US" b="1" dirty="0"/>
              <a:t>of audio productions</a:t>
            </a:r>
            <a:r>
              <a:rPr lang="en-US" b="1" dirty="0" smtClean="0"/>
              <a:t>.</a:t>
            </a:r>
            <a:endParaRPr lang="en-US" dirty="0"/>
          </a:p>
        </p:txBody>
      </p:sp>
      <p:sp>
        <p:nvSpPr>
          <p:cNvPr id="6" name="TextBox 5"/>
          <p:cNvSpPr txBox="1"/>
          <p:nvPr/>
        </p:nvSpPr>
        <p:spPr>
          <a:xfrm>
            <a:off x="991673" y="4129343"/>
            <a:ext cx="837126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implement an e-wallet system that makes the purchase of songs and other audio productions easy</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072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r>
              <a:rPr lang="en-US" b="1" dirty="0" smtClean="0"/>
              <a:t>OBJECTIVES OF THE PROJECT</a:t>
            </a:r>
            <a:endParaRPr lang="en-US" b="1" dirty="0"/>
          </a:p>
        </p:txBody>
      </p:sp>
      <p:sp>
        <p:nvSpPr>
          <p:cNvPr id="4" name="TextBox 3"/>
          <p:cNvSpPr txBox="1"/>
          <p:nvPr/>
        </p:nvSpPr>
        <p:spPr>
          <a:xfrm>
            <a:off x="1107583" y="1853248"/>
            <a:ext cx="998112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To create a faster and easy means of accessing songs and other audio</a:t>
            </a:r>
            <a:br>
              <a:rPr lang="en-US" b="1" dirty="0"/>
            </a:br>
            <a:r>
              <a:rPr lang="en-US" b="1" dirty="0"/>
              <a:t>productions</a:t>
            </a:r>
            <a:r>
              <a:rPr lang="en-US" b="1" dirty="0" smtClean="0"/>
              <a:t>.</a:t>
            </a:r>
            <a:endParaRPr lang="en-US" b="1" dirty="0"/>
          </a:p>
        </p:txBody>
      </p:sp>
      <p:sp>
        <p:nvSpPr>
          <p:cNvPr id="5" name="TextBox 4"/>
          <p:cNvSpPr txBox="1"/>
          <p:nvPr/>
        </p:nvSpPr>
        <p:spPr>
          <a:xfrm>
            <a:off x="1107583" y="2962141"/>
            <a:ext cx="9955369"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create a platform that will allow people to know how songs are rated and</a:t>
            </a:r>
            <a:br>
              <a:rPr lang="en-US" b="1" dirty="0"/>
            </a:br>
            <a:r>
              <a:rPr lang="en-US" b="1" dirty="0"/>
              <a:t>comments about them.</a:t>
            </a:r>
            <a:br>
              <a:rPr lang="en-US" b="1" dirty="0"/>
            </a:br>
            <a:endParaRPr lang="en-US" b="1" dirty="0"/>
          </a:p>
        </p:txBody>
      </p:sp>
      <p:sp>
        <p:nvSpPr>
          <p:cNvPr id="6" name="TextBox 5"/>
          <p:cNvSpPr txBox="1"/>
          <p:nvPr/>
        </p:nvSpPr>
        <p:spPr>
          <a:xfrm>
            <a:off x="1107583" y="4082603"/>
            <a:ext cx="9903853"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To give users opportunity of listening to few minutes of any audio</a:t>
            </a:r>
            <a:br>
              <a:rPr lang="en-US" b="1" dirty="0"/>
            </a:br>
            <a:r>
              <a:rPr lang="en-US" b="1" dirty="0"/>
              <a:t>productions before purchasing them.</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82471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272</TotalTime>
  <Words>845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DESIGN AND IMPLEMENTATION OF AN AUTOMATED AUDIO PRODUCTIONS ORDERING SYSTEM WITH THE INCLUSION OF E-WALLET AS AN ADVANTAGE</vt:lpstr>
      <vt:lpstr>INTRODUCTION</vt:lpstr>
      <vt:lpstr>INTRODUCTION CONTD…</vt:lpstr>
      <vt:lpstr>INTRODUCTION CONTD…</vt:lpstr>
      <vt:lpstr>BACKGROUND OF STUDY</vt:lpstr>
      <vt:lpstr>PROBLEM STATEMENT</vt:lpstr>
      <vt:lpstr>PROBLEM STATEMENT CONTD…</vt:lpstr>
      <vt:lpstr>AIMS OF THE PROJECT</vt:lpstr>
      <vt:lpstr>OBJECTIVES OF THE PROJECT</vt:lpstr>
      <vt:lpstr>LIMITATION OF THE PROJECT</vt:lpstr>
      <vt:lpstr>METHODOLOGY</vt:lpstr>
      <vt:lpstr>SCOPE OF THE PROJECT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E-WALLET FOR AUDIO PRODUCTIONS ORDERING SYSTEM</dc:title>
  <dc:creator>Koiki Damilare</dc:creator>
  <cp:lastModifiedBy>Koiki Damilare</cp:lastModifiedBy>
  <cp:revision>24</cp:revision>
  <dcterms:created xsi:type="dcterms:W3CDTF">2018-06-13T16:28:52Z</dcterms:created>
  <dcterms:modified xsi:type="dcterms:W3CDTF">2018-09-20T09:16:48Z</dcterms:modified>
</cp:coreProperties>
</file>