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92E801-9DAD-4CC4-AC16-D4D2832F0732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75F6C-AFDC-4F52-A1C2-807F9780C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56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75F6C-AFDC-4F52-A1C2-807F9780C6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23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6614" y="1674254"/>
            <a:ext cx="11144369" cy="2124333"/>
          </a:xfrm>
        </p:spPr>
        <p:txBody>
          <a:bodyPr/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</a:rPr>
              <a:t>GRAMMATICAL FUNCTIONS </a:t>
            </a:r>
            <a:r>
              <a:rPr lang="en-US" sz="5400" b="1" dirty="0" smtClean="0">
                <a:solidFill>
                  <a:schemeClr val="tx1"/>
                </a:solidFill>
              </a:rPr>
              <a:t>IN ENGLISH</a:t>
            </a:r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9049" y="5087156"/>
            <a:ext cx="10758006" cy="1068946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ALUKO PETER TEMITOPE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</a:rPr>
              <a:t>– 190332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Department of </a:t>
            </a:r>
            <a:r>
              <a:rPr lang="en-US" sz="2400" b="1" dirty="0" err="1" smtClean="0">
                <a:solidFill>
                  <a:schemeClr val="tx1"/>
                </a:solidFill>
              </a:rPr>
              <a:t>english</a:t>
            </a:r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03053" y="6207617"/>
            <a:ext cx="6400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LECTURER-IN-CHARGE: DR. CLEMENT  </a:t>
            </a:r>
            <a:r>
              <a:rPr lang="en-US" b="1" dirty="0" smtClean="0"/>
              <a:t>ODOJE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7203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GRAMMATICAL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233224"/>
            <a:ext cx="10487674" cy="4195481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dirty="0"/>
              <a:t>Grammatical function is the syntactic role played by a WORD or PHRASE in the context of a particular CLAUSE or SENTENCE. simply, FUNCTION</a:t>
            </a:r>
            <a:r>
              <a:rPr lang="en-US" sz="2400" b="1" dirty="0" smtClean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 algn="just">
              <a:buFont typeface="Wingdings" panose="05000000000000000000" pitchFamily="2" charset="2"/>
              <a:buChar char="Ø"/>
            </a:pPr>
            <a:endParaRPr lang="en-US" sz="2400" b="1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dirty="0" smtClean="0"/>
              <a:t>In </a:t>
            </a:r>
            <a:r>
              <a:rPr lang="en-US" sz="2400" b="1" dirty="0"/>
              <a:t>English, grammatical </a:t>
            </a:r>
            <a:r>
              <a:rPr lang="en-US" sz="2400" b="1" dirty="0" smtClean="0"/>
              <a:t>function is </a:t>
            </a:r>
            <a:r>
              <a:rPr lang="en-US" sz="2400" b="1" dirty="0"/>
              <a:t>primarily determined by  a word's position in a </a:t>
            </a:r>
            <a:r>
              <a:rPr lang="en-US" sz="2400" b="1" dirty="0" smtClean="0"/>
              <a:t>sentence</a:t>
            </a:r>
            <a:r>
              <a:rPr lang="en-US" sz="2400" b="1" dirty="0"/>
              <a:t>.</a:t>
            </a:r>
            <a:endParaRPr lang="en-US" sz="2400" b="1" dirty="0"/>
          </a:p>
          <a:p>
            <a:pPr marL="0" indent="0" algn="just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4648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02595"/>
          </a:xfrm>
        </p:spPr>
        <p:txBody>
          <a:bodyPr/>
          <a:lstStyle/>
          <a:p>
            <a:r>
              <a:rPr lang="en-US" b="1" dirty="0"/>
              <a:t>ELEMENTS OF CLAUSE STRUCTURE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19982" y="1602156"/>
            <a:ext cx="10925551" cy="48952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Subject: performer of an action</a:t>
            </a:r>
            <a:r>
              <a:rPr lang="en-US" sz="2400" b="1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Verb: action denoted</a:t>
            </a:r>
            <a:r>
              <a:rPr lang="en-US" sz="2400" b="1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Object: that which receives the action</a:t>
            </a:r>
            <a:r>
              <a:rPr lang="en-US" sz="2400" b="1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Complement: it reflects more on the performer of the action, the </a:t>
            </a:r>
            <a:r>
              <a:rPr lang="en-US" sz="2400" b="1" dirty="0" smtClean="0"/>
              <a:t>action denoted </a:t>
            </a:r>
            <a:r>
              <a:rPr lang="en-US" sz="2400" b="1" dirty="0"/>
              <a:t>or </a:t>
            </a:r>
            <a:r>
              <a:rPr lang="en-US" sz="2400" b="1" dirty="0" smtClean="0"/>
              <a:t>on the </a:t>
            </a:r>
            <a:r>
              <a:rPr lang="en-US" sz="2400" b="1" dirty="0"/>
              <a:t>object</a:t>
            </a:r>
            <a:r>
              <a:rPr lang="en-US" sz="2400" b="1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Adjunct/Adverbial: it functions as an adverbial.</a:t>
            </a:r>
          </a:p>
        </p:txBody>
      </p:sp>
    </p:spTree>
    <p:extLst>
      <p:ext uri="{BB962C8B-B14F-4D97-AF65-F5344CB8AC3E}">
        <p14:creationId xmlns:p14="http://schemas.microsoft.com/office/powerpoint/2010/main" val="244666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272412"/>
            <a:ext cx="11150937" cy="820977"/>
          </a:xfrm>
        </p:spPr>
        <p:txBody>
          <a:bodyPr/>
          <a:lstStyle/>
          <a:p>
            <a:r>
              <a:rPr lang="en-US" b="1" dirty="0"/>
              <a:t>ELEMENTS OF CLAUSE </a:t>
            </a:r>
            <a:r>
              <a:rPr lang="en-US" b="1" dirty="0" smtClean="0"/>
              <a:t>STRUCTURE </a:t>
            </a:r>
            <a:r>
              <a:rPr lang="en-US" b="1" dirty="0" smtClean="0"/>
              <a:t>CONTD…</a:t>
            </a:r>
            <a:endParaRPr lang="en-US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87589" y="1273695"/>
            <a:ext cx="11089762" cy="551347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The elements </a:t>
            </a:r>
            <a:r>
              <a:rPr lang="en-US" sz="2400" b="1" dirty="0" smtClean="0"/>
              <a:t>listed above </a:t>
            </a:r>
            <a:r>
              <a:rPr lang="en-US" sz="2400" b="1" dirty="0"/>
              <a:t>are Grammatical functions</a:t>
            </a:r>
            <a:r>
              <a:rPr lang="en-US" sz="2400" b="1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In addition, we distinguish predicator as the function carried by the main verb in a clause, and predicate as the function assigned to the portion of a clause excluding the subject.</a:t>
            </a:r>
            <a:r>
              <a:rPr lang="en-US" sz="2400" b="1" dirty="0" smtClean="0"/>
              <a:t>​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"Within phrases, certain types of units can function as modifiers, more specifically as </a:t>
            </a:r>
            <a:r>
              <a:rPr lang="en-US" sz="2400" b="1" dirty="0" err="1"/>
              <a:t>premodifiers</a:t>
            </a:r>
            <a:r>
              <a:rPr lang="en-US" sz="2400" b="1" dirty="0"/>
              <a:t> or </a:t>
            </a:r>
            <a:r>
              <a:rPr lang="en-US" sz="2400" b="1" dirty="0" err="1"/>
              <a:t>postmodifiers</a:t>
            </a:r>
            <a:r>
              <a:rPr lang="en-US" sz="2400" b="1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"There is no one-to-one correspondence between functions and their possible formal realizations. Thus the functions of subject and direct object are often realized by a noun phrase, but can also be realized by a clause 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>
              <a:buFont typeface="Wingdings" panose="05000000000000000000" pitchFamily="2" charset="2"/>
              <a:buChar char="Ø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7446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CONTEXTUAL EXAMPLES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27160"/>
            <a:ext cx="10487674" cy="4195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Subject: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1" dirty="0"/>
              <a:t>a. </a:t>
            </a:r>
            <a:r>
              <a:rPr lang="en-US" sz="2200" b="1" u="sng" dirty="0"/>
              <a:t>T</a:t>
            </a:r>
            <a:r>
              <a:rPr lang="en-US" sz="2200" b="1" u="sng" dirty="0" smtClean="0"/>
              <a:t>he man</a:t>
            </a:r>
            <a:r>
              <a:rPr lang="en-US" sz="2200" b="1" dirty="0" smtClean="0"/>
              <a:t> </a:t>
            </a:r>
            <a:r>
              <a:rPr lang="en-US" sz="2200" b="1" dirty="0"/>
              <a:t>writes to the company everyday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1" dirty="0"/>
              <a:t>b. </a:t>
            </a:r>
            <a:r>
              <a:rPr lang="en-US" sz="2200" b="1" u="sng" dirty="0"/>
              <a:t>I</a:t>
            </a:r>
            <a:r>
              <a:rPr lang="en-US" sz="2200" b="1" dirty="0"/>
              <a:t> tore the answer booklet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1" dirty="0"/>
              <a:t>c. </a:t>
            </a:r>
            <a:r>
              <a:rPr lang="en-US" sz="2200" b="1" u="sng" dirty="0" smtClean="0"/>
              <a:t>The young </a:t>
            </a:r>
            <a:r>
              <a:rPr lang="en-US" sz="2200" b="1" u="sng" dirty="0"/>
              <a:t>men</a:t>
            </a:r>
            <a:r>
              <a:rPr lang="en-US" sz="2200" b="1" dirty="0"/>
              <a:t> captured the swift elephant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1" dirty="0"/>
              <a:t>d. </a:t>
            </a:r>
            <a:r>
              <a:rPr lang="en-US" sz="2200" b="1" u="sng" dirty="0" smtClean="0"/>
              <a:t>He</a:t>
            </a:r>
            <a:r>
              <a:rPr lang="en-US" sz="2200" b="1" dirty="0" smtClean="0"/>
              <a:t> cancelled </a:t>
            </a:r>
            <a:r>
              <a:rPr lang="en-US" sz="2200" b="1" dirty="0"/>
              <a:t>the trip</a:t>
            </a:r>
            <a:r>
              <a:rPr lang="en-US" sz="2200" b="1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2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Verb: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1" dirty="0"/>
              <a:t>a. The boys </a:t>
            </a:r>
            <a:r>
              <a:rPr lang="en-US" sz="2200" b="1" u="sng" dirty="0" smtClean="0"/>
              <a:t>kicked</a:t>
            </a:r>
            <a:r>
              <a:rPr lang="en-US" sz="2200" b="1" dirty="0" smtClean="0"/>
              <a:t> the </a:t>
            </a:r>
            <a:r>
              <a:rPr lang="en-US" sz="2200" b="1" dirty="0"/>
              <a:t>bucket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1" dirty="0"/>
              <a:t>b. They </a:t>
            </a:r>
            <a:r>
              <a:rPr lang="en-US" sz="2200" b="1" u="sng" dirty="0" smtClean="0"/>
              <a:t>ran</a:t>
            </a:r>
            <a:r>
              <a:rPr lang="en-US" sz="2200" b="1" dirty="0" smtClean="0"/>
              <a:t> many </a:t>
            </a:r>
            <a:r>
              <a:rPr lang="en-US" sz="2200" b="1" dirty="0"/>
              <a:t>miles.</a:t>
            </a:r>
          </a:p>
        </p:txBody>
      </p:sp>
    </p:spTree>
    <p:extLst>
      <p:ext uri="{BB962C8B-B14F-4D97-AF65-F5344CB8AC3E}">
        <p14:creationId xmlns:p14="http://schemas.microsoft.com/office/powerpoint/2010/main" val="42443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CONTEXTUAL EXAMPLES CONTD…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27160"/>
            <a:ext cx="10487674" cy="4195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Object: Direct object.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1" dirty="0"/>
              <a:t>a. She beats </a:t>
            </a:r>
            <a:r>
              <a:rPr lang="en-US" sz="2200" b="1" u="sng" dirty="0" smtClean="0"/>
              <a:t>the girl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1" dirty="0" smtClean="0"/>
              <a:t>b</a:t>
            </a:r>
            <a:r>
              <a:rPr lang="en-US" sz="2200" b="1" dirty="0"/>
              <a:t>. She rang </a:t>
            </a:r>
            <a:r>
              <a:rPr lang="en-US" sz="2200" b="1" u="sng" dirty="0" smtClean="0"/>
              <a:t>the bell</a:t>
            </a:r>
            <a:r>
              <a:rPr lang="en-US" sz="2200" b="1" dirty="0" smtClean="0"/>
              <a:t> yesterday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2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Indirect object: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1" dirty="0"/>
              <a:t>a. She took the pen on </a:t>
            </a:r>
            <a:r>
              <a:rPr lang="en-US" sz="2200" b="1" u="sng" dirty="0"/>
              <a:t>the table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1" dirty="0"/>
              <a:t>b. The children put the pots inside </a:t>
            </a:r>
            <a:r>
              <a:rPr lang="en-US" sz="2200" b="1" u="sng" dirty="0"/>
              <a:t>the </a:t>
            </a:r>
            <a:r>
              <a:rPr lang="en-US" sz="2200" b="1" u="sng" dirty="0" smtClean="0"/>
              <a:t>cabinets</a:t>
            </a:r>
            <a:r>
              <a:rPr lang="en-US" sz="2200" b="1" dirty="0" smtClean="0"/>
              <a:t>. 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45300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CONTEXTUAL EXAMPLES CONTD…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003" y="1313646"/>
            <a:ext cx="11578107" cy="5318974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sz="2200" b="1" dirty="0"/>
              <a:t>The Grammatical Functions of Direct Objects and Indirect </a:t>
            </a:r>
            <a:r>
              <a:rPr lang="en-US" sz="2200" b="1" dirty="0" smtClean="0"/>
              <a:t>Objects</a:t>
            </a:r>
          </a:p>
          <a:p>
            <a:pPr marL="457200" lvl="1" indent="0">
              <a:buNone/>
            </a:pPr>
            <a:endParaRPr lang="en-US" sz="22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b="1" dirty="0"/>
              <a:t>"In traditional grammatical descriptions, the grammatical function borne by “her” in the English example in (c) has sometimes been called the 'indirect object,' and </a:t>
            </a:r>
            <a:r>
              <a:rPr lang="en-US" sz="2200" b="1" dirty="0" smtClean="0"/>
              <a:t>a book </a:t>
            </a:r>
            <a:r>
              <a:rPr lang="en-US" sz="2200" b="1" dirty="0"/>
              <a:t>has been called the 'direct object':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b="1" dirty="0" smtClean="0"/>
              <a:t>c. He </a:t>
            </a:r>
            <a:r>
              <a:rPr lang="en-US" sz="2000" b="1" dirty="0"/>
              <a:t>gave her a book</a:t>
            </a:r>
            <a:r>
              <a:rPr lang="en-US" sz="2000" b="1" dirty="0" smtClean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b="1" dirty="0"/>
              <a:t>The </a:t>
            </a:r>
            <a:r>
              <a:rPr lang="en-US" sz="2200" b="1" dirty="0" smtClean="0"/>
              <a:t>phrase “a book” </a:t>
            </a:r>
            <a:r>
              <a:rPr lang="en-US" sz="2200" b="1" dirty="0"/>
              <a:t>is also traditionally assumed to be the direct object in examples like (d</a:t>
            </a:r>
            <a:r>
              <a:rPr lang="en-US" sz="2200" b="1" dirty="0" smtClean="0"/>
              <a:t>):</a:t>
            </a:r>
            <a:endParaRPr lang="en-US" sz="2200" b="1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b="1" dirty="0" smtClean="0"/>
              <a:t>d. </a:t>
            </a:r>
            <a:r>
              <a:rPr lang="en-US" sz="2000" b="1" dirty="0"/>
              <a:t>He gave a book to her</a:t>
            </a:r>
            <a:r>
              <a:rPr lang="en-US" sz="2000" b="1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2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b="1" dirty="0"/>
              <a:t>The classification </a:t>
            </a:r>
            <a:r>
              <a:rPr lang="en-US" sz="2200" b="1" dirty="0" smtClean="0"/>
              <a:t>of “a book” </a:t>
            </a:r>
            <a:r>
              <a:rPr lang="en-US" sz="2200" b="1" dirty="0"/>
              <a:t>as a direct object in both (c) and (d) may have a semantic rather than a </a:t>
            </a:r>
            <a:r>
              <a:rPr lang="en-US" sz="2600" b="1" dirty="0"/>
              <a:t>syntactic</a:t>
            </a:r>
            <a:r>
              <a:rPr lang="en-US" sz="2200" b="1" dirty="0"/>
              <a:t> basis: there may be a tendency to assume that the book must bear the same grammatical function in each instance because its semantic role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41357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CONTEXTUAL EXAMPLES CONTD…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003" y="1712892"/>
            <a:ext cx="11114467" cy="36447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Complement: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a. The boy </a:t>
            </a:r>
            <a:r>
              <a:rPr lang="en-US" sz="2400" b="1" u="sng" dirty="0"/>
              <a:t>from Tanzania</a:t>
            </a:r>
            <a:r>
              <a:rPr lang="en-US" sz="2400" b="1" dirty="0"/>
              <a:t> teaches the language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b. The boy </a:t>
            </a:r>
            <a:r>
              <a:rPr lang="en-US" sz="2400" b="1" u="sng" dirty="0"/>
              <a:t>who lived </a:t>
            </a:r>
            <a:r>
              <a:rPr lang="en-US" sz="2400" b="1" u="sng" dirty="0" smtClean="0"/>
              <a:t>in Tanzania</a:t>
            </a:r>
            <a:r>
              <a:rPr lang="en-US" sz="2400" b="1" dirty="0" smtClean="0"/>
              <a:t> </a:t>
            </a:r>
            <a:r>
              <a:rPr lang="en-US" sz="2400" b="1" dirty="0"/>
              <a:t>teaches different languages</a:t>
            </a:r>
            <a:r>
              <a:rPr lang="en-US" sz="2400" b="1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600" b="1" dirty="0"/>
              <a:t>Adjunct: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a. He shouted </a:t>
            </a:r>
            <a:r>
              <a:rPr lang="en-US" sz="2400" b="1" u="sng" dirty="0" smtClean="0"/>
              <a:t>furiously</a:t>
            </a:r>
            <a:r>
              <a:rPr lang="en-US" sz="2400" b="1" dirty="0" smtClean="0"/>
              <a:t>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145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102</TotalTime>
  <Words>498</Words>
  <Application>Microsoft Office PowerPoint</Application>
  <PresentationFormat>Widescreen</PresentationFormat>
  <Paragraphs>63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Wingdings</vt:lpstr>
      <vt:lpstr>Wingdings 3</vt:lpstr>
      <vt:lpstr>Ion</vt:lpstr>
      <vt:lpstr>GRAMMATICAL FUNCTIONS IN ENGLISH</vt:lpstr>
      <vt:lpstr>GRAMMATICAL FUNCTIONS</vt:lpstr>
      <vt:lpstr>ELEMENTS OF CLAUSE STRUCTURE</vt:lpstr>
      <vt:lpstr>ELEMENTS OF CLAUSE STRUCTURE CONTD…</vt:lpstr>
      <vt:lpstr>CONTEXTUAL EXAMPLES</vt:lpstr>
      <vt:lpstr>CONTEXTUAL EXAMPLES CONTD…</vt:lpstr>
      <vt:lpstr>CONTEXTUAL EXAMPLES CONTD…</vt:lpstr>
      <vt:lpstr>CONTEXTUAL EXAMPLES CONTD…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Koiki Damilare</dc:creator>
  <cp:lastModifiedBy>Koiki Damilare</cp:lastModifiedBy>
  <cp:revision>10</cp:revision>
  <dcterms:created xsi:type="dcterms:W3CDTF">2018-07-31T20:49:11Z</dcterms:created>
  <dcterms:modified xsi:type="dcterms:W3CDTF">2018-08-01T20:25:10Z</dcterms:modified>
</cp:coreProperties>
</file>