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B0A2-3E81-4742-8676-95AD79C35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02185-BE02-434E-A88E-80BE9834C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A00B7-BD11-47F0-B0C5-B8B56E154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1D3F-9F9A-47C6-B1AB-CC4372E1A9B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C9AC6-36F2-42D1-BDF3-B6711F6AB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EE2C2-DF93-4179-9229-91B672F7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DAAC-8FE2-4BD9-9D50-7CAED1FDE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52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F64D3-11E5-4235-A425-4E2472A1A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724A3-8A53-4E12-91C8-378C2FCEE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C3A2C-89E2-4E22-8D9E-61ECB75BD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1D3F-9F9A-47C6-B1AB-CC4372E1A9B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A9952-65F4-4980-B16F-9BC89393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67970-814A-4204-A098-10A521AF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DAAC-8FE2-4BD9-9D50-7CAED1FDE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6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F90588-E48C-455A-A967-B96874EB8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406DE-1F48-4F77-AF10-324C18A53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DD9F0-A85F-4A50-A436-FE8B46DDD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1D3F-9F9A-47C6-B1AB-CC4372E1A9B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D002B-9B36-4CE3-B049-E488536CC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F6D03-D7BF-4646-B4BD-69D32B34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DAAC-8FE2-4BD9-9D50-7CAED1FDE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6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AA412-8608-410F-9540-BBD1B93C2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F375-F368-4A82-826D-2DED5BF61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0304E-3F18-40EB-863E-94E51F71B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1D3F-9F9A-47C6-B1AB-CC4372E1A9B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F05E0-35C8-4C18-B2AB-074C3BF22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CBAA3-AFA8-4E78-AC05-541479E31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DAAC-8FE2-4BD9-9D50-7CAED1FDE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1D333-D2F3-4A06-9528-AAA099E83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0D5D8-C95B-4C1C-9366-05859ACFD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E4F8D-5296-4F07-BF37-A8F9C221F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1D3F-9F9A-47C6-B1AB-CC4372E1A9B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3A0CC-26AB-4FF3-9EFE-C2D32D822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6FF61-B8CD-4EC0-B286-2F40EC4E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DAAC-8FE2-4BD9-9D50-7CAED1FDE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3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E92D-9E90-41B6-90B8-B8960A99B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6C34F-CF06-4DD3-940C-883A4F32B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6B284-759C-43D0-842F-22C0F8261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1F298-FD9A-4FC1-9783-859165E90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1D3F-9F9A-47C6-B1AB-CC4372E1A9B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C8B3A-FDBA-4BDC-8637-E61D2BF6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D370F-55F7-4DF0-A54C-6AF4C562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DAAC-8FE2-4BD9-9D50-7CAED1FDE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9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90EA1-F2C7-4D5A-9717-38C66F7FF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16748-6C0D-445D-8C6B-3364B023F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F094C-7476-456D-970A-0B8388A36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C2F516-F65C-4A55-AC66-B95F79C3F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7E03A0-703F-447F-B0AE-A29890F86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9DDE6-221A-42CA-A6D8-2BE70A3A6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1D3F-9F9A-47C6-B1AB-CC4372E1A9B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13F711-564D-4DAA-AAA6-ABF633F8B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EE0771-7162-4EF5-950E-829C0C7B5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DAAC-8FE2-4BD9-9D50-7CAED1FDE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9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1F27-46EF-4B43-87DA-76C29330A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8B700-67D8-4FE2-BA4A-1397A1BF0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1D3F-9F9A-47C6-B1AB-CC4372E1A9B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7B942F-2B30-4C8E-90F1-12F3047B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BB190-42F3-481E-9216-641890F09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DAAC-8FE2-4BD9-9D50-7CAED1FDE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50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00878A-386E-4398-A04F-B9A3812F8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1D3F-9F9A-47C6-B1AB-CC4372E1A9B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3A2AC9-9A1A-486D-B67D-4BCE272D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162C3-EB08-4195-A368-8F54A7B6E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DAAC-8FE2-4BD9-9D50-7CAED1FDE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0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AEEA-B73B-45F1-A02E-72B7F6D17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8AB5F-AE95-4840-9F26-89046AF0D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42A11-A552-453D-AC57-1A31F8115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29A5E-3243-4BF6-BBD5-84D92E479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1D3F-9F9A-47C6-B1AB-CC4372E1A9B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E4203-17C6-4735-BA9B-4E4BB0CB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2C535-3DD8-41D4-A19C-9BB995FF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DAAC-8FE2-4BD9-9D50-7CAED1FDE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4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847E7-8D05-4DEF-A0EB-DA6C2DF81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1ACDEA-2E8D-4214-A1BC-8B7FF8874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06B8F-06BB-4E50-BCAF-907A4502C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69798-5EC4-4667-B106-F6C83005D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1D3F-9F9A-47C6-B1AB-CC4372E1A9B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60771-2203-4F40-AA3A-BB8900674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E6991-292C-425D-B336-86FC67AA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DAAC-8FE2-4BD9-9D50-7CAED1FDE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4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E11B84-43B0-43F2-A2C1-18BB62512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CD2F0-9FB5-4C45-BFEA-E904AD218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6AD19-5497-472C-AB5C-E8B678A69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11D3F-9F9A-47C6-B1AB-CC4372E1A9B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75DC0-3269-4178-8BEB-AD643C1AA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8F008-79D7-4545-8B58-B5CB8A737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8DAAC-8FE2-4BD9-9D50-7CAED1FDE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3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6EAF7-E2FB-4DB6-8D70-4BB3835D1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301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Exercise 1</a:t>
            </a:r>
            <a:br>
              <a:rPr lang="en-US" sz="2800" dirty="0"/>
            </a:br>
            <a:r>
              <a:rPr lang="en-US" sz="2800" dirty="0"/>
              <a:t>Pseudocode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D3F989-497A-4B4E-8266-9792AD956B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2278" y="1073426"/>
                <a:ext cx="11873948" cy="56586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Quadratic Equation Ax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 +Bx + C = 0</a:t>
                </a:r>
              </a:p>
              <a:p>
                <a:pPr marL="0" indent="0">
                  <a:buNone/>
                </a:pPr>
                <a:r>
                  <a:rPr lang="en-US" sz="2400" dirty="0"/>
                  <a:t>INPUT A</a:t>
                </a:r>
              </a:p>
              <a:p>
                <a:pPr marL="0" indent="0">
                  <a:buNone/>
                </a:pPr>
                <a:r>
                  <a:rPr lang="en-US" sz="2400" dirty="0"/>
                  <a:t>INPUT B</a:t>
                </a:r>
              </a:p>
              <a:p>
                <a:pPr marL="0" indent="0">
                  <a:buNone/>
                </a:pPr>
                <a:r>
                  <a:rPr lang="en-US" sz="2400" dirty="0"/>
                  <a:t>INPUT C</a:t>
                </a:r>
              </a:p>
              <a:p>
                <a:pPr marL="0" indent="0">
                  <a:buNone/>
                </a:pPr>
                <a:r>
                  <a:rPr lang="en-US" sz="2400" dirty="0"/>
                  <a:t>COMPUTE x1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PRINT x1</a:t>
                </a:r>
              </a:p>
              <a:p>
                <a:pPr marL="0" indent="0">
                  <a:buNone/>
                </a:pPr>
                <a:r>
                  <a:rPr lang="en-US" sz="2400" dirty="0"/>
                  <a:t>COMPUTE x2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PRINT x2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D3F989-497A-4B4E-8266-9792AD956B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2278" y="1073426"/>
                <a:ext cx="11873948" cy="5658678"/>
              </a:xfrm>
              <a:blipFill>
                <a:blip r:embed="rId2"/>
                <a:stretch>
                  <a:fillRect l="-770" t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883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B4B57-5D85-486F-88BF-979D11E7B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43" y="365126"/>
            <a:ext cx="11088757" cy="469762"/>
          </a:xfrm>
        </p:spPr>
        <p:txBody>
          <a:bodyPr>
            <a:normAutofit fontScale="90000"/>
          </a:bodyPr>
          <a:lstStyle/>
          <a:p>
            <a:r>
              <a:rPr lang="en-US" dirty="0"/>
              <a:t>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253DC-0B4F-4445-BFA1-F2B035431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43" y="834888"/>
            <a:ext cx="11794435" cy="587071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A2B4E2BF-4415-46AB-8CBF-04264FA29AE1}"/>
              </a:ext>
            </a:extLst>
          </p:cNvPr>
          <p:cNvSpPr/>
          <p:nvPr/>
        </p:nvSpPr>
        <p:spPr>
          <a:xfrm>
            <a:off x="563217" y="1007165"/>
            <a:ext cx="1166191" cy="609600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901992-5BC7-4414-9D9C-8CBBFB5903C7}"/>
              </a:ext>
            </a:extLst>
          </p:cNvPr>
          <p:cNvCxnSpPr>
            <a:cxnSpLocks/>
          </p:cNvCxnSpPr>
          <p:nvPr/>
        </p:nvCxnSpPr>
        <p:spPr>
          <a:xfrm>
            <a:off x="1146313" y="1616765"/>
            <a:ext cx="13252" cy="39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E1A4891E-068E-43D2-B99F-368EE3D3B483}"/>
              </a:ext>
            </a:extLst>
          </p:cNvPr>
          <p:cNvSpPr/>
          <p:nvPr/>
        </p:nvSpPr>
        <p:spPr>
          <a:xfrm>
            <a:off x="265043" y="1987826"/>
            <a:ext cx="1762540" cy="477078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B4D14B-0868-4B43-858D-29E02958CCD5}"/>
              </a:ext>
            </a:extLst>
          </p:cNvPr>
          <p:cNvCxnSpPr/>
          <p:nvPr/>
        </p:nvCxnSpPr>
        <p:spPr>
          <a:xfrm>
            <a:off x="1152939" y="2464904"/>
            <a:ext cx="0" cy="371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F41979C1-63CC-4A2B-AADA-CC34CD04751B}"/>
              </a:ext>
            </a:extLst>
          </p:cNvPr>
          <p:cNvSpPr/>
          <p:nvPr/>
        </p:nvSpPr>
        <p:spPr>
          <a:xfrm>
            <a:off x="265042" y="2809461"/>
            <a:ext cx="1762539" cy="477078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4B3686-2D2F-419E-932B-39048C085993}"/>
              </a:ext>
            </a:extLst>
          </p:cNvPr>
          <p:cNvCxnSpPr/>
          <p:nvPr/>
        </p:nvCxnSpPr>
        <p:spPr>
          <a:xfrm>
            <a:off x="1139682" y="3260034"/>
            <a:ext cx="6627" cy="39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55355627-84F3-4E3C-8F36-D41E8D5E9D8B}"/>
              </a:ext>
            </a:extLst>
          </p:cNvPr>
          <p:cNvSpPr/>
          <p:nvPr/>
        </p:nvSpPr>
        <p:spPr>
          <a:xfrm>
            <a:off x="278295" y="3631096"/>
            <a:ext cx="1762539" cy="781879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 C=A*B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1AF45C-7BB6-487E-8CA1-C212023DE182}"/>
              </a:ext>
            </a:extLst>
          </p:cNvPr>
          <p:cNvCxnSpPr>
            <a:stCxn id="13" idx="2"/>
          </p:cNvCxnSpPr>
          <p:nvPr/>
        </p:nvCxnSpPr>
        <p:spPr>
          <a:xfrm flipH="1">
            <a:off x="1139682" y="4412975"/>
            <a:ext cx="19883" cy="377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CB724EAC-2820-4B67-AFD7-7E6B31C06304}"/>
              </a:ext>
            </a:extLst>
          </p:cNvPr>
          <p:cNvSpPr/>
          <p:nvPr/>
        </p:nvSpPr>
        <p:spPr>
          <a:xfrm>
            <a:off x="278295" y="4757532"/>
            <a:ext cx="1762539" cy="749436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 D=0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07C988-D016-46F5-A0EC-7B516AB3A31B}"/>
              </a:ext>
            </a:extLst>
          </p:cNvPr>
          <p:cNvCxnSpPr>
            <a:cxnSpLocks/>
          </p:cNvCxnSpPr>
          <p:nvPr/>
        </p:nvCxnSpPr>
        <p:spPr>
          <a:xfrm flipH="1">
            <a:off x="1139682" y="5439223"/>
            <a:ext cx="13257" cy="387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C1A85C0F-D449-4E42-BB5D-5D7C427A64A8}"/>
              </a:ext>
            </a:extLst>
          </p:cNvPr>
          <p:cNvSpPr/>
          <p:nvPr/>
        </p:nvSpPr>
        <p:spPr>
          <a:xfrm>
            <a:off x="390937" y="5826611"/>
            <a:ext cx="1636644" cy="709680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 E= range(1, C+1)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9364F9B-0C60-4852-A5B6-D4C4EE74E3CE}"/>
              </a:ext>
            </a:extLst>
          </p:cNvPr>
          <p:cNvCxnSpPr>
            <a:stCxn id="19" idx="3"/>
          </p:cNvCxnSpPr>
          <p:nvPr/>
        </p:nvCxnSpPr>
        <p:spPr>
          <a:xfrm>
            <a:off x="2027581" y="6181451"/>
            <a:ext cx="901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C06F82AB-7955-4C69-850C-094DBC6299CF}"/>
              </a:ext>
            </a:extLst>
          </p:cNvPr>
          <p:cNvSpPr/>
          <p:nvPr/>
        </p:nvSpPr>
        <p:spPr>
          <a:xfrm>
            <a:off x="2557664" y="5132250"/>
            <a:ext cx="2597421" cy="1573350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E%A==0 and E%B==0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0D8605C-BB6F-4286-AC31-C46312AD2775}"/>
              </a:ext>
            </a:extLst>
          </p:cNvPr>
          <p:cNvCxnSpPr>
            <a:stCxn id="23" idx="0"/>
          </p:cNvCxnSpPr>
          <p:nvPr/>
        </p:nvCxnSpPr>
        <p:spPr>
          <a:xfrm flipV="1">
            <a:off x="3856375" y="4601817"/>
            <a:ext cx="8" cy="530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8FD2BE99-542C-4E81-BA3B-33089CE96073}"/>
              </a:ext>
            </a:extLst>
          </p:cNvPr>
          <p:cNvSpPr/>
          <p:nvPr/>
        </p:nvSpPr>
        <p:spPr>
          <a:xfrm>
            <a:off x="2862463" y="3679998"/>
            <a:ext cx="1987822" cy="927652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 D=E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2B052F-8B0E-4893-94DA-9056FFA2E1B9}"/>
              </a:ext>
            </a:extLst>
          </p:cNvPr>
          <p:cNvCxnSpPr/>
          <p:nvPr/>
        </p:nvCxnSpPr>
        <p:spPr>
          <a:xfrm flipV="1">
            <a:off x="3856374" y="3044343"/>
            <a:ext cx="0" cy="61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Flowchart: Data 28">
            <a:extLst>
              <a:ext uri="{FF2B5EF4-FFF2-40B4-BE49-F238E27FC236}">
                <a16:creationId xmlns:a16="http://schemas.microsoft.com/office/drawing/2014/main" id="{77B78155-5D59-4886-8AD0-93CA76D12FD9}"/>
              </a:ext>
            </a:extLst>
          </p:cNvPr>
          <p:cNvSpPr/>
          <p:nvPr/>
        </p:nvSpPr>
        <p:spPr>
          <a:xfrm>
            <a:off x="2763077" y="2464904"/>
            <a:ext cx="2080587" cy="589034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EB2343-FD46-4A8F-9704-56ED13BAB566}"/>
              </a:ext>
            </a:extLst>
          </p:cNvPr>
          <p:cNvCxnSpPr/>
          <p:nvPr/>
        </p:nvCxnSpPr>
        <p:spPr>
          <a:xfrm flipV="1">
            <a:off x="3856374" y="2106648"/>
            <a:ext cx="0" cy="358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Flowchart: Terminator 31">
            <a:extLst>
              <a:ext uri="{FF2B5EF4-FFF2-40B4-BE49-F238E27FC236}">
                <a16:creationId xmlns:a16="http://schemas.microsoft.com/office/drawing/2014/main" id="{9E74899E-E1A1-40F5-947B-F652F471EDCA}"/>
              </a:ext>
            </a:extLst>
          </p:cNvPr>
          <p:cNvSpPr/>
          <p:nvPr/>
        </p:nvSpPr>
        <p:spPr>
          <a:xfrm>
            <a:off x="3233526" y="1537698"/>
            <a:ext cx="1139687" cy="577264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1498B21-6453-41CD-983A-79268F2BF759}"/>
              </a:ext>
            </a:extLst>
          </p:cNvPr>
          <p:cNvCxnSpPr>
            <a:stCxn id="23" idx="3"/>
          </p:cNvCxnSpPr>
          <p:nvPr/>
        </p:nvCxnSpPr>
        <p:spPr>
          <a:xfrm>
            <a:off x="5155085" y="5918925"/>
            <a:ext cx="622863" cy="4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413A2395-BFA5-4377-9970-AB3F76174ED0}"/>
              </a:ext>
            </a:extLst>
          </p:cNvPr>
          <p:cNvSpPr/>
          <p:nvPr/>
        </p:nvSpPr>
        <p:spPr>
          <a:xfrm>
            <a:off x="5738204" y="5588706"/>
            <a:ext cx="1802295" cy="868812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2C8531-AA96-44C2-BFEB-CD1FD96E728A}"/>
              </a:ext>
            </a:extLst>
          </p:cNvPr>
          <p:cNvSpPr txBox="1"/>
          <p:nvPr/>
        </p:nvSpPr>
        <p:spPr>
          <a:xfrm>
            <a:off x="5003950" y="5549593"/>
            <a:ext cx="73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3B572A-F42F-4445-AB7D-126E14DEDF75}"/>
              </a:ext>
            </a:extLst>
          </p:cNvPr>
          <p:cNvSpPr txBox="1"/>
          <p:nvPr/>
        </p:nvSpPr>
        <p:spPr>
          <a:xfrm>
            <a:off x="3256403" y="474141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854828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157B2-7A46-4BB2-9B4C-2CCE226A2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4" y="365125"/>
            <a:ext cx="11208026" cy="681797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 5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39AD8-A77C-41E4-BC01-804518469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74" y="1046922"/>
            <a:ext cx="11900452" cy="56321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Input n1</a:t>
            </a:r>
          </a:p>
          <a:p>
            <a:pPr marL="0" indent="0">
              <a:buNone/>
            </a:pPr>
            <a:r>
              <a:rPr lang="en-US" dirty="0"/>
              <a:t>Compute y= list(range(1,( n+1)))</a:t>
            </a:r>
          </a:p>
          <a:p>
            <a:pPr marL="0" indent="0">
              <a:buNone/>
            </a:pPr>
            <a:r>
              <a:rPr lang="en-US" dirty="0"/>
              <a:t>Compute f=1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y THEN</a:t>
            </a:r>
          </a:p>
          <a:p>
            <a:pPr marL="0" indent="0">
              <a:buNone/>
            </a:pPr>
            <a:r>
              <a:rPr lang="en-US" dirty="0" err="1"/>
              <a:t>Comute</a:t>
            </a:r>
            <a:r>
              <a:rPr lang="en-US" dirty="0"/>
              <a:t> f *= </a:t>
            </a:r>
            <a:r>
              <a:rPr lang="en-US" dirty="0" err="1"/>
              <a:t>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Print(f)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184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EACA-8F3F-4E8C-80D5-B4A94DD4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17" y="365126"/>
            <a:ext cx="10942983" cy="655292"/>
          </a:xfrm>
        </p:spPr>
        <p:txBody>
          <a:bodyPr>
            <a:normAutofit fontScale="90000"/>
          </a:bodyPr>
          <a:lstStyle/>
          <a:p>
            <a:r>
              <a:rPr lang="en-US" dirty="0"/>
              <a:t>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23B45-8CD1-4B9B-A242-2D43971B8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74" y="914400"/>
            <a:ext cx="11913704" cy="57912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B092C1BC-D4E1-4C3E-B8E8-63C9D79CCA51}"/>
              </a:ext>
            </a:extLst>
          </p:cNvPr>
          <p:cNvSpPr/>
          <p:nvPr/>
        </p:nvSpPr>
        <p:spPr>
          <a:xfrm>
            <a:off x="649353" y="1119118"/>
            <a:ext cx="1272209" cy="655292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7A1D76-1EC7-4BFA-803D-113320D7DEFD}"/>
              </a:ext>
            </a:extLst>
          </p:cNvPr>
          <p:cNvCxnSpPr>
            <a:cxnSpLocks/>
          </p:cNvCxnSpPr>
          <p:nvPr/>
        </p:nvCxnSpPr>
        <p:spPr>
          <a:xfrm flipH="1">
            <a:off x="1285458" y="1774410"/>
            <a:ext cx="1" cy="398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7D5D0ABF-3056-474B-8417-AFD6E6FF38F1}"/>
              </a:ext>
            </a:extLst>
          </p:cNvPr>
          <p:cNvSpPr/>
          <p:nvPr/>
        </p:nvSpPr>
        <p:spPr>
          <a:xfrm>
            <a:off x="238539" y="2173357"/>
            <a:ext cx="2093841" cy="795130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n1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177967-87BB-44FF-B420-6782AB555458}"/>
              </a:ext>
            </a:extLst>
          </p:cNvPr>
          <p:cNvCxnSpPr/>
          <p:nvPr/>
        </p:nvCxnSpPr>
        <p:spPr>
          <a:xfrm>
            <a:off x="1285458" y="2968487"/>
            <a:ext cx="0" cy="398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7F2325C9-40C8-4DE2-9DD2-936F64ECBB80}"/>
              </a:ext>
            </a:extLst>
          </p:cNvPr>
          <p:cNvSpPr/>
          <p:nvPr/>
        </p:nvSpPr>
        <p:spPr>
          <a:xfrm>
            <a:off x="238538" y="3354182"/>
            <a:ext cx="2093839" cy="873262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 y= list(range(1,( n+1)))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65BBA0-4874-4A16-9D79-84F1D642D193}"/>
              </a:ext>
            </a:extLst>
          </p:cNvPr>
          <p:cNvCxnSpPr/>
          <p:nvPr/>
        </p:nvCxnSpPr>
        <p:spPr>
          <a:xfrm>
            <a:off x="1285458" y="4149312"/>
            <a:ext cx="0" cy="515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07E96DF4-B974-4650-A727-757BBAF43553}"/>
              </a:ext>
            </a:extLst>
          </p:cNvPr>
          <p:cNvSpPr/>
          <p:nvPr/>
        </p:nvSpPr>
        <p:spPr>
          <a:xfrm>
            <a:off x="324678" y="4638261"/>
            <a:ext cx="1921560" cy="873262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 f=1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98E780-E31B-42C3-A44B-C2380EF93851}"/>
              </a:ext>
            </a:extLst>
          </p:cNvPr>
          <p:cNvCxnSpPr/>
          <p:nvPr/>
        </p:nvCxnSpPr>
        <p:spPr>
          <a:xfrm>
            <a:off x="2246238" y="5055705"/>
            <a:ext cx="569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95C940BD-6BF4-4476-9874-28BE774F3987}"/>
              </a:ext>
            </a:extLst>
          </p:cNvPr>
          <p:cNvSpPr/>
          <p:nvPr/>
        </p:nvSpPr>
        <p:spPr>
          <a:xfrm>
            <a:off x="2816087" y="4710457"/>
            <a:ext cx="1921560" cy="873262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y THEN</a:t>
            </a:r>
          </a:p>
          <a:p>
            <a:pPr algn="ctr"/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89CF32-D475-4EB0-AB59-7DBEA5047B2C}"/>
              </a:ext>
            </a:extLst>
          </p:cNvPr>
          <p:cNvCxnSpPr/>
          <p:nvPr/>
        </p:nvCxnSpPr>
        <p:spPr>
          <a:xfrm flipV="1">
            <a:off x="3790122" y="4149312"/>
            <a:ext cx="0" cy="515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7EA25698-95A8-47B9-BB3B-8B5C60ADC13B}"/>
              </a:ext>
            </a:extLst>
          </p:cNvPr>
          <p:cNvSpPr/>
          <p:nvPr/>
        </p:nvSpPr>
        <p:spPr>
          <a:xfrm>
            <a:off x="2816087" y="3274119"/>
            <a:ext cx="1921550" cy="873262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 f *= </a:t>
            </a:r>
            <a:r>
              <a:rPr lang="en-US" dirty="0" err="1"/>
              <a:t>i</a:t>
            </a:r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2AD66E-42B5-4169-8B5E-06D01909F8BA}"/>
              </a:ext>
            </a:extLst>
          </p:cNvPr>
          <p:cNvCxnSpPr/>
          <p:nvPr/>
        </p:nvCxnSpPr>
        <p:spPr>
          <a:xfrm flipH="1" flipV="1">
            <a:off x="3776867" y="2708688"/>
            <a:ext cx="13255" cy="521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owchart: Data 25">
            <a:extLst>
              <a:ext uri="{FF2B5EF4-FFF2-40B4-BE49-F238E27FC236}">
                <a16:creationId xmlns:a16="http://schemas.microsoft.com/office/drawing/2014/main" id="{3DCA4ECB-85A1-40E1-9E66-634EB1C12D66}"/>
              </a:ext>
            </a:extLst>
          </p:cNvPr>
          <p:cNvSpPr/>
          <p:nvPr/>
        </p:nvSpPr>
        <p:spPr>
          <a:xfrm>
            <a:off x="2729945" y="1831628"/>
            <a:ext cx="2093833" cy="873262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Print(f)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AE67E2-558A-443B-9C55-6DEC1DA25329}"/>
              </a:ext>
            </a:extLst>
          </p:cNvPr>
          <p:cNvCxnSpPr/>
          <p:nvPr/>
        </p:nvCxnSpPr>
        <p:spPr>
          <a:xfrm>
            <a:off x="4545482" y="2279446"/>
            <a:ext cx="516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2E2DDA7A-4206-4EB9-8E48-6906DBFBE557}"/>
              </a:ext>
            </a:extLst>
          </p:cNvPr>
          <p:cNvSpPr/>
          <p:nvPr/>
        </p:nvSpPr>
        <p:spPr>
          <a:xfrm>
            <a:off x="5046607" y="1881881"/>
            <a:ext cx="1432878" cy="795130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06565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DB249-E69E-401F-90BE-C2ACD1210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17" y="365126"/>
            <a:ext cx="10942983" cy="615536"/>
          </a:xfrm>
        </p:spPr>
        <p:txBody>
          <a:bodyPr>
            <a:normAutofit fontScale="90000"/>
          </a:bodyPr>
          <a:lstStyle/>
          <a:p>
            <a:r>
              <a:rPr lang="en-US" dirty="0"/>
              <a:t>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EF160-DAED-44A5-B632-10C21A5C1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0" y="1179442"/>
            <a:ext cx="11873948" cy="567855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6C577826-AB45-43DD-A020-14407B20F492}"/>
              </a:ext>
            </a:extLst>
          </p:cNvPr>
          <p:cNvSpPr/>
          <p:nvPr/>
        </p:nvSpPr>
        <p:spPr>
          <a:xfrm>
            <a:off x="4065104" y="1364980"/>
            <a:ext cx="1722782" cy="755374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53FEA9-30B0-4AAE-A9EE-DD1EAA30A4D7}"/>
              </a:ext>
            </a:extLst>
          </p:cNvPr>
          <p:cNvCxnSpPr>
            <a:cxnSpLocks/>
          </p:cNvCxnSpPr>
          <p:nvPr/>
        </p:nvCxnSpPr>
        <p:spPr>
          <a:xfrm>
            <a:off x="4926495" y="2133603"/>
            <a:ext cx="1657" cy="410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24FB86B6-E808-40F6-AB4F-878D9E7DA614}"/>
              </a:ext>
            </a:extLst>
          </p:cNvPr>
          <p:cNvSpPr/>
          <p:nvPr/>
        </p:nvSpPr>
        <p:spPr>
          <a:xfrm>
            <a:off x="4027004" y="2524538"/>
            <a:ext cx="1987826" cy="755374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B6DC01-3C06-4A60-A4BA-FE8BB4B7F08D}"/>
              </a:ext>
            </a:extLst>
          </p:cNvPr>
          <p:cNvCxnSpPr/>
          <p:nvPr/>
        </p:nvCxnSpPr>
        <p:spPr>
          <a:xfrm>
            <a:off x="4888395" y="3266658"/>
            <a:ext cx="0" cy="54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5106DFA6-F7BC-4396-A7AD-7A9B8BCBA6C2}"/>
              </a:ext>
            </a:extLst>
          </p:cNvPr>
          <p:cNvSpPr/>
          <p:nvPr/>
        </p:nvSpPr>
        <p:spPr>
          <a:xfrm>
            <a:off x="3894482" y="3809996"/>
            <a:ext cx="1893404" cy="609600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96E5C2-2BE8-485B-A3FA-472F80AE283B}"/>
              </a:ext>
            </a:extLst>
          </p:cNvPr>
          <p:cNvCxnSpPr/>
          <p:nvPr/>
        </p:nvCxnSpPr>
        <p:spPr>
          <a:xfrm>
            <a:off x="4888395" y="4419596"/>
            <a:ext cx="0" cy="54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owchart: Data 12">
            <a:extLst>
              <a:ext uri="{FF2B5EF4-FFF2-40B4-BE49-F238E27FC236}">
                <a16:creationId xmlns:a16="http://schemas.microsoft.com/office/drawing/2014/main" id="{20EB5122-2CEE-480E-BBCB-218D21D4FE02}"/>
              </a:ext>
            </a:extLst>
          </p:cNvPr>
          <p:cNvSpPr/>
          <p:nvPr/>
        </p:nvSpPr>
        <p:spPr>
          <a:xfrm>
            <a:off x="3737114" y="4943057"/>
            <a:ext cx="1868556" cy="702365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C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FF8B0D2-31BC-4F5A-8765-F4F6A35F7085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5418814" y="5294240"/>
            <a:ext cx="1618090" cy="5367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Flowchart: Process 22">
                <a:extLst>
                  <a:ext uri="{FF2B5EF4-FFF2-40B4-BE49-F238E27FC236}">
                    <a16:creationId xmlns:a16="http://schemas.microsoft.com/office/drawing/2014/main" id="{FE3A127A-5686-4266-8F92-38CFD713F9CC}"/>
                  </a:ext>
                </a:extLst>
              </p:cNvPr>
              <p:cNvSpPr/>
              <p:nvPr/>
            </p:nvSpPr>
            <p:spPr>
              <a:xfrm>
                <a:off x="7036904" y="5333310"/>
                <a:ext cx="2120337" cy="1106556"/>
              </a:xfrm>
              <a:prstGeom prst="flowChartProcess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x1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Flowchart: Process 22">
                <a:extLst>
                  <a:ext uri="{FF2B5EF4-FFF2-40B4-BE49-F238E27FC236}">
                    <a16:creationId xmlns:a16="http://schemas.microsoft.com/office/drawing/2014/main" id="{FE3A127A-5686-4266-8F92-38CFD713F9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6904" y="5333310"/>
                <a:ext cx="2120337" cy="1106556"/>
              </a:xfrm>
              <a:prstGeom prst="flowChartProcess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116C92-C641-400E-A097-577F19C94E5D}"/>
              </a:ext>
            </a:extLst>
          </p:cNvPr>
          <p:cNvCxnSpPr/>
          <p:nvPr/>
        </p:nvCxnSpPr>
        <p:spPr>
          <a:xfrm flipV="1">
            <a:off x="8083826" y="4770783"/>
            <a:ext cx="0" cy="52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Flowchart: Data 26">
            <a:extLst>
              <a:ext uri="{FF2B5EF4-FFF2-40B4-BE49-F238E27FC236}">
                <a16:creationId xmlns:a16="http://schemas.microsoft.com/office/drawing/2014/main" id="{385E4D4E-ECB0-46CA-8E1C-6E9A7DCFC3C5}"/>
              </a:ext>
            </a:extLst>
          </p:cNvPr>
          <p:cNvSpPr/>
          <p:nvPr/>
        </p:nvSpPr>
        <p:spPr>
          <a:xfrm>
            <a:off x="7235686" y="4227097"/>
            <a:ext cx="1762533" cy="549968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x1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5B109B-658A-4F1B-A0C7-01FD930C6BD7}"/>
              </a:ext>
            </a:extLst>
          </p:cNvPr>
          <p:cNvCxnSpPr/>
          <p:nvPr/>
        </p:nvCxnSpPr>
        <p:spPr>
          <a:xfrm flipV="1">
            <a:off x="8083826" y="3730141"/>
            <a:ext cx="0" cy="496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owchart: Process 29">
                <a:extLst>
                  <a:ext uri="{FF2B5EF4-FFF2-40B4-BE49-F238E27FC236}">
                    <a16:creationId xmlns:a16="http://schemas.microsoft.com/office/drawing/2014/main" id="{E8E94554-F985-47FD-A6E3-62538714A0AF}"/>
                  </a:ext>
                </a:extLst>
              </p:cNvPr>
              <p:cNvSpPr/>
              <p:nvPr/>
            </p:nvSpPr>
            <p:spPr>
              <a:xfrm>
                <a:off x="7277934" y="2775985"/>
                <a:ext cx="1759219" cy="954156"/>
              </a:xfrm>
              <a:prstGeom prst="flowChartProcess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x2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Flowchart: Process 29">
                <a:extLst>
                  <a:ext uri="{FF2B5EF4-FFF2-40B4-BE49-F238E27FC236}">
                    <a16:creationId xmlns:a16="http://schemas.microsoft.com/office/drawing/2014/main" id="{E8E94554-F985-47FD-A6E3-62538714A0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934" y="2775985"/>
                <a:ext cx="1759219" cy="954156"/>
              </a:xfrm>
              <a:prstGeom prst="flowChartProcess">
                <a:avLst/>
              </a:prstGeom>
              <a:blipFill>
                <a:blip r:embed="rId3"/>
                <a:stretch>
                  <a:fillRect l="-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6E198C-0A98-416B-BD12-510E7BFDE872}"/>
              </a:ext>
            </a:extLst>
          </p:cNvPr>
          <p:cNvCxnSpPr/>
          <p:nvPr/>
        </p:nvCxnSpPr>
        <p:spPr>
          <a:xfrm flipV="1">
            <a:off x="8083826" y="2299251"/>
            <a:ext cx="0" cy="45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lowchart: Data 32">
            <a:extLst>
              <a:ext uri="{FF2B5EF4-FFF2-40B4-BE49-F238E27FC236}">
                <a16:creationId xmlns:a16="http://schemas.microsoft.com/office/drawing/2014/main" id="{FA6FAFE6-412E-42DB-AAFB-B226F89C4B58}"/>
              </a:ext>
            </a:extLst>
          </p:cNvPr>
          <p:cNvSpPr/>
          <p:nvPr/>
        </p:nvSpPr>
        <p:spPr>
          <a:xfrm>
            <a:off x="6920130" y="1640130"/>
            <a:ext cx="2117023" cy="668542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x2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7EE5D81-80A9-4C82-ACCD-CAAB4E0D8952}"/>
              </a:ext>
            </a:extLst>
          </p:cNvPr>
          <p:cNvCxnSpPr/>
          <p:nvPr/>
        </p:nvCxnSpPr>
        <p:spPr>
          <a:xfrm flipV="1">
            <a:off x="8786191" y="1835427"/>
            <a:ext cx="1166192" cy="2650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Terminator 35">
            <a:extLst>
              <a:ext uri="{FF2B5EF4-FFF2-40B4-BE49-F238E27FC236}">
                <a16:creationId xmlns:a16="http://schemas.microsoft.com/office/drawing/2014/main" id="{6EBD658E-683F-40DE-A1C3-8BC3E4AD7BF9}"/>
              </a:ext>
            </a:extLst>
          </p:cNvPr>
          <p:cNvSpPr/>
          <p:nvPr/>
        </p:nvSpPr>
        <p:spPr>
          <a:xfrm>
            <a:off x="9952383" y="1608572"/>
            <a:ext cx="1431235" cy="668542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7552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F886A-B1C2-4C4F-8CA1-70D5AC676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125896"/>
            <a:ext cx="11714922" cy="748748"/>
          </a:xfrm>
        </p:spPr>
        <p:txBody>
          <a:bodyPr>
            <a:normAutofit/>
          </a:bodyPr>
          <a:lstStyle/>
          <a:p>
            <a:r>
              <a:rPr lang="en-US" sz="2000" dirty="0"/>
              <a:t>Exercise 2</a:t>
            </a:r>
            <a:br>
              <a:rPr lang="en-US" sz="2000" dirty="0"/>
            </a:br>
            <a:r>
              <a:rPr lang="en-US" sz="2000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06994-043B-4881-A909-6A2405718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74" y="980659"/>
            <a:ext cx="11926955" cy="57514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/>
              <a:t>Cubic equation  Ax</a:t>
            </a:r>
            <a:r>
              <a:rPr lang="en-US" sz="1400" baseline="30000" dirty="0"/>
              <a:t>3</a:t>
            </a:r>
            <a:r>
              <a:rPr lang="en-US" sz="1400" dirty="0"/>
              <a:t> + Bx</a:t>
            </a:r>
            <a:r>
              <a:rPr lang="en-US" sz="1400" baseline="30000" dirty="0"/>
              <a:t>2</a:t>
            </a:r>
            <a:r>
              <a:rPr lang="en-US" sz="1400" dirty="0"/>
              <a:t> + </a:t>
            </a:r>
            <a:r>
              <a:rPr lang="en-US" sz="1400" dirty="0" err="1"/>
              <a:t>Cx</a:t>
            </a:r>
            <a:r>
              <a:rPr lang="en-US" sz="1400" dirty="0"/>
              <a:t> + D = 0</a:t>
            </a:r>
          </a:p>
          <a:p>
            <a:pPr marL="0" indent="0">
              <a:buNone/>
            </a:pPr>
            <a:r>
              <a:rPr lang="en-US" sz="1400" dirty="0"/>
              <a:t>INPUT A</a:t>
            </a:r>
          </a:p>
          <a:p>
            <a:pPr marL="0" indent="0">
              <a:buNone/>
            </a:pPr>
            <a:r>
              <a:rPr lang="en-US" sz="1400" dirty="0"/>
              <a:t>INPUT B</a:t>
            </a:r>
          </a:p>
          <a:p>
            <a:pPr marL="0" indent="0">
              <a:buNone/>
            </a:pPr>
            <a:r>
              <a:rPr lang="en-US" sz="1400" dirty="0"/>
              <a:t>INPUT C</a:t>
            </a:r>
          </a:p>
          <a:p>
            <a:pPr marL="0" indent="0">
              <a:buNone/>
            </a:pPr>
            <a:r>
              <a:rPr lang="en-US" sz="1400" dirty="0"/>
              <a:t>INPUT D</a:t>
            </a:r>
          </a:p>
          <a:p>
            <a:pPr marL="0" indent="0">
              <a:buNone/>
            </a:pPr>
            <a:r>
              <a:rPr lang="en-US" sz="1400" dirty="0"/>
              <a:t>COMPUTE A/A</a:t>
            </a:r>
          </a:p>
          <a:p>
            <a:pPr marL="0" indent="0">
              <a:buNone/>
            </a:pPr>
            <a:r>
              <a:rPr lang="en-US" sz="1400" dirty="0"/>
              <a:t>COMPUTE B/A</a:t>
            </a:r>
          </a:p>
          <a:p>
            <a:pPr marL="0" indent="0">
              <a:buNone/>
            </a:pPr>
            <a:r>
              <a:rPr lang="en-US" sz="1400" dirty="0"/>
              <a:t>COMPUTE C/A</a:t>
            </a:r>
          </a:p>
          <a:p>
            <a:pPr marL="0" indent="0">
              <a:buNone/>
            </a:pPr>
            <a:r>
              <a:rPr lang="en-US" sz="1400" dirty="0"/>
              <a:t>COMPUTE D/A</a:t>
            </a:r>
          </a:p>
          <a:p>
            <a:pPr marL="0" indent="0">
              <a:buNone/>
            </a:pPr>
            <a:r>
              <a:rPr lang="en-US" sz="1400" dirty="0"/>
              <a:t>COMPUTE Q= [3*C – (B)**2]/9</a:t>
            </a:r>
          </a:p>
          <a:p>
            <a:pPr marL="0" indent="0">
              <a:buNone/>
            </a:pPr>
            <a:r>
              <a:rPr lang="en-US" sz="1400" dirty="0"/>
              <a:t>COMPUTE R= [9*B*C – 27*D – (2*B)]/54</a:t>
            </a:r>
          </a:p>
          <a:p>
            <a:pPr marL="0" indent="0">
              <a:buNone/>
            </a:pPr>
            <a:r>
              <a:rPr lang="en-US" sz="1400" dirty="0"/>
              <a:t>COMPUTE S= [R + (Q**3 + R**2)]**1/3</a:t>
            </a:r>
          </a:p>
          <a:p>
            <a:pPr marL="0" indent="0">
              <a:buNone/>
            </a:pPr>
            <a:r>
              <a:rPr lang="en-US" sz="1400" dirty="0"/>
              <a:t>COMPUTE T= [R – (Q**3 + R**2)**1/3</a:t>
            </a:r>
          </a:p>
          <a:p>
            <a:pPr marL="0" indent="0">
              <a:buNone/>
            </a:pPr>
            <a:r>
              <a:rPr lang="en-US" sz="1400" dirty="0"/>
              <a:t>COMPUTE x1= S+T – 1/3*B</a:t>
            </a:r>
          </a:p>
          <a:p>
            <a:pPr marL="0" indent="0">
              <a:buNone/>
            </a:pPr>
            <a:r>
              <a:rPr lang="en-US" sz="1400" dirty="0"/>
              <a:t>PRINT x1</a:t>
            </a:r>
          </a:p>
          <a:p>
            <a:pPr marL="0" indent="0">
              <a:buNone/>
            </a:pPr>
            <a:r>
              <a:rPr lang="en-US" sz="1400" dirty="0"/>
              <a:t>COMPUTE x2= -1/2*(S+T) -1/3*B + 1/2*</a:t>
            </a:r>
            <a:r>
              <a:rPr lang="en-US" sz="1400" dirty="0" err="1"/>
              <a:t>i</a:t>
            </a:r>
            <a:r>
              <a:rPr lang="en-US" sz="1400" dirty="0"/>
              <a:t>*(3**1/2)*(S-T)</a:t>
            </a:r>
          </a:p>
          <a:p>
            <a:pPr marL="0" indent="0">
              <a:buNone/>
            </a:pPr>
            <a:r>
              <a:rPr lang="en-US" sz="1400" dirty="0"/>
              <a:t>PRINT x2</a:t>
            </a:r>
          </a:p>
          <a:p>
            <a:pPr marL="0" indent="0">
              <a:buNone/>
            </a:pPr>
            <a:r>
              <a:rPr lang="en-US" sz="1400" dirty="0"/>
              <a:t>COMPUTE x3= -1/2*(S+T) -1/3*B - 1/2*</a:t>
            </a:r>
            <a:r>
              <a:rPr lang="en-US" sz="1400" dirty="0" err="1"/>
              <a:t>i</a:t>
            </a:r>
            <a:r>
              <a:rPr lang="en-US" sz="1400" dirty="0"/>
              <a:t>*(3**1/2)*(S-T)</a:t>
            </a:r>
          </a:p>
          <a:p>
            <a:pPr marL="0" indent="0">
              <a:buNone/>
            </a:pPr>
            <a:r>
              <a:rPr lang="en-US" sz="1400" dirty="0"/>
              <a:t>PRINT x3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5607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A94E-E55C-42C7-8947-0A171B15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313" y="365126"/>
            <a:ext cx="10969487" cy="655292"/>
          </a:xfrm>
        </p:spPr>
        <p:txBody>
          <a:bodyPr>
            <a:normAutofit fontScale="90000"/>
          </a:bodyPr>
          <a:lstStyle/>
          <a:p>
            <a:r>
              <a:rPr lang="en-US" dirty="0"/>
              <a:t>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6EA6E-7D6C-475F-911E-0C323A536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17" y="1020418"/>
            <a:ext cx="11979965" cy="573819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B72CD717-0C3E-4D62-8CFC-C408576AA87B}"/>
              </a:ext>
            </a:extLst>
          </p:cNvPr>
          <p:cNvSpPr/>
          <p:nvPr/>
        </p:nvSpPr>
        <p:spPr>
          <a:xfrm>
            <a:off x="410818" y="1152939"/>
            <a:ext cx="1245704" cy="655292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146D92-5A2C-48D9-BC35-31E6DAECB43B}"/>
              </a:ext>
            </a:extLst>
          </p:cNvPr>
          <p:cNvCxnSpPr>
            <a:stCxn id="4" idx="2"/>
          </p:cNvCxnSpPr>
          <p:nvPr/>
        </p:nvCxnSpPr>
        <p:spPr>
          <a:xfrm>
            <a:off x="1033670" y="1808231"/>
            <a:ext cx="13252" cy="365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56A06DD9-C3EC-4101-ADB9-93E1FC03CC74}"/>
              </a:ext>
            </a:extLst>
          </p:cNvPr>
          <p:cNvSpPr/>
          <p:nvPr/>
        </p:nvSpPr>
        <p:spPr>
          <a:xfrm>
            <a:off x="106017" y="2135877"/>
            <a:ext cx="1736035" cy="655292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764D12-8D91-477D-9E49-919F33090ED8}"/>
              </a:ext>
            </a:extLst>
          </p:cNvPr>
          <p:cNvCxnSpPr/>
          <p:nvPr/>
        </p:nvCxnSpPr>
        <p:spPr>
          <a:xfrm>
            <a:off x="1046922" y="2828649"/>
            <a:ext cx="0" cy="44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E656D945-5BEA-4C2A-99CF-EC4DE8926E78}"/>
              </a:ext>
            </a:extLst>
          </p:cNvPr>
          <p:cNvSpPr/>
          <p:nvPr/>
        </p:nvSpPr>
        <p:spPr>
          <a:xfrm>
            <a:off x="106023" y="3240196"/>
            <a:ext cx="1736029" cy="633341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727B93-FFD4-482D-9907-D374E8935060}"/>
              </a:ext>
            </a:extLst>
          </p:cNvPr>
          <p:cNvCxnSpPr/>
          <p:nvPr/>
        </p:nvCxnSpPr>
        <p:spPr>
          <a:xfrm>
            <a:off x="1046922" y="388951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owchart: Data 12">
            <a:extLst>
              <a:ext uri="{FF2B5EF4-FFF2-40B4-BE49-F238E27FC236}">
                <a16:creationId xmlns:a16="http://schemas.microsoft.com/office/drawing/2014/main" id="{BAD4BFE9-BD20-46E8-8574-4BD5023FD06B}"/>
              </a:ext>
            </a:extLst>
          </p:cNvPr>
          <p:cNvSpPr/>
          <p:nvPr/>
        </p:nvSpPr>
        <p:spPr>
          <a:xfrm>
            <a:off x="106017" y="4320248"/>
            <a:ext cx="1590261" cy="633341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C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2FE88C-BCB3-48B2-8A3B-CEAF8657755B}"/>
              </a:ext>
            </a:extLst>
          </p:cNvPr>
          <p:cNvCxnSpPr/>
          <p:nvPr/>
        </p:nvCxnSpPr>
        <p:spPr>
          <a:xfrm>
            <a:off x="1046922" y="4953589"/>
            <a:ext cx="0" cy="47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owchart: Data 15">
            <a:extLst>
              <a:ext uri="{FF2B5EF4-FFF2-40B4-BE49-F238E27FC236}">
                <a16:creationId xmlns:a16="http://schemas.microsoft.com/office/drawing/2014/main" id="{CFB05965-4661-4B92-A1BC-F42257427AD0}"/>
              </a:ext>
            </a:extLst>
          </p:cNvPr>
          <p:cNvSpPr/>
          <p:nvPr/>
        </p:nvSpPr>
        <p:spPr>
          <a:xfrm>
            <a:off x="198783" y="5427335"/>
            <a:ext cx="1590257" cy="633341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B9ACAD-45B6-4DBA-84FF-516E042C9DCD}"/>
              </a:ext>
            </a:extLst>
          </p:cNvPr>
          <p:cNvCxnSpPr>
            <a:stCxn id="16" idx="5"/>
          </p:cNvCxnSpPr>
          <p:nvPr/>
        </p:nvCxnSpPr>
        <p:spPr>
          <a:xfrm flipV="1">
            <a:off x="1630014" y="5738191"/>
            <a:ext cx="530090" cy="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09B0BE8E-E2EE-470B-BF8B-DBD70727407E}"/>
              </a:ext>
            </a:extLst>
          </p:cNvPr>
          <p:cNvSpPr/>
          <p:nvPr/>
        </p:nvSpPr>
        <p:spPr>
          <a:xfrm>
            <a:off x="2160104" y="5427335"/>
            <a:ext cx="1417982" cy="633341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A/A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5EE14E-274C-4111-8A20-997394D98FB9}"/>
              </a:ext>
            </a:extLst>
          </p:cNvPr>
          <p:cNvCxnSpPr/>
          <p:nvPr/>
        </p:nvCxnSpPr>
        <p:spPr>
          <a:xfrm flipV="1">
            <a:off x="2849217" y="4953589"/>
            <a:ext cx="0" cy="47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80C61368-3DB1-48DE-AC45-C2FB29F1E7BD}"/>
              </a:ext>
            </a:extLst>
          </p:cNvPr>
          <p:cNvSpPr/>
          <p:nvPr/>
        </p:nvSpPr>
        <p:spPr>
          <a:xfrm>
            <a:off x="2160104" y="4320248"/>
            <a:ext cx="1311966" cy="633341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B/A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82CA1A-32ED-41A6-AC91-7F9D05905096}"/>
              </a:ext>
            </a:extLst>
          </p:cNvPr>
          <p:cNvCxnSpPr/>
          <p:nvPr/>
        </p:nvCxnSpPr>
        <p:spPr>
          <a:xfrm flipV="1">
            <a:off x="2849217" y="3873537"/>
            <a:ext cx="0" cy="446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967118D1-815D-44E7-9DA2-BCD816713112}"/>
              </a:ext>
            </a:extLst>
          </p:cNvPr>
          <p:cNvSpPr/>
          <p:nvPr/>
        </p:nvSpPr>
        <p:spPr>
          <a:xfrm>
            <a:off x="2279373" y="3240196"/>
            <a:ext cx="1179443" cy="649317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C/A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C30713-76F7-48AE-BAD9-3B60211459F5}"/>
              </a:ext>
            </a:extLst>
          </p:cNvPr>
          <p:cNvCxnSpPr/>
          <p:nvPr/>
        </p:nvCxnSpPr>
        <p:spPr>
          <a:xfrm flipV="1">
            <a:off x="2869095" y="2791169"/>
            <a:ext cx="0" cy="430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4DCB4495-0EFD-4A6A-BC91-3FB93150878A}"/>
              </a:ext>
            </a:extLst>
          </p:cNvPr>
          <p:cNvSpPr/>
          <p:nvPr/>
        </p:nvSpPr>
        <p:spPr>
          <a:xfrm>
            <a:off x="2199859" y="2176120"/>
            <a:ext cx="1245704" cy="633341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D/A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533259-8AB8-4A71-B2EB-95F4269E2650}"/>
              </a:ext>
            </a:extLst>
          </p:cNvPr>
          <p:cNvCxnSpPr>
            <a:stCxn id="28" idx="3"/>
          </p:cNvCxnSpPr>
          <p:nvPr/>
        </p:nvCxnSpPr>
        <p:spPr>
          <a:xfrm>
            <a:off x="3445563" y="2492791"/>
            <a:ext cx="662611" cy="1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D96650ED-E4A1-4636-AA27-2281D7EA6BA9}"/>
              </a:ext>
            </a:extLst>
          </p:cNvPr>
          <p:cNvSpPr/>
          <p:nvPr/>
        </p:nvSpPr>
        <p:spPr>
          <a:xfrm>
            <a:off x="4114798" y="2135877"/>
            <a:ext cx="2219735" cy="843099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Q= [3*C – (B)**2]/9</a:t>
            </a:r>
          </a:p>
          <a:p>
            <a:pPr algn="ctr"/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7EB1ED-640E-4295-8274-4B640421CDBA}"/>
              </a:ext>
            </a:extLst>
          </p:cNvPr>
          <p:cNvCxnSpPr/>
          <p:nvPr/>
        </p:nvCxnSpPr>
        <p:spPr>
          <a:xfrm>
            <a:off x="5108712" y="3028796"/>
            <a:ext cx="0" cy="422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DB1F473C-7CCF-45DF-88C2-BB2BD6AED20E}"/>
              </a:ext>
            </a:extLst>
          </p:cNvPr>
          <p:cNvSpPr/>
          <p:nvPr/>
        </p:nvSpPr>
        <p:spPr>
          <a:xfrm>
            <a:off x="3896137" y="3418857"/>
            <a:ext cx="2557647" cy="665435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R= [9*B*C – 27*D – (2*B)]/54</a:t>
            </a: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72ADF5ED-9D55-413A-B921-409F94DBF65E}"/>
              </a:ext>
            </a:extLst>
          </p:cNvPr>
          <p:cNvSpPr/>
          <p:nvPr/>
        </p:nvSpPr>
        <p:spPr>
          <a:xfrm>
            <a:off x="3909396" y="4501857"/>
            <a:ext cx="2372128" cy="687751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S= [R + (Q**3 + R**2)]**1/3</a:t>
            </a:r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7313AF3D-A6B0-42A5-B717-F5C7CC69FE78}"/>
              </a:ext>
            </a:extLst>
          </p:cNvPr>
          <p:cNvSpPr/>
          <p:nvPr/>
        </p:nvSpPr>
        <p:spPr>
          <a:xfrm>
            <a:off x="3757003" y="5579165"/>
            <a:ext cx="2372128" cy="697933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T= [R – (Q**3 + R**2)**1/3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5B6435E-5049-45E0-93E9-8497C9D8B385}"/>
              </a:ext>
            </a:extLst>
          </p:cNvPr>
          <p:cNvCxnSpPr/>
          <p:nvPr/>
        </p:nvCxnSpPr>
        <p:spPr>
          <a:xfrm flipV="1">
            <a:off x="6129130" y="5912455"/>
            <a:ext cx="569849" cy="1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9A758658-2756-44E0-89E6-CA07FAE650F9}"/>
              </a:ext>
            </a:extLst>
          </p:cNvPr>
          <p:cNvSpPr/>
          <p:nvPr/>
        </p:nvSpPr>
        <p:spPr>
          <a:xfrm>
            <a:off x="6698979" y="5479356"/>
            <a:ext cx="2040800" cy="897549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x1= S+T – 1/3*B</a:t>
            </a:r>
          </a:p>
          <a:p>
            <a:pPr algn="ctr"/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EA114A1-B60D-476E-943F-BD8E1F2AD566}"/>
              </a:ext>
            </a:extLst>
          </p:cNvPr>
          <p:cNvCxnSpPr/>
          <p:nvPr/>
        </p:nvCxnSpPr>
        <p:spPr>
          <a:xfrm flipV="1">
            <a:off x="7686260" y="5005610"/>
            <a:ext cx="0" cy="47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Flowchart: Data 48">
            <a:extLst>
              <a:ext uri="{FF2B5EF4-FFF2-40B4-BE49-F238E27FC236}">
                <a16:creationId xmlns:a16="http://schemas.microsoft.com/office/drawing/2014/main" id="{032AA7A3-9E91-4FB1-9B93-C6564503F1EC}"/>
              </a:ext>
            </a:extLst>
          </p:cNvPr>
          <p:cNvSpPr/>
          <p:nvPr/>
        </p:nvSpPr>
        <p:spPr>
          <a:xfrm>
            <a:off x="6891115" y="4334089"/>
            <a:ext cx="1848664" cy="687751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x1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1EDE594-1C04-4C0B-9222-D2F57D5557C7}"/>
              </a:ext>
            </a:extLst>
          </p:cNvPr>
          <p:cNvCxnSpPr/>
          <p:nvPr/>
        </p:nvCxnSpPr>
        <p:spPr>
          <a:xfrm flipV="1">
            <a:off x="7805530" y="3889513"/>
            <a:ext cx="0" cy="420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Flowchart: Process 51">
            <a:extLst>
              <a:ext uri="{FF2B5EF4-FFF2-40B4-BE49-F238E27FC236}">
                <a16:creationId xmlns:a16="http://schemas.microsoft.com/office/drawing/2014/main" id="{48627183-A4F6-45E2-BE51-553541AD66A6}"/>
              </a:ext>
            </a:extLst>
          </p:cNvPr>
          <p:cNvSpPr/>
          <p:nvPr/>
        </p:nvSpPr>
        <p:spPr>
          <a:xfrm>
            <a:off x="6891114" y="3066944"/>
            <a:ext cx="2040787" cy="822569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x2= -1/2*(S+T) -1/3*B + 1/2*</a:t>
            </a:r>
            <a:r>
              <a:rPr lang="en-US" sz="1400" dirty="0" err="1"/>
              <a:t>i</a:t>
            </a:r>
            <a:r>
              <a:rPr lang="en-US" sz="1400" dirty="0"/>
              <a:t>*(3**1/2)*(S-T)</a:t>
            </a:r>
          </a:p>
          <a:p>
            <a:pPr algn="ctr"/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9B28E0B-AC15-4CA2-A0FA-30ABBD4B5E80}"/>
              </a:ext>
            </a:extLst>
          </p:cNvPr>
          <p:cNvCxnSpPr/>
          <p:nvPr/>
        </p:nvCxnSpPr>
        <p:spPr>
          <a:xfrm flipV="1">
            <a:off x="7805530" y="2650435"/>
            <a:ext cx="0" cy="416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Flowchart: Data 54">
            <a:extLst>
              <a:ext uri="{FF2B5EF4-FFF2-40B4-BE49-F238E27FC236}">
                <a16:creationId xmlns:a16="http://schemas.microsoft.com/office/drawing/2014/main" id="{68CF6976-A344-41A3-8A3C-C54DA237C85C}"/>
              </a:ext>
            </a:extLst>
          </p:cNvPr>
          <p:cNvSpPr/>
          <p:nvPr/>
        </p:nvSpPr>
        <p:spPr>
          <a:xfrm>
            <a:off x="7010400" y="2148627"/>
            <a:ext cx="1782404" cy="497647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x2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C068E5B-6B46-4948-BCE7-E38EBEE1F210}"/>
              </a:ext>
            </a:extLst>
          </p:cNvPr>
          <p:cNvCxnSpPr/>
          <p:nvPr/>
        </p:nvCxnSpPr>
        <p:spPr>
          <a:xfrm flipV="1">
            <a:off x="7818782" y="1855737"/>
            <a:ext cx="0" cy="29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4E5DD6B2-842A-4A71-8BDE-D3FA0752D4CF}"/>
              </a:ext>
            </a:extLst>
          </p:cNvPr>
          <p:cNvSpPr/>
          <p:nvPr/>
        </p:nvSpPr>
        <p:spPr>
          <a:xfrm>
            <a:off x="6864627" y="1208792"/>
            <a:ext cx="1848664" cy="646721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x3= -1/2*(S+T) -1/3*B - 1/2*</a:t>
            </a:r>
            <a:r>
              <a:rPr lang="en-US" sz="1400" dirty="0" err="1"/>
              <a:t>i</a:t>
            </a:r>
            <a:r>
              <a:rPr lang="en-US" sz="1400" dirty="0"/>
              <a:t>*(3**1/2)*(S-T)</a:t>
            </a:r>
          </a:p>
          <a:p>
            <a:pPr algn="ctr"/>
            <a:endParaRPr lang="en-US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EAB5E9F-F667-4783-83FF-5D0833041ACE}"/>
              </a:ext>
            </a:extLst>
          </p:cNvPr>
          <p:cNvCxnSpPr/>
          <p:nvPr/>
        </p:nvCxnSpPr>
        <p:spPr>
          <a:xfrm flipV="1">
            <a:off x="8739779" y="1497621"/>
            <a:ext cx="589751" cy="19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Flowchart: Data 60">
            <a:extLst>
              <a:ext uri="{FF2B5EF4-FFF2-40B4-BE49-F238E27FC236}">
                <a16:creationId xmlns:a16="http://schemas.microsoft.com/office/drawing/2014/main" id="{92565A97-DD4D-4BA1-8DB4-835DCC8ECD51}"/>
              </a:ext>
            </a:extLst>
          </p:cNvPr>
          <p:cNvSpPr/>
          <p:nvPr/>
        </p:nvSpPr>
        <p:spPr>
          <a:xfrm>
            <a:off x="9041301" y="1232089"/>
            <a:ext cx="2117029" cy="732359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x3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0745027-3A79-4DF9-A7E8-7E2CB3E32C1E}"/>
              </a:ext>
            </a:extLst>
          </p:cNvPr>
          <p:cNvCxnSpPr/>
          <p:nvPr/>
        </p:nvCxnSpPr>
        <p:spPr>
          <a:xfrm>
            <a:off x="10031896" y="1989432"/>
            <a:ext cx="0" cy="515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5C26D17C-2EEA-43A3-8543-7489FDD6B803}"/>
              </a:ext>
            </a:extLst>
          </p:cNvPr>
          <p:cNvSpPr/>
          <p:nvPr/>
        </p:nvSpPr>
        <p:spPr>
          <a:xfrm>
            <a:off x="9276526" y="2474304"/>
            <a:ext cx="1391470" cy="732359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44FECD6-855E-41FD-9E12-C6559BF095FE}"/>
              </a:ext>
            </a:extLst>
          </p:cNvPr>
          <p:cNvCxnSpPr>
            <a:cxnSpLocks/>
          </p:cNvCxnSpPr>
          <p:nvPr/>
        </p:nvCxnSpPr>
        <p:spPr>
          <a:xfrm>
            <a:off x="5075587" y="4084292"/>
            <a:ext cx="0" cy="41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77ECC65-F03B-4921-9BE7-07C05A7D81B4}"/>
              </a:ext>
            </a:extLst>
          </p:cNvPr>
          <p:cNvCxnSpPr>
            <a:stCxn id="40" idx="2"/>
          </p:cNvCxnSpPr>
          <p:nvPr/>
        </p:nvCxnSpPr>
        <p:spPr>
          <a:xfrm flipH="1">
            <a:off x="5075587" y="5189608"/>
            <a:ext cx="19873" cy="389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83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B13BA-11F2-4E3D-A181-7C1990B5E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916478" cy="522771"/>
          </a:xfrm>
        </p:spPr>
        <p:txBody>
          <a:bodyPr>
            <a:noAutofit/>
          </a:bodyPr>
          <a:lstStyle/>
          <a:p>
            <a:r>
              <a:rPr lang="en-US" sz="3200" dirty="0"/>
              <a:t>Exercise 3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9B8A5-EC50-4FAD-9918-85F9727C1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8" y="887896"/>
            <a:ext cx="11887200" cy="5844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INPUT A</a:t>
            </a:r>
          </a:p>
          <a:p>
            <a:pPr marL="0" indent="0">
              <a:buNone/>
            </a:pPr>
            <a:r>
              <a:rPr lang="en-US" sz="2400" dirty="0"/>
              <a:t>INPUT B</a:t>
            </a:r>
          </a:p>
          <a:p>
            <a:pPr marL="0" indent="0">
              <a:buNone/>
            </a:pPr>
            <a:r>
              <a:rPr lang="en-US" sz="2400" dirty="0"/>
              <a:t>INPUT C</a:t>
            </a:r>
          </a:p>
          <a:p>
            <a:pPr marL="0" indent="0">
              <a:buNone/>
            </a:pPr>
            <a:r>
              <a:rPr lang="en-US" sz="2400" dirty="0"/>
              <a:t>IF A&gt;B AND A&gt;C THEN</a:t>
            </a:r>
          </a:p>
          <a:p>
            <a:pPr marL="0" indent="0">
              <a:buNone/>
            </a:pPr>
            <a:r>
              <a:rPr lang="en-US" sz="2400" dirty="0"/>
              <a:t>	PRINT A is greatest</a:t>
            </a:r>
          </a:p>
          <a:p>
            <a:pPr marL="0" indent="0">
              <a:buNone/>
            </a:pPr>
            <a:r>
              <a:rPr lang="en-US" sz="2400" dirty="0"/>
              <a:t>ELSE B&gt;A AND B&gt;C THEN</a:t>
            </a:r>
          </a:p>
          <a:p>
            <a:pPr marL="0" indent="0">
              <a:buNone/>
            </a:pPr>
            <a:r>
              <a:rPr lang="en-US" sz="2400" dirty="0"/>
              <a:t>	PRINT B is greatest</a:t>
            </a:r>
          </a:p>
          <a:p>
            <a:pPr marL="0" indent="0">
              <a:buNone/>
            </a:pPr>
            <a:r>
              <a:rPr lang="en-US" sz="2400" dirty="0"/>
              <a:t>ELSE THEN</a:t>
            </a:r>
          </a:p>
          <a:p>
            <a:pPr marL="0" indent="0">
              <a:buNone/>
            </a:pPr>
            <a:r>
              <a:rPr lang="en-US" sz="2400" dirty="0"/>
              <a:t>	PRINT C is greatest</a:t>
            </a:r>
          </a:p>
        </p:txBody>
      </p:sp>
    </p:spTree>
    <p:extLst>
      <p:ext uri="{BB962C8B-B14F-4D97-AF65-F5344CB8AC3E}">
        <p14:creationId xmlns:p14="http://schemas.microsoft.com/office/powerpoint/2010/main" val="3891128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DEE59-22C3-406A-9BDB-D8BE9587D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35" y="365125"/>
            <a:ext cx="11781182" cy="681797"/>
          </a:xfrm>
        </p:spPr>
        <p:txBody>
          <a:bodyPr>
            <a:normAutofit fontScale="90000"/>
          </a:bodyPr>
          <a:lstStyle/>
          <a:p>
            <a:r>
              <a:rPr lang="en-US" dirty="0"/>
              <a:t>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4108B-6B17-43F6-972C-EB62811F8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35" y="1245704"/>
            <a:ext cx="11781182" cy="549965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2F1260CF-5BA2-49EC-AD20-6A8786F881EB}"/>
              </a:ext>
            </a:extLst>
          </p:cNvPr>
          <p:cNvSpPr/>
          <p:nvPr/>
        </p:nvSpPr>
        <p:spPr>
          <a:xfrm>
            <a:off x="914400" y="1484243"/>
            <a:ext cx="1166192" cy="569844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CA3348-2FE9-447B-A387-98B8CD1F0A36}"/>
              </a:ext>
            </a:extLst>
          </p:cNvPr>
          <p:cNvCxnSpPr/>
          <p:nvPr/>
        </p:nvCxnSpPr>
        <p:spPr>
          <a:xfrm>
            <a:off x="1484243" y="2067339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AB838C9C-1F12-4910-B751-64DBB31DC61A}"/>
              </a:ext>
            </a:extLst>
          </p:cNvPr>
          <p:cNvSpPr/>
          <p:nvPr/>
        </p:nvSpPr>
        <p:spPr>
          <a:xfrm>
            <a:off x="490329" y="2358886"/>
            <a:ext cx="1881809" cy="659296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A01624-93FA-48C5-B726-21D9F17F424D}"/>
              </a:ext>
            </a:extLst>
          </p:cNvPr>
          <p:cNvCxnSpPr>
            <a:stCxn id="7" idx="4"/>
          </p:cNvCxnSpPr>
          <p:nvPr/>
        </p:nvCxnSpPr>
        <p:spPr>
          <a:xfrm flipH="1">
            <a:off x="1431233" y="3018182"/>
            <a:ext cx="1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Data 11">
            <a:extLst>
              <a:ext uri="{FF2B5EF4-FFF2-40B4-BE49-F238E27FC236}">
                <a16:creationId xmlns:a16="http://schemas.microsoft.com/office/drawing/2014/main" id="{87478170-B415-44B1-9521-90F06CFC6574}"/>
              </a:ext>
            </a:extLst>
          </p:cNvPr>
          <p:cNvSpPr/>
          <p:nvPr/>
        </p:nvSpPr>
        <p:spPr>
          <a:xfrm>
            <a:off x="384313" y="3395869"/>
            <a:ext cx="1881809" cy="659296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D0504B-9E7B-4AAC-A18D-BC0560DA0F22}"/>
              </a:ext>
            </a:extLst>
          </p:cNvPr>
          <p:cNvCxnSpPr/>
          <p:nvPr/>
        </p:nvCxnSpPr>
        <p:spPr>
          <a:xfrm>
            <a:off x="1404728" y="4022034"/>
            <a:ext cx="13253" cy="463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Data 14">
            <a:extLst>
              <a:ext uri="{FF2B5EF4-FFF2-40B4-BE49-F238E27FC236}">
                <a16:creationId xmlns:a16="http://schemas.microsoft.com/office/drawing/2014/main" id="{CEA078CC-9280-4991-9899-0DCE52FFC907}"/>
              </a:ext>
            </a:extLst>
          </p:cNvPr>
          <p:cNvSpPr/>
          <p:nvPr/>
        </p:nvSpPr>
        <p:spPr>
          <a:xfrm>
            <a:off x="278297" y="4467640"/>
            <a:ext cx="1881809" cy="659296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C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AD28D47-ACB8-487B-BDA9-56440D3194D4}"/>
              </a:ext>
            </a:extLst>
          </p:cNvPr>
          <p:cNvCxnSpPr>
            <a:stCxn id="15" idx="5"/>
          </p:cNvCxnSpPr>
          <p:nvPr/>
        </p:nvCxnSpPr>
        <p:spPr>
          <a:xfrm>
            <a:off x="1971925" y="4797288"/>
            <a:ext cx="1447136" cy="2733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7037488D-C438-4CF9-81A4-71F6C45F17A6}"/>
              </a:ext>
            </a:extLst>
          </p:cNvPr>
          <p:cNvSpPr/>
          <p:nvPr/>
        </p:nvSpPr>
        <p:spPr>
          <a:xfrm>
            <a:off x="3401834" y="4089952"/>
            <a:ext cx="2650433" cy="1961322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A&gt;B and A&gt;C: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0FDA44-6202-4755-97FA-B5EBD313C18E}"/>
              </a:ext>
            </a:extLst>
          </p:cNvPr>
          <p:cNvCxnSpPr>
            <a:stCxn id="18" idx="0"/>
          </p:cNvCxnSpPr>
          <p:nvPr/>
        </p:nvCxnSpPr>
        <p:spPr>
          <a:xfrm flipH="1" flipV="1">
            <a:off x="4691270" y="3429000"/>
            <a:ext cx="35781" cy="66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lowchart: Data 20">
            <a:extLst>
              <a:ext uri="{FF2B5EF4-FFF2-40B4-BE49-F238E27FC236}">
                <a16:creationId xmlns:a16="http://schemas.microsoft.com/office/drawing/2014/main" id="{6CA6D4B7-9109-4F18-AD2E-77748092EF24}"/>
              </a:ext>
            </a:extLst>
          </p:cNvPr>
          <p:cNvSpPr/>
          <p:nvPr/>
        </p:nvSpPr>
        <p:spPr>
          <a:xfrm>
            <a:off x="3759664" y="2850043"/>
            <a:ext cx="2208458" cy="606289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A is greatest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A92741-1D6C-4388-8242-E05AEA80FE50}"/>
              </a:ext>
            </a:extLst>
          </p:cNvPr>
          <p:cNvCxnSpPr>
            <a:stCxn id="18" idx="3"/>
          </p:cNvCxnSpPr>
          <p:nvPr/>
        </p:nvCxnSpPr>
        <p:spPr>
          <a:xfrm>
            <a:off x="6052267" y="5070613"/>
            <a:ext cx="785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F751C026-054F-4F9F-B342-1E2C9ABCFE0F}"/>
              </a:ext>
            </a:extLst>
          </p:cNvPr>
          <p:cNvSpPr/>
          <p:nvPr/>
        </p:nvSpPr>
        <p:spPr>
          <a:xfrm>
            <a:off x="6820895" y="4176920"/>
            <a:ext cx="2650433" cy="1787386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Else B&gt;A and B&gt;C: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359813-CAE6-45D7-A0CF-A9D3BE8B8F50}"/>
              </a:ext>
            </a:extLst>
          </p:cNvPr>
          <p:cNvCxnSpPr/>
          <p:nvPr/>
        </p:nvCxnSpPr>
        <p:spPr>
          <a:xfrm flipV="1">
            <a:off x="8126234" y="3704811"/>
            <a:ext cx="0" cy="472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566284C-64A8-4CBC-960C-BE20F27B37BB}"/>
              </a:ext>
            </a:extLst>
          </p:cNvPr>
          <p:cNvCxnSpPr>
            <a:stCxn id="24" idx="3"/>
          </p:cNvCxnSpPr>
          <p:nvPr/>
        </p:nvCxnSpPr>
        <p:spPr>
          <a:xfrm>
            <a:off x="9471328" y="5070613"/>
            <a:ext cx="494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Flowchart: Decision 28">
            <a:extLst>
              <a:ext uri="{FF2B5EF4-FFF2-40B4-BE49-F238E27FC236}">
                <a16:creationId xmlns:a16="http://schemas.microsoft.com/office/drawing/2014/main" id="{94125392-30B2-4D2F-85FA-974949C22EBA}"/>
              </a:ext>
            </a:extLst>
          </p:cNvPr>
          <p:cNvSpPr/>
          <p:nvPr/>
        </p:nvSpPr>
        <p:spPr>
          <a:xfrm>
            <a:off x="9965633" y="4312889"/>
            <a:ext cx="1948070" cy="1577011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Else: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2FEA573-F375-4E36-9ED6-A7C48FCDAF7C}"/>
              </a:ext>
            </a:extLst>
          </p:cNvPr>
          <p:cNvCxnSpPr>
            <a:stCxn id="29" idx="0"/>
          </p:cNvCxnSpPr>
          <p:nvPr/>
        </p:nvCxnSpPr>
        <p:spPr>
          <a:xfrm flipV="1">
            <a:off x="10939668" y="3759476"/>
            <a:ext cx="6628" cy="553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Flowchart: Data 31">
            <a:extLst>
              <a:ext uri="{FF2B5EF4-FFF2-40B4-BE49-F238E27FC236}">
                <a16:creationId xmlns:a16="http://schemas.microsoft.com/office/drawing/2014/main" id="{A963812D-B095-4137-9C1A-80C56BB55E37}"/>
              </a:ext>
            </a:extLst>
          </p:cNvPr>
          <p:cNvSpPr/>
          <p:nvPr/>
        </p:nvSpPr>
        <p:spPr>
          <a:xfrm>
            <a:off x="9851665" y="3100194"/>
            <a:ext cx="2062038" cy="659282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C is greatest</a:t>
            </a:r>
          </a:p>
        </p:txBody>
      </p:sp>
      <p:sp>
        <p:nvSpPr>
          <p:cNvPr id="33" name="Flowchart: Data 32">
            <a:extLst>
              <a:ext uri="{FF2B5EF4-FFF2-40B4-BE49-F238E27FC236}">
                <a16:creationId xmlns:a16="http://schemas.microsoft.com/office/drawing/2014/main" id="{17609148-2327-45B7-B45C-A2AC41AEB205}"/>
              </a:ext>
            </a:extLst>
          </p:cNvPr>
          <p:cNvSpPr/>
          <p:nvPr/>
        </p:nvSpPr>
        <p:spPr>
          <a:xfrm>
            <a:off x="7022003" y="3139115"/>
            <a:ext cx="2208462" cy="569836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B is greatest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E2B9FB7-ED1A-4F36-A3F8-EE28E08F1EF3}"/>
              </a:ext>
            </a:extLst>
          </p:cNvPr>
          <p:cNvCxnSpPr/>
          <p:nvPr/>
        </p:nvCxnSpPr>
        <p:spPr>
          <a:xfrm flipV="1">
            <a:off x="10946296" y="2644651"/>
            <a:ext cx="0" cy="45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Terminator 35">
            <a:extLst>
              <a:ext uri="{FF2B5EF4-FFF2-40B4-BE49-F238E27FC236}">
                <a16:creationId xmlns:a16="http://schemas.microsoft.com/office/drawing/2014/main" id="{AF6D2C16-3B4C-43C1-916A-92230D9C50BA}"/>
              </a:ext>
            </a:extLst>
          </p:cNvPr>
          <p:cNvSpPr/>
          <p:nvPr/>
        </p:nvSpPr>
        <p:spPr>
          <a:xfrm>
            <a:off x="10275077" y="2029249"/>
            <a:ext cx="1329181" cy="655159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C66B5A-4B60-4239-9FAB-3ACDEBEE825C}"/>
              </a:ext>
            </a:extLst>
          </p:cNvPr>
          <p:cNvSpPr txBox="1"/>
          <p:nvPr/>
        </p:nvSpPr>
        <p:spPr>
          <a:xfrm>
            <a:off x="4007452" y="3757405"/>
            <a:ext cx="651009" cy="36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09DE53-931B-4B48-80BF-37A2A0C6EB61}"/>
              </a:ext>
            </a:extLst>
          </p:cNvPr>
          <p:cNvSpPr txBox="1"/>
          <p:nvPr/>
        </p:nvSpPr>
        <p:spPr>
          <a:xfrm>
            <a:off x="6101300" y="4564618"/>
            <a:ext cx="73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8624407-E759-4FED-8B9E-3FA8EAEBF506}"/>
              </a:ext>
            </a:extLst>
          </p:cNvPr>
          <p:cNvSpPr txBox="1"/>
          <p:nvPr/>
        </p:nvSpPr>
        <p:spPr>
          <a:xfrm>
            <a:off x="8385049" y="3851516"/>
            <a:ext cx="82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E13528-E1CA-4A00-8F67-B1CB55A46FCB}"/>
              </a:ext>
            </a:extLst>
          </p:cNvPr>
          <p:cNvSpPr txBox="1"/>
          <p:nvPr/>
        </p:nvSpPr>
        <p:spPr>
          <a:xfrm>
            <a:off x="9425935" y="4538579"/>
            <a:ext cx="73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769883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A160-9A84-49E2-9B92-134A6DF0B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57" y="365126"/>
            <a:ext cx="11009243" cy="628788"/>
          </a:xfrm>
        </p:spPr>
        <p:txBody>
          <a:bodyPr>
            <a:normAutofit/>
          </a:bodyPr>
          <a:lstStyle/>
          <a:p>
            <a:r>
              <a:rPr lang="en-US" sz="2800" dirty="0"/>
              <a:t>Exercise 4 Pseudocode for GCD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9437F-2530-404C-96B5-351E7DB03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74" y="821634"/>
            <a:ext cx="11900452" cy="5910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INPUT num1</a:t>
            </a:r>
          </a:p>
          <a:p>
            <a:pPr marL="0" indent="0">
              <a:buNone/>
            </a:pPr>
            <a:r>
              <a:rPr lang="en-US" sz="2400" dirty="0"/>
              <a:t>INPUT num2</a:t>
            </a:r>
          </a:p>
          <a:p>
            <a:pPr marL="0" indent="0">
              <a:buNone/>
            </a:pPr>
            <a:r>
              <a:rPr lang="en-US" sz="2400" dirty="0"/>
              <a:t>IF num1&gt;num2 THEN</a:t>
            </a:r>
          </a:p>
          <a:p>
            <a:pPr marL="0" indent="0">
              <a:buNone/>
            </a:pPr>
            <a:r>
              <a:rPr lang="en-US" sz="2400" dirty="0"/>
              <a:t>	smaller=num2</a:t>
            </a:r>
          </a:p>
          <a:p>
            <a:pPr marL="0" indent="0">
              <a:buNone/>
            </a:pPr>
            <a:r>
              <a:rPr lang="en-US" sz="2400" dirty="0"/>
              <a:t>ELSE THEN</a:t>
            </a:r>
          </a:p>
          <a:p>
            <a:pPr marL="0" indent="0">
              <a:buNone/>
            </a:pPr>
            <a:r>
              <a:rPr lang="en-US" sz="2400" dirty="0"/>
              <a:t>	smaller=num1</a:t>
            </a:r>
          </a:p>
          <a:p>
            <a:pPr marL="0" indent="0">
              <a:buNone/>
            </a:pPr>
            <a:r>
              <a:rPr lang="en-US" sz="2400" dirty="0"/>
              <a:t>FOR I in range(1, smaller + 1) THEN</a:t>
            </a:r>
          </a:p>
          <a:p>
            <a:pPr marL="0" indent="0">
              <a:buNone/>
            </a:pPr>
            <a:r>
              <a:rPr lang="en-US" sz="2400" dirty="0"/>
              <a:t>	IF num1%i == 0 and num2%i == 0 THEN</a:t>
            </a:r>
          </a:p>
          <a:p>
            <a:pPr marL="0" indent="0">
              <a:buNone/>
            </a:pPr>
            <a:r>
              <a:rPr lang="en-US" sz="2400" dirty="0"/>
              <a:t>		GCD=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PRINT “The GCD of ”,num1, “and” ,num2, ”is” ,</a:t>
            </a:r>
            <a:r>
              <a:rPr lang="en-US" sz="2400" dirty="0" err="1"/>
              <a:t>gcd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0904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3FA51-B07F-4D79-9A7B-6D0C8788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57" y="365125"/>
            <a:ext cx="11009243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12B37-1B6E-45DA-8192-2CAF1DEF0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" y="914400"/>
            <a:ext cx="11900452" cy="584420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F09D6491-E8AF-443A-9FCD-713C73CEA9FF}"/>
              </a:ext>
            </a:extLst>
          </p:cNvPr>
          <p:cNvSpPr/>
          <p:nvPr/>
        </p:nvSpPr>
        <p:spPr>
          <a:xfrm>
            <a:off x="490330" y="1119118"/>
            <a:ext cx="1364974" cy="689113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4CE1500-C006-4690-8246-E51BCFE84AA2}"/>
              </a:ext>
            </a:extLst>
          </p:cNvPr>
          <p:cNvCxnSpPr>
            <a:stCxn id="4" idx="2"/>
          </p:cNvCxnSpPr>
          <p:nvPr/>
        </p:nvCxnSpPr>
        <p:spPr>
          <a:xfrm>
            <a:off x="1172817" y="1808231"/>
            <a:ext cx="6626" cy="391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21494FBF-B4DA-42C0-9F14-E7301C1EFBCB}"/>
              </a:ext>
            </a:extLst>
          </p:cNvPr>
          <p:cNvSpPr/>
          <p:nvPr/>
        </p:nvSpPr>
        <p:spPr>
          <a:xfrm>
            <a:off x="251791" y="2188887"/>
            <a:ext cx="1974574" cy="583095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num1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8E22B7-9C4D-475E-94C8-94C76732D763}"/>
              </a:ext>
            </a:extLst>
          </p:cNvPr>
          <p:cNvCxnSpPr/>
          <p:nvPr/>
        </p:nvCxnSpPr>
        <p:spPr>
          <a:xfrm>
            <a:off x="1179443" y="2749136"/>
            <a:ext cx="0" cy="45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DE027601-42B5-417C-A047-BFE857F4385E}"/>
              </a:ext>
            </a:extLst>
          </p:cNvPr>
          <p:cNvSpPr/>
          <p:nvPr/>
        </p:nvSpPr>
        <p:spPr>
          <a:xfrm>
            <a:off x="132522" y="3180523"/>
            <a:ext cx="2213113" cy="848140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num2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9FEE947-4E7D-467E-A94E-E62AE5A710B1}"/>
              </a:ext>
            </a:extLst>
          </p:cNvPr>
          <p:cNvCxnSpPr>
            <a:stCxn id="10" idx="5"/>
          </p:cNvCxnSpPr>
          <p:nvPr/>
        </p:nvCxnSpPr>
        <p:spPr>
          <a:xfrm>
            <a:off x="2124324" y="3604593"/>
            <a:ext cx="605624" cy="4240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E5608C89-E999-4ED9-9FFC-AE9871875EF1}"/>
              </a:ext>
            </a:extLst>
          </p:cNvPr>
          <p:cNvSpPr/>
          <p:nvPr/>
        </p:nvSpPr>
        <p:spPr>
          <a:xfrm>
            <a:off x="2729948" y="3048001"/>
            <a:ext cx="2743197" cy="1961324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If num1&gt;num2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758496-9AB4-49DE-B8D7-9C33CCFA1788}"/>
              </a:ext>
            </a:extLst>
          </p:cNvPr>
          <p:cNvCxnSpPr>
            <a:stCxn id="13" idx="0"/>
          </p:cNvCxnSpPr>
          <p:nvPr/>
        </p:nvCxnSpPr>
        <p:spPr>
          <a:xfrm flipV="1">
            <a:off x="4101547" y="2544417"/>
            <a:ext cx="6627" cy="50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8A65A9-D7E1-4B6B-A7B5-CE4AD1CB3FDB}"/>
              </a:ext>
            </a:extLst>
          </p:cNvPr>
          <p:cNvCxnSpPr>
            <a:stCxn id="13" idx="3"/>
          </p:cNvCxnSpPr>
          <p:nvPr/>
        </p:nvCxnSpPr>
        <p:spPr>
          <a:xfrm>
            <a:off x="5473145" y="4028663"/>
            <a:ext cx="622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040FF8D5-93D6-4035-9B26-3E29DAB5DE15}"/>
              </a:ext>
            </a:extLst>
          </p:cNvPr>
          <p:cNvSpPr/>
          <p:nvPr/>
        </p:nvSpPr>
        <p:spPr>
          <a:xfrm>
            <a:off x="3160645" y="1775791"/>
            <a:ext cx="1895058" cy="768626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Smaller=num2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3A2A40-FC03-4260-A509-4356F0C5786E}"/>
              </a:ext>
            </a:extLst>
          </p:cNvPr>
          <p:cNvCxnSpPr>
            <a:cxnSpLocks/>
          </p:cNvCxnSpPr>
          <p:nvPr/>
        </p:nvCxnSpPr>
        <p:spPr>
          <a:xfrm>
            <a:off x="8097076" y="4028663"/>
            <a:ext cx="887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20F57378-659F-401B-8D51-35E7454F53F4}"/>
              </a:ext>
            </a:extLst>
          </p:cNvPr>
          <p:cNvSpPr/>
          <p:nvPr/>
        </p:nvSpPr>
        <p:spPr>
          <a:xfrm>
            <a:off x="8984974" y="3604593"/>
            <a:ext cx="2186606" cy="948566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range(1,smaller+1) </a:t>
            </a:r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76381BD6-7DB5-4ED9-BDC4-17AD2DE512F0}"/>
              </a:ext>
            </a:extLst>
          </p:cNvPr>
          <p:cNvSpPr/>
          <p:nvPr/>
        </p:nvSpPr>
        <p:spPr>
          <a:xfrm>
            <a:off x="8984974" y="5102434"/>
            <a:ext cx="2557667" cy="1563401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If num1%i == 0 and num2%i == 0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DCD88FA2-64F1-462C-A8B2-F6002D3BB191}"/>
              </a:ext>
            </a:extLst>
          </p:cNvPr>
          <p:cNvSpPr/>
          <p:nvPr/>
        </p:nvSpPr>
        <p:spPr>
          <a:xfrm>
            <a:off x="6493568" y="5279668"/>
            <a:ext cx="1895058" cy="876919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G.C.D=</a:t>
            </a: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65742C0-B969-4847-B1E0-F7F8DE125C1D}"/>
              </a:ext>
            </a:extLst>
          </p:cNvPr>
          <p:cNvCxnSpPr>
            <a:cxnSpLocks/>
          </p:cNvCxnSpPr>
          <p:nvPr/>
        </p:nvCxnSpPr>
        <p:spPr>
          <a:xfrm>
            <a:off x="10277060" y="4553159"/>
            <a:ext cx="0" cy="549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B1E008D-BE74-4B4A-9476-0036B2CAAD29}"/>
              </a:ext>
            </a:extLst>
          </p:cNvPr>
          <p:cNvCxnSpPr>
            <a:cxnSpLocks/>
          </p:cNvCxnSpPr>
          <p:nvPr/>
        </p:nvCxnSpPr>
        <p:spPr>
          <a:xfrm flipH="1">
            <a:off x="8388626" y="5676626"/>
            <a:ext cx="861391" cy="5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BA9167-1F46-44A7-A2CE-189DD3812C05}"/>
              </a:ext>
            </a:extLst>
          </p:cNvPr>
          <p:cNvCxnSpPr>
            <a:stCxn id="28" idx="1"/>
          </p:cNvCxnSpPr>
          <p:nvPr/>
        </p:nvCxnSpPr>
        <p:spPr>
          <a:xfrm flipH="1">
            <a:off x="5784572" y="5718128"/>
            <a:ext cx="708996" cy="18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lowchart: Data 34">
            <a:extLst>
              <a:ext uri="{FF2B5EF4-FFF2-40B4-BE49-F238E27FC236}">
                <a16:creationId xmlns:a16="http://schemas.microsoft.com/office/drawing/2014/main" id="{0B15FD71-898D-4276-A523-A886DE613B5C}"/>
              </a:ext>
            </a:extLst>
          </p:cNvPr>
          <p:cNvSpPr/>
          <p:nvPr/>
        </p:nvSpPr>
        <p:spPr>
          <a:xfrm>
            <a:off x="2729948" y="5165979"/>
            <a:ext cx="3441596" cy="990606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Print(“The GCD of ”,num1, “and” ,num2, ”is” ,</a:t>
            </a:r>
            <a:r>
              <a:rPr lang="en-US" sz="1600" dirty="0" err="1"/>
              <a:t>gcd</a:t>
            </a:r>
            <a:r>
              <a:rPr lang="en-US" sz="1800" dirty="0"/>
              <a:t>)</a:t>
            </a:r>
          </a:p>
          <a:p>
            <a:pPr algn="ctr"/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9E1FF58-DBD4-41C0-B2D7-6A76A8B42A97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2570922" y="5661282"/>
            <a:ext cx="503186" cy="15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786EECF0-D349-415A-BC50-46021E5A3092}"/>
              </a:ext>
            </a:extLst>
          </p:cNvPr>
          <p:cNvSpPr/>
          <p:nvPr/>
        </p:nvSpPr>
        <p:spPr>
          <a:xfrm>
            <a:off x="1272610" y="5279668"/>
            <a:ext cx="1338466" cy="665937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F218F9-5E76-4C81-B026-254BF92DFFEF}"/>
              </a:ext>
            </a:extLst>
          </p:cNvPr>
          <p:cNvSpPr txBox="1"/>
          <p:nvPr/>
        </p:nvSpPr>
        <p:spPr>
          <a:xfrm>
            <a:off x="3381160" y="2678669"/>
            <a:ext cx="61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3CF388-3CD6-4766-AC1E-711A90F62E0A}"/>
              </a:ext>
            </a:extLst>
          </p:cNvPr>
          <p:cNvSpPr txBox="1"/>
          <p:nvPr/>
        </p:nvSpPr>
        <p:spPr>
          <a:xfrm>
            <a:off x="5463206" y="3554631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7EF33878-3834-4637-B8CD-28555AC232C2}"/>
              </a:ext>
            </a:extLst>
          </p:cNvPr>
          <p:cNvSpPr/>
          <p:nvPr/>
        </p:nvSpPr>
        <p:spPr>
          <a:xfrm>
            <a:off x="6096000" y="3570772"/>
            <a:ext cx="2001076" cy="1045931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Smaller=num1</a:t>
            </a:r>
          </a:p>
        </p:txBody>
      </p:sp>
    </p:spTree>
    <p:extLst>
      <p:ext uri="{BB962C8B-B14F-4D97-AF65-F5344CB8AC3E}">
        <p14:creationId xmlns:p14="http://schemas.microsoft.com/office/powerpoint/2010/main" val="2209605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B3EE6-C0A6-48BA-82EE-1E50AA3E6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" y="251791"/>
            <a:ext cx="11194774" cy="636105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 4 Pseudocode for LCM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CEC67-C2B2-44AE-99B2-B725397DF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" y="887896"/>
            <a:ext cx="11873948" cy="58442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Input A</a:t>
            </a:r>
          </a:p>
          <a:p>
            <a:pPr marL="0" indent="0">
              <a:buNone/>
            </a:pPr>
            <a:r>
              <a:rPr lang="en-US" dirty="0"/>
              <a:t>Input B</a:t>
            </a:r>
          </a:p>
          <a:p>
            <a:pPr marL="0" indent="0">
              <a:buNone/>
            </a:pPr>
            <a:r>
              <a:rPr lang="en-US" dirty="0"/>
              <a:t>Compute C= A*B</a:t>
            </a:r>
          </a:p>
          <a:p>
            <a:pPr marL="0" indent="0">
              <a:buNone/>
            </a:pPr>
            <a:r>
              <a:rPr lang="en-US" dirty="0"/>
              <a:t>Compute D=0</a:t>
            </a:r>
          </a:p>
          <a:p>
            <a:pPr marL="0" indent="0">
              <a:buNone/>
            </a:pPr>
            <a:r>
              <a:rPr lang="en-US" dirty="0"/>
              <a:t>Compute E= range(1, C+1)</a:t>
            </a:r>
          </a:p>
          <a:p>
            <a:pPr marL="0" indent="0">
              <a:buNone/>
            </a:pPr>
            <a:r>
              <a:rPr lang="en-US" dirty="0"/>
              <a:t>If E%A==0 and E%B==0 THEN</a:t>
            </a:r>
          </a:p>
          <a:p>
            <a:pPr marL="0" indent="0">
              <a:buNone/>
            </a:pPr>
            <a:r>
              <a:rPr lang="en-US" dirty="0"/>
              <a:t>Compute D=E</a:t>
            </a:r>
          </a:p>
          <a:p>
            <a:pPr marL="0" indent="0">
              <a:buNone/>
            </a:pPr>
            <a:r>
              <a:rPr lang="en-US" dirty="0"/>
              <a:t>Print D</a:t>
            </a:r>
          </a:p>
        </p:txBody>
      </p:sp>
    </p:spTree>
    <p:extLst>
      <p:ext uri="{BB962C8B-B14F-4D97-AF65-F5344CB8AC3E}">
        <p14:creationId xmlns:p14="http://schemas.microsoft.com/office/powerpoint/2010/main" val="446889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</TotalTime>
  <Words>529</Words>
  <Application>Microsoft Office PowerPoint</Application>
  <PresentationFormat>Widescreen</PresentationFormat>
  <Paragraphs>151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Exercise 1 Pseudocode</vt:lpstr>
      <vt:lpstr>Flowchart</vt:lpstr>
      <vt:lpstr>Exercise 2 Pseudocode</vt:lpstr>
      <vt:lpstr>Flowchart</vt:lpstr>
      <vt:lpstr>Exercise 3 Pseudocode</vt:lpstr>
      <vt:lpstr>Flowchart</vt:lpstr>
      <vt:lpstr>Exercise 4 Pseudocode for GCD</vt:lpstr>
      <vt:lpstr>Flowchart</vt:lpstr>
      <vt:lpstr>Exercise 4 Pseudocode for LCM</vt:lpstr>
      <vt:lpstr>Flowchart</vt:lpstr>
      <vt:lpstr>Exercise 5 Pseudocode</vt:lpstr>
      <vt:lpstr>Flowchart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Omotoye</dc:creator>
  <cp:lastModifiedBy>SST-LAB</cp:lastModifiedBy>
  <cp:revision>12</cp:revision>
  <dcterms:created xsi:type="dcterms:W3CDTF">2021-04-26T00:43:43Z</dcterms:created>
  <dcterms:modified xsi:type="dcterms:W3CDTF">2021-04-27T10:18:25Z</dcterms:modified>
</cp:coreProperties>
</file>