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Lo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3A76F63-DFA7-46F9-B7BA-F6E06D94FEED}">
  <a:tblStyle styleId="{13A76F63-DFA7-46F9-B7BA-F6E06D94FE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or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is </a:t>
            </a:r>
            <a:endParaRPr/>
          </a:p>
          <a:p>
            <a:pPr indent="0" lvl="0" marL="0" rtl="0" algn="l">
              <a:spcBef>
                <a:spcPts val="0"/>
              </a:spcBef>
              <a:spcAft>
                <a:spcPts val="0"/>
              </a:spcAft>
              <a:buNone/>
            </a:pPr>
            <a:r>
              <a:rPr lang="en"/>
              <a:t>I’m a PhD…</a:t>
            </a:r>
            <a:r>
              <a:rPr lang="en"/>
              <a:t>  I work with the Game2Learn lab at North Carolina State University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research focuses on detecting critical moments in students’ learning processes and tracing factors that contribute to knowledge gain especially in areas of STEM. Leveraging the power of deep learning architectures for multi-modal data streams including logs, facial expressions and eye tracking, my goal is to create advanced personalized learning tools for easy mastery of STEM subjects.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most recent project involves improving learning on a curriculum integrated Math game called Spatial temporal Maths using Machine learning techniques.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ce2fad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ce2fad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chemeClr val="dk1"/>
                </a:solidFill>
                <a:latin typeface="Lora"/>
                <a:ea typeface="Lora"/>
                <a:cs typeface="Lora"/>
                <a:sym typeface="Lora"/>
              </a:rPr>
              <a:t>From the plot above, "Multiplication Concepts" and "Division Concepts" fall into group 2 because they are easy no matter the order they were played.</a:t>
            </a:r>
            <a:endParaRPr b="1" sz="1200"/>
          </a:p>
          <a:p>
            <a:pPr indent="0" lvl="0" marL="0" rtl="0" algn="l">
              <a:lnSpc>
                <a:spcPct val="115000"/>
              </a:lnSpc>
              <a:spcBef>
                <a:spcPts val="1200"/>
              </a:spcBef>
              <a:spcAft>
                <a:spcPts val="0"/>
              </a:spcAft>
              <a:buNone/>
            </a:pPr>
            <a:r>
              <a:t/>
            </a:r>
            <a:endParaRPr b="1" sz="1200"/>
          </a:p>
          <a:p>
            <a:pPr indent="0" lvl="0" marL="0" rtl="0" algn="l">
              <a:spcBef>
                <a:spcPts val="1200"/>
              </a:spcBef>
              <a:spcAft>
                <a:spcPts val="1200"/>
              </a:spcAft>
              <a:buNone/>
            </a:pPr>
            <a:r>
              <a:rPr lang="en">
                <a:latin typeface="Lora"/>
                <a:ea typeface="Lora"/>
                <a:cs typeface="Lora"/>
                <a:sym typeface="Lora"/>
              </a:rPr>
              <a:t>These objectives are already well placed. So their current order should be maintained. Some of these objectives could be played at the beginning of the sequence. Because they are intuitive objectives, playing them first could help students become more familiar with the game environment.</a:t>
            </a:r>
            <a:endParaRPr b="1">
              <a:latin typeface="Lora"/>
              <a:ea typeface="Lora"/>
              <a:cs typeface="Lora"/>
              <a:sym typeface="Lor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5b6837d8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b6837d8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latin typeface="Lora"/>
                <a:ea typeface="Lora"/>
                <a:cs typeface="Lora"/>
                <a:sym typeface="Lora"/>
              </a:rPr>
              <a:t>Group 3: </a:t>
            </a:r>
            <a:r>
              <a:rPr lang="en">
                <a:latin typeface="Lora"/>
                <a:ea typeface="Lora"/>
                <a:cs typeface="Lora"/>
                <a:sym typeface="Lora"/>
              </a:rPr>
              <a:t>Objectives that always have a high number of retries, no matter their position in the sequence.</a:t>
            </a:r>
            <a:endParaRPr>
              <a:latin typeface="Lora"/>
              <a:ea typeface="Lora"/>
              <a:cs typeface="Lora"/>
              <a:sym typeface="Lora"/>
            </a:endParaRPr>
          </a:p>
          <a:p>
            <a:pPr indent="0" lvl="0" marL="0" rtl="0" algn="l">
              <a:spcBef>
                <a:spcPts val="1200"/>
              </a:spcBef>
              <a:spcAft>
                <a:spcPts val="1200"/>
              </a:spcAft>
              <a:buNone/>
            </a:pPr>
            <a:r>
              <a:rPr lang="en">
                <a:latin typeface="Lora"/>
                <a:ea typeface="Lora"/>
                <a:cs typeface="Lora"/>
                <a:sym typeface="Lora"/>
              </a:rPr>
              <a:t> “Concepts of Area and Perimeter” falls into this group. </a:t>
            </a:r>
            <a:endParaRPr b="1">
              <a:latin typeface="Lora"/>
              <a:ea typeface="Lora"/>
              <a:cs typeface="Lora"/>
              <a:sym typeface="Lor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ce2fad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ce2fad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latin typeface="Lora"/>
                <a:ea typeface="Lora"/>
                <a:cs typeface="Lora"/>
                <a:sym typeface="Lora"/>
              </a:rPr>
              <a:t>We discovered some game mechanic reasons for this, such as a potential lack of intuitiveness of the game.</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Although the tasks in “Concepts of Area and Perimeter” require students to apply to their knowledge of addition and multiplication, districts with students that had performed well in “Multiplication Concepts" and “Addition and Subtraction with Regrouping" in the past had a hard time with this objective. </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We suggest that these objectives should be played at the end of the sequence. Students may need some form of guidance in playing higher levels of these objectives. Although we have no definitive evidence, such as that from clinical interviews, as to why students are struggling with this game, our results suggest that it may be beneficial to redesign this game to make it more achievable, or build some prerequisite levels that assist students in relating perimeter and area.</a:t>
            </a:r>
            <a:endParaRPr>
              <a:latin typeface="Lora"/>
              <a:ea typeface="Lora"/>
              <a:cs typeface="Lora"/>
              <a:sym typeface="Lora"/>
            </a:endParaRPr>
          </a:p>
          <a:p>
            <a:pPr indent="0" lvl="0" marL="0" rtl="0" algn="l">
              <a:spcBef>
                <a:spcPts val="1200"/>
              </a:spcBef>
              <a:spcAft>
                <a:spcPts val="0"/>
              </a:spcAft>
              <a:buNone/>
            </a:pPr>
            <a:r>
              <a:t/>
            </a:r>
            <a:endParaRPr b="1">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lnSpc>
                <a:spcPct val="115000"/>
              </a:lnSpc>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a:latin typeface="Lora"/>
              <a:ea typeface="Lora"/>
              <a:cs typeface="Lora"/>
              <a:sym typeface="Lor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b6837d8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b6837d8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t/>
            </a:r>
            <a:endParaRPr b="1">
              <a:latin typeface="Lora"/>
              <a:ea typeface="Lora"/>
              <a:cs typeface="Lora"/>
              <a:sym typeface="Lor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b6837d8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b6837d8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t/>
            </a:r>
            <a:endParaRPr b="1">
              <a:latin typeface="Lora"/>
              <a:ea typeface="Lora"/>
              <a:cs typeface="Lora"/>
              <a:sym typeface="Lor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b6837d8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b6837d8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ST Math is a curriculum-integrated educational math game that</a:t>
            </a:r>
            <a:endParaRPr sz="1200"/>
          </a:p>
          <a:p>
            <a:pPr indent="0" lvl="0" marL="0" rtl="0" algn="l">
              <a:lnSpc>
                <a:spcPct val="115000"/>
              </a:lnSpc>
              <a:spcBef>
                <a:spcPts val="1200"/>
              </a:spcBef>
              <a:spcAft>
                <a:spcPts val="0"/>
              </a:spcAft>
              <a:buNone/>
            </a:pPr>
            <a:r>
              <a:rPr lang="en" sz="1200"/>
              <a:t>acts as a year-long supplemental program to the existing math curriculum in elementary classrooms. </a:t>
            </a:r>
            <a:endParaRPr sz="1200"/>
          </a:p>
          <a:p>
            <a:pPr indent="0" lvl="0" marL="0" rtl="0" algn="l">
              <a:lnSpc>
                <a:spcPct val="115000"/>
              </a:lnSpc>
              <a:spcBef>
                <a:spcPts val="1200"/>
              </a:spcBef>
              <a:spcAft>
                <a:spcPts val="0"/>
              </a:spcAft>
              <a:buNone/>
            </a:pPr>
            <a:r>
              <a:rPr lang="en" sz="1200"/>
              <a:t>The game is designed to enhance students’ K-12 math skills through spatial-visual representations and informative feedback.  </a:t>
            </a:r>
            <a:endParaRPr sz="1200"/>
          </a:p>
          <a:p>
            <a:pPr indent="0" lvl="0" marL="0" rtl="0" algn="l">
              <a:lnSpc>
                <a:spcPct val="115000"/>
              </a:lnSpc>
              <a:spcBef>
                <a:spcPts val="1200"/>
              </a:spcBef>
              <a:spcAft>
                <a:spcPts val="0"/>
              </a:spcAft>
              <a:buNone/>
            </a:pPr>
            <a:r>
              <a:rPr lang="en" sz="1200"/>
              <a:t>ST Math content is divided by grade- level and aligned to relevant Common Core or other state standards.</a:t>
            </a:r>
            <a:endParaRPr sz="1200"/>
          </a:p>
          <a:p>
            <a:pPr indent="0" lvl="0" marL="0" rtl="0" algn="l">
              <a:lnSpc>
                <a:spcPct val="115000"/>
              </a:lnSpc>
              <a:spcBef>
                <a:spcPts val="1200"/>
              </a:spcBef>
              <a:spcAft>
                <a:spcPts val="0"/>
              </a:spcAft>
              <a:buNone/>
            </a:pPr>
            <a:r>
              <a:rPr lang="en" sz="1400"/>
              <a:t>ST Math games, levels, and puzzles are nested within objectives, i.e., broader mathematical concepts. </a:t>
            </a:r>
            <a:endParaRPr sz="1200"/>
          </a:p>
          <a:p>
            <a:pPr indent="0" lvl="0" marL="0" rtl="0" algn="l">
              <a:lnSpc>
                <a:spcPct val="115000"/>
              </a:lnSpc>
              <a:spcBef>
                <a:spcPts val="1200"/>
              </a:spcBef>
              <a:spcAft>
                <a:spcPts val="0"/>
              </a:spcAft>
              <a:buNone/>
            </a:pPr>
            <a:r>
              <a:rPr lang="en" sz="1200"/>
              <a:t>Each objective contains a number of games, the gameplay under an objective varies but concerns the same content inside an objective. The games usually have between 3 to 5 levels each, and the gameplay across levels is similar but increases in difficulty. There are usually between 6 and 8 puzzles per level. The puzzles are either randomly generated using a template or randomly selected from pre-designed puzzles depending on the level.</a:t>
            </a:r>
            <a:endParaRPr sz="1200"/>
          </a:p>
          <a:p>
            <a:pPr indent="0" lvl="0" marL="0" rtl="0" algn="l">
              <a:lnSpc>
                <a:spcPct val="115000"/>
              </a:lnSpc>
              <a:spcBef>
                <a:spcPts val="1200"/>
              </a:spcBef>
              <a:spcAft>
                <a:spcPts val="0"/>
              </a:spcAft>
              <a:buNone/>
            </a:pPr>
            <a:r>
              <a:rPr lang="en" sz="1200"/>
              <a:t>Our most recent study analyzed data collected from 2017 ST Math gameplay by 3rd graders in 5 US districts during the 2017-2018 school year.</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120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b6837d8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b6837d8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t>An article by Harrington in 2016, shows that many adults have been traumatized by mathematics and one way to alleviate this is by introducing math games and puzzles to children as early as kindergarten. However, a math game with a curriculum sequence that does not teach math skills in a hierarchical manner is counterproductive.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b6837d8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b6837d8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t>This led us to investigate what makes an efficient curriculum sequence for this Math Game called ST Math</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b6837d8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b6837d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200">
                <a:latin typeface="Roboto"/>
                <a:ea typeface="Roboto"/>
                <a:cs typeface="Roboto"/>
                <a:sym typeface="Roboto"/>
              </a:rPr>
              <a:t>The Figure presented shows the sequence with which 5 districts played 5 ST Math objectives.</a:t>
            </a:r>
            <a:endParaRPr sz="1200">
              <a:latin typeface="Roboto"/>
              <a:ea typeface="Roboto"/>
              <a:cs typeface="Roboto"/>
              <a:sym typeface="Roboto"/>
            </a:endParaRPr>
          </a:p>
          <a:p>
            <a:pPr indent="-304800" lvl="0" marL="457200" rtl="0" algn="l">
              <a:lnSpc>
                <a:spcPct val="150000"/>
              </a:lnSpc>
              <a:spcBef>
                <a:spcPts val="1200"/>
              </a:spcBef>
              <a:spcAft>
                <a:spcPts val="0"/>
              </a:spcAft>
              <a:buSzPts val="1200"/>
              <a:buChar char="●"/>
            </a:pPr>
            <a:r>
              <a:rPr lang="en" sz="1200"/>
              <a:t>Retries are Level attempts other than the first attempt, that occur before the student passes the level </a:t>
            </a:r>
            <a:endParaRPr sz="1200"/>
          </a:p>
          <a:p>
            <a:pPr indent="-304800" lvl="0" marL="457200" rtl="0" algn="l">
              <a:lnSpc>
                <a:spcPct val="150000"/>
              </a:lnSpc>
              <a:spcBef>
                <a:spcPts val="0"/>
              </a:spcBef>
              <a:spcAft>
                <a:spcPts val="0"/>
              </a:spcAft>
              <a:buSzPts val="1200"/>
              <a:buChar char="●"/>
            </a:pPr>
            <a:r>
              <a:rPr lang="en" sz="1200"/>
              <a:t>Retries are Different from replays in ST Math </a:t>
            </a:r>
            <a:endParaRPr sz="1200"/>
          </a:p>
          <a:p>
            <a:pPr indent="-304800" lvl="0" marL="457200" rtl="0" algn="l">
              <a:lnSpc>
                <a:spcPct val="150000"/>
              </a:lnSpc>
              <a:spcBef>
                <a:spcPts val="0"/>
              </a:spcBef>
              <a:spcAft>
                <a:spcPts val="0"/>
              </a:spcAft>
              <a:buSzPts val="1200"/>
              <a:buChar char="●"/>
            </a:pPr>
            <a:r>
              <a:rPr lang="en" sz="1200"/>
              <a:t>Replays on a level are all attempts that occur after the level is passed</a:t>
            </a:r>
            <a:endParaRPr sz="1200"/>
          </a:p>
          <a:p>
            <a:pPr indent="-304800" lvl="0" marL="457200" rtl="0" algn="l">
              <a:lnSpc>
                <a:spcPct val="150000"/>
              </a:lnSpc>
              <a:spcBef>
                <a:spcPts val="0"/>
              </a:spcBef>
              <a:spcAft>
                <a:spcPts val="0"/>
              </a:spcAft>
              <a:buSzPts val="1200"/>
              <a:buChar char="●"/>
            </a:pPr>
            <a:r>
              <a:rPr lang="en" sz="1200"/>
              <a:t>Since Many retries indicate a lack of understanding</a:t>
            </a:r>
            <a:endParaRPr sz="1200"/>
          </a:p>
          <a:p>
            <a:pPr indent="-304800" lvl="0" marL="457200" rtl="0" algn="l">
              <a:lnSpc>
                <a:spcPct val="150000"/>
              </a:lnSpc>
              <a:spcBef>
                <a:spcPts val="0"/>
              </a:spcBef>
              <a:spcAft>
                <a:spcPts val="0"/>
              </a:spcAft>
              <a:buSzPts val="1200"/>
              <a:buChar char="●"/>
            </a:pPr>
            <a:r>
              <a:rPr lang="en" sz="1200"/>
              <a:t>Therefore, Reduction in retries indicates a reduction in the difficulty of objectives</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The number in each bar represents the position of each of the 5 objectives in the curriculum of each district.</a:t>
            </a:r>
            <a:endParaRPr sz="1200">
              <a:latin typeface="Roboto"/>
              <a:ea typeface="Roboto"/>
              <a:cs typeface="Roboto"/>
              <a:sym typeface="Roboto"/>
            </a:endParaRPr>
          </a:p>
          <a:p>
            <a:pPr indent="0" lvl="0" marL="0" rtl="0" algn="l">
              <a:lnSpc>
                <a:spcPct val="115000"/>
              </a:lnSpc>
              <a:spcBef>
                <a:spcPts val="1000"/>
              </a:spcBef>
              <a:spcAft>
                <a:spcPts val="0"/>
              </a:spcAft>
              <a:buNone/>
            </a:pPr>
            <a:r>
              <a:rPr lang="en" sz="1200">
                <a:latin typeface="Roboto"/>
                <a:ea typeface="Roboto"/>
                <a:cs typeface="Roboto"/>
                <a:sym typeface="Roboto"/>
              </a:rPr>
              <a:t> </a:t>
            </a:r>
            <a:r>
              <a:rPr b="1" lang="en" sz="1200">
                <a:latin typeface="Roboto"/>
                <a:ea typeface="Roboto"/>
                <a:cs typeface="Roboto"/>
                <a:sym typeface="Roboto"/>
              </a:rPr>
              <a:t>Note:</a:t>
            </a:r>
            <a:r>
              <a:rPr lang="en" sz="1200">
                <a:latin typeface="Roboto"/>
                <a:ea typeface="Roboto"/>
                <a:cs typeface="Roboto"/>
                <a:sym typeface="Roboto"/>
              </a:rPr>
              <a:t> District B did not play “Place Value Bundles, Tens and Hundreds" and district A did not play “Concepts of Area and Perimeter."</a:t>
            </a:r>
            <a:endParaRPr sz="1200">
              <a:latin typeface="Roboto"/>
              <a:ea typeface="Roboto"/>
              <a:cs typeface="Roboto"/>
              <a:sym typeface="Roboto"/>
            </a:endParaRPr>
          </a:p>
          <a:p>
            <a:pPr indent="0" lvl="0" marL="0" rtl="0" algn="l">
              <a:lnSpc>
                <a:spcPct val="115000"/>
              </a:lnSpc>
              <a:spcBef>
                <a:spcPts val="100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b6837d8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b6837d8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latin typeface="Lora"/>
                <a:ea typeface="Lora"/>
                <a:cs typeface="Lora"/>
                <a:sym typeface="Lora"/>
              </a:rPr>
              <a:t>From analyzing these 5 objectives, we noticed an </a:t>
            </a:r>
            <a:r>
              <a:rPr b="1" lang="en">
                <a:latin typeface="Lora"/>
                <a:ea typeface="Lora"/>
                <a:cs typeface="Lora"/>
                <a:sym typeface="Lora"/>
              </a:rPr>
              <a:t>important pattern: </a:t>
            </a:r>
            <a:r>
              <a:rPr lang="en">
                <a:latin typeface="Lora"/>
                <a:ea typeface="Lora"/>
                <a:cs typeface="Lora"/>
                <a:sym typeface="Lora"/>
              </a:rPr>
              <a:t>that the rise and fall in number of </a:t>
            </a:r>
            <a:r>
              <a:rPr b="1" lang="en">
                <a:latin typeface="Lora"/>
                <a:ea typeface="Lora"/>
                <a:cs typeface="Lora"/>
                <a:sym typeface="Lora"/>
              </a:rPr>
              <a:t>retries</a:t>
            </a:r>
            <a:r>
              <a:rPr lang="en">
                <a:latin typeface="Lora"/>
                <a:ea typeface="Lora"/>
                <a:cs typeface="Lora"/>
                <a:sym typeface="Lora"/>
              </a:rPr>
              <a:t> needed before passing some objectives co-occur with the position of such objectives in the curriculum sequence. The objectives we analyzed fell into 3 groups.</a:t>
            </a:r>
            <a:endParaRPr>
              <a:latin typeface="Lora"/>
              <a:ea typeface="Lora"/>
              <a:cs typeface="Lora"/>
              <a:sym typeface="Lora"/>
            </a:endParaRPr>
          </a:p>
          <a:p>
            <a:pPr indent="0" lvl="0" marL="0" rtl="0" algn="l">
              <a:lnSpc>
                <a:spcPct val="115000"/>
              </a:lnSpc>
              <a:spcBef>
                <a:spcPts val="120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5b6837d8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5b6837d8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latin typeface="Lora"/>
                <a:ea typeface="Lora"/>
                <a:cs typeface="Lora"/>
                <a:sym typeface="Lora"/>
              </a:rPr>
              <a:t>Group 1: </a:t>
            </a:r>
            <a:r>
              <a:rPr lang="en">
                <a:latin typeface="Lora"/>
                <a:ea typeface="Lora"/>
                <a:cs typeface="Lora"/>
                <a:sym typeface="Lora"/>
              </a:rPr>
              <a:t>Objectives that are difficult (i.e. have a high number of retries) or easy (i.e. have a low number of retries) depending on their position in the curriculum sequence. </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ce2fad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ce2fad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We replicated the 2017 study by Liu et al. which introduced a novel data-informed method to determine pairwise orderings for objectives in the curricular sequence. </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We implemented this study on 5 US districts and suggested partial ordering of group 1 objectives which we reported in our paper published in 2019. </a:t>
            </a:r>
            <a:endParaRPr>
              <a:latin typeface="Lora"/>
              <a:ea typeface="Lora"/>
              <a:cs typeface="Lora"/>
              <a:sym typeface="Lora"/>
            </a:endParaRPr>
          </a:p>
          <a:p>
            <a:pPr indent="0" lvl="0" marL="0" rtl="0" algn="l">
              <a:spcBef>
                <a:spcPts val="1200"/>
              </a:spcBef>
              <a:spcAft>
                <a:spcPts val="1200"/>
              </a:spcAft>
              <a:buNone/>
            </a:pPr>
            <a:r>
              <a:rPr lang="en">
                <a:latin typeface="Lora"/>
                <a:ea typeface="Lora"/>
                <a:cs typeface="Lora"/>
                <a:sym typeface="Lora"/>
              </a:rPr>
              <a:t>Districts that already followed our suggested order recorded a reduced number of retries within Group 1 objectives. </a:t>
            </a:r>
            <a:endParaRPr>
              <a:latin typeface="Lora"/>
              <a:ea typeface="Lora"/>
              <a:cs typeface="Lora"/>
              <a:sym typeface="Lor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b6837d8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b6837d8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latin typeface="Lora"/>
                <a:ea typeface="Lora"/>
                <a:cs typeface="Lora"/>
                <a:sym typeface="Lora"/>
              </a:rPr>
              <a:t>Group 2:</a:t>
            </a:r>
            <a:r>
              <a:rPr lang="en">
                <a:latin typeface="Lora"/>
                <a:ea typeface="Lora"/>
                <a:cs typeface="Lora"/>
                <a:sym typeface="Lora"/>
              </a:rPr>
              <a:t> Objectives that always have a low number of retries no matter their position in the sequence. </a:t>
            </a:r>
            <a:endParaRPr b="1" sz="1200"/>
          </a:p>
          <a:p>
            <a:pPr indent="0" lvl="0" marL="0" rtl="0" algn="l">
              <a:spcBef>
                <a:spcPts val="1200"/>
              </a:spcBef>
              <a:spcAft>
                <a:spcPts val="0"/>
              </a:spcAft>
              <a:buNone/>
            </a:pPr>
            <a:r>
              <a:t/>
            </a:r>
            <a:endParaRPr>
              <a:latin typeface="Lora"/>
              <a:ea typeface="Lora"/>
              <a:cs typeface="Lora"/>
              <a:sym typeface="Lora"/>
            </a:endParaRPr>
          </a:p>
          <a:p>
            <a:pPr indent="0" lvl="0" marL="0" rtl="0" algn="l">
              <a:lnSpc>
                <a:spcPct val="115000"/>
              </a:lnSpc>
              <a:spcBef>
                <a:spcPts val="1200"/>
              </a:spcBef>
              <a:spcAft>
                <a:spcPts val="120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66050" y="730450"/>
            <a:ext cx="7313700" cy="34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Spatial Temporal Math</a:t>
            </a:r>
            <a:endParaRPr/>
          </a:p>
        </p:txBody>
      </p:sp>
      <p:sp>
        <p:nvSpPr>
          <p:cNvPr id="64" name="Google Shape;64;p13"/>
          <p:cNvSpPr txBox="1"/>
          <p:nvPr>
            <p:ph idx="4294967295" type="subTitle"/>
          </p:nvPr>
        </p:nvSpPr>
        <p:spPr>
          <a:xfrm>
            <a:off x="4950000" y="4185550"/>
            <a:ext cx="4194000" cy="90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Ruth Akintunde</a:t>
            </a:r>
            <a:endParaRPr/>
          </a:p>
        </p:txBody>
      </p:sp>
      <p:pic>
        <p:nvPicPr>
          <p:cNvPr id="65" name="Google Shape;65;p13"/>
          <p:cNvPicPr preferRelativeResize="0"/>
          <p:nvPr/>
        </p:nvPicPr>
        <p:blipFill rotWithShape="1">
          <a:blip r:embed="rId3">
            <a:alphaModFix/>
          </a:blip>
          <a:srcRect b="33096" l="55585" r="0" t="23315"/>
          <a:stretch/>
        </p:blipFill>
        <p:spPr>
          <a:xfrm>
            <a:off x="6889500" y="3321625"/>
            <a:ext cx="1768200" cy="1735200"/>
          </a:xfrm>
          <a:prstGeom prst="ellipse">
            <a:avLst/>
          </a:prstGeom>
          <a:noFill/>
          <a:ln>
            <a:noFill/>
          </a:ln>
        </p:spPr>
      </p:pic>
      <p:pic>
        <p:nvPicPr>
          <p:cNvPr id="66" name="Google Shape;66;p13"/>
          <p:cNvPicPr preferRelativeResize="0"/>
          <p:nvPr/>
        </p:nvPicPr>
        <p:blipFill>
          <a:blip r:embed="rId4">
            <a:alphaModFix/>
          </a:blip>
          <a:stretch>
            <a:fillRect/>
          </a:stretch>
        </p:blipFill>
        <p:spPr>
          <a:xfrm>
            <a:off x="5965675" y="200675"/>
            <a:ext cx="2978876" cy="111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50175" y="297750"/>
            <a:ext cx="8653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5 US Districts Play 5 Objectives </a:t>
            </a:r>
            <a:endParaRPr sz="4000"/>
          </a:p>
        </p:txBody>
      </p:sp>
      <p:pic>
        <p:nvPicPr>
          <p:cNvPr id="126" name="Google Shape;126;p22"/>
          <p:cNvPicPr preferRelativeResize="0"/>
          <p:nvPr/>
        </p:nvPicPr>
        <p:blipFill>
          <a:blip r:embed="rId3">
            <a:alphaModFix/>
          </a:blip>
          <a:stretch>
            <a:fillRect/>
          </a:stretch>
        </p:blipFill>
        <p:spPr>
          <a:xfrm>
            <a:off x="938800" y="1326975"/>
            <a:ext cx="6013698" cy="3722249"/>
          </a:xfrm>
          <a:prstGeom prst="rect">
            <a:avLst/>
          </a:prstGeom>
          <a:noFill/>
          <a:ln>
            <a:noFill/>
          </a:ln>
        </p:spPr>
      </p:pic>
      <p:sp>
        <p:nvSpPr>
          <p:cNvPr id="127" name="Google Shape;127;p22"/>
          <p:cNvSpPr txBox="1"/>
          <p:nvPr/>
        </p:nvSpPr>
        <p:spPr>
          <a:xfrm>
            <a:off x="6895075" y="1613225"/>
            <a:ext cx="2208900" cy="14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900">
                <a:solidFill>
                  <a:srgbClr val="FFFFFF"/>
                </a:solidFill>
                <a:latin typeface="Lora"/>
                <a:ea typeface="Lora"/>
                <a:cs typeface="Lora"/>
                <a:sym typeface="Lora"/>
              </a:rPr>
              <a:t>The number in each bar represents the position of each of the 5 objectives in the curriculum of each district. </a:t>
            </a:r>
            <a:endParaRPr sz="900">
              <a:solidFill>
                <a:srgbClr val="FFFFFF"/>
              </a:solidFill>
              <a:latin typeface="Lora"/>
              <a:ea typeface="Lora"/>
              <a:cs typeface="Lora"/>
              <a:sym typeface="Lora"/>
            </a:endParaRPr>
          </a:p>
          <a:p>
            <a:pPr indent="0" lvl="0" marL="0" rtl="0" algn="l">
              <a:lnSpc>
                <a:spcPct val="115000"/>
              </a:lnSpc>
              <a:spcBef>
                <a:spcPts val="1000"/>
              </a:spcBef>
              <a:spcAft>
                <a:spcPts val="0"/>
              </a:spcAft>
              <a:buNone/>
            </a:pPr>
            <a:r>
              <a:rPr b="1" lang="en" sz="900">
                <a:solidFill>
                  <a:srgbClr val="FFFFFF"/>
                </a:solidFill>
                <a:latin typeface="Lora"/>
                <a:ea typeface="Lora"/>
                <a:cs typeface="Lora"/>
                <a:sym typeface="Lora"/>
              </a:rPr>
              <a:t>Note:</a:t>
            </a:r>
            <a:r>
              <a:rPr lang="en" sz="900">
                <a:solidFill>
                  <a:srgbClr val="FFFFFF"/>
                </a:solidFill>
                <a:latin typeface="Lora"/>
                <a:ea typeface="Lora"/>
                <a:cs typeface="Lora"/>
                <a:sym typeface="Lora"/>
              </a:rPr>
              <a:t> District B did not play “Place Value Bundles, Tens and Hundreds" and district A did not play “Concepts of Area and Perimeter."</a:t>
            </a:r>
            <a:endParaRPr sz="900">
              <a:solidFill>
                <a:srgbClr val="FFFFFF"/>
              </a:solidFill>
              <a:latin typeface="Lora"/>
              <a:ea typeface="Lora"/>
              <a:cs typeface="Lora"/>
              <a:sym typeface="Lora"/>
            </a:endParaRPr>
          </a:p>
        </p:txBody>
      </p:sp>
      <p:sp>
        <p:nvSpPr>
          <p:cNvPr id="128" name="Google Shape;128;p22"/>
          <p:cNvSpPr/>
          <p:nvPr/>
        </p:nvSpPr>
        <p:spPr>
          <a:xfrm>
            <a:off x="3764600" y="2285425"/>
            <a:ext cx="1818600" cy="24081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08800" y="4391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Data Informed Sequences(3)</a:t>
            </a:r>
            <a:endParaRPr sz="4000"/>
          </a:p>
        </p:txBody>
      </p:sp>
      <p:graphicFrame>
        <p:nvGraphicFramePr>
          <p:cNvPr id="134" name="Google Shape;134;p23"/>
          <p:cNvGraphicFramePr/>
          <p:nvPr/>
        </p:nvGraphicFramePr>
        <p:xfrm>
          <a:off x="952500" y="2190750"/>
          <a:ext cx="3000000" cy="3000000"/>
        </p:xfrm>
        <a:graphic>
          <a:graphicData uri="http://schemas.openxmlformats.org/drawingml/2006/table">
            <a:tbl>
              <a:tblPr>
                <a:noFill/>
                <a:tableStyleId>{13A76F63-DFA7-46F9-B7BA-F6E06D94FEED}</a:tableStyleId>
              </a:tblPr>
              <a:tblGrid>
                <a:gridCol w="3619500"/>
                <a:gridCol w="3619500"/>
              </a:tblGrid>
              <a:tr h="381000">
                <a:tc>
                  <a:txBody>
                    <a:bodyPr/>
                    <a:lstStyle/>
                    <a:p>
                      <a:pPr indent="0" lvl="0" marL="0" rtl="0" algn="l">
                        <a:spcBef>
                          <a:spcPts val="0"/>
                        </a:spcBef>
                        <a:spcAft>
                          <a:spcPts val="0"/>
                        </a:spcAft>
                        <a:buNone/>
                      </a:pPr>
                      <a:r>
                        <a:rPr b="1" lang="en">
                          <a:solidFill>
                            <a:srgbClr val="FFFFFF"/>
                          </a:solidFill>
                        </a:rPr>
                        <a:t>Observations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Suggestions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1200"/>
                        </a:spcBef>
                        <a:spcAft>
                          <a:spcPts val="0"/>
                        </a:spcAft>
                        <a:buNone/>
                      </a:pPr>
                      <a:r>
                        <a:rPr b="1" lang="en" sz="1100">
                          <a:solidFill>
                            <a:srgbClr val="FFFFFF"/>
                          </a:solidFill>
                          <a:latin typeface="Lora"/>
                          <a:ea typeface="Lora"/>
                          <a:cs typeface="Lora"/>
                          <a:sym typeface="Lora"/>
                        </a:rPr>
                        <a:t>Group 3: </a:t>
                      </a:r>
                      <a:r>
                        <a:rPr lang="en" sz="1100">
                          <a:solidFill>
                            <a:srgbClr val="FFFFFF"/>
                          </a:solidFill>
                          <a:latin typeface="Lora"/>
                          <a:ea typeface="Lora"/>
                          <a:cs typeface="Lora"/>
                          <a:sym typeface="Lora"/>
                        </a:rPr>
                        <a:t>Objectives that always have a high number of retries, no matter their position in the sequence.</a:t>
                      </a:r>
                      <a:endParaRPr sz="1100">
                        <a:solidFill>
                          <a:srgbClr val="FFFFFF"/>
                        </a:solidFill>
                        <a:latin typeface="Lora"/>
                        <a:ea typeface="Lora"/>
                        <a:cs typeface="Lora"/>
                        <a:sym typeface="Lora"/>
                      </a:endParaRPr>
                    </a:p>
                    <a:p>
                      <a:pPr indent="0" lvl="0" marL="0" rtl="0" algn="l">
                        <a:spcBef>
                          <a:spcPts val="1200"/>
                        </a:spcBef>
                        <a:spcAft>
                          <a:spcPts val="0"/>
                        </a:spcAft>
                        <a:buNone/>
                      </a:pPr>
                      <a:r>
                        <a:rPr lang="en" sz="1100">
                          <a:solidFill>
                            <a:srgbClr val="FFFFFF"/>
                          </a:solidFill>
                          <a:latin typeface="Lora"/>
                          <a:ea typeface="Lora"/>
                          <a:cs typeface="Lora"/>
                          <a:sym typeface="Lora"/>
                        </a:rPr>
                        <a:t>“Concepts of Area and Perimeter” falls into this group. </a:t>
                      </a:r>
                      <a:endParaRPr sz="1100">
                        <a:solidFill>
                          <a:srgbClr val="FFFFFF"/>
                        </a:solidFill>
                        <a:latin typeface="Lora"/>
                        <a:ea typeface="Lora"/>
                        <a:cs typeface="Lora"/>
                        <a:sym typeface="Lora"/>
                      </a:endParaRPr>
                    </a:p>
                    <a:p>
                      <a:pPr indent="0" lvl="0" marL="0" rtl="0" algn="l">
                        <a:spcBef>
                          <a:spcPts val="1200"/>
                        </a:spcBef>
                        <a:spcAft>
                          <a:spcPts val="1200"/>
                        </a:spcAft>
                        <a:buNone/>
                      </a:pPr>
                      <a:r>
                        <a:rPr lang="en" sz="1100">
                          <a:solidFill>
                            <a:srgbClr val="FFFFFF"/>
                          </a:solidFill>
                          <a:latin typeface="Lora"/>
                          <a:ea typeface="Lora"/>
                          <a:cs typeface="Lora"/>
                          <a:sym typeface="Lora"/>
                        </a:rPr>
                        <a:t>We discovered some game mechanic reasons for this, such as a potential lack of intuitiveness of the game.</a:t>
                      </a:r>
                      <a:endParaRPr sz="1100">
                        <a:solidFill>
                          <a:srgbClr val="FFFFFF"/>
                        </a:solidFill>
                        <a:latin typeface="Lora"/>
                        <a:ea typeface="Lora"/>
                        <a:cs typeface="Lora"/>
                        <a:sym typeface="Lor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1200"/>
                        </a:spcBef>
                        <a:spcAft>
                          <a:spcPts val="0"/>
                        </a:spcAft>
                        <a:buNone/>
                      </a:pPr>
                      <a:r>
                        <a:rPr lang="en" sz="1100">
                          <a:solidFill>
                            <a:srgbClr val="FFFFFF"/>
                          </a:solidFill>
                          <a:latin typeface="Lora"/>
                          <a:ea typeface="Lora"/>
                          <a:cs typeface="Lora"/>
                          <a:sym typeface="Lora"/>
                        </a:rPr>
                        <a:t>We suggest that these objectives should be played at the end of the sequence. Students may need some form of guidance in playing higher levels of these objectives. </a:t>
                      </a:r>
                      <a:endParaRPr sz="1100">
                        <a:solidFill>
                          <a:srgbClr val="FFFFFF"/>
                        </a:solidFill>
                        <a:latin typeface="Lora"/>
                        <a:ea typeface="Lora"/>
                        <a:cs typeface="Lora"/>
                        <a:sym typeface="Lora"/>
                      </a:endParaRPr>
                    </a:p>
                    <a:p>
                      <a:pPr indent="0" lvl="0" marL="0" rtl="0" algn="l">
                        <a:spcBef>
                          <a:spcPts val="1200"/>
                        </a:spcBef>
                        <a:spcAft>
                          <a:spcPts val="1200"/>
                        </a:spcAft>
                        <a:buNone/>
                      </a:pPr>
                      <a:r>
                        <a:rPr lang="en" sz="1100">
                          <a:solidFill>
                            <a:srgbClr val="FFFFFF"/>
                          </a:solidFill>
                          <a:latin typeface="Lora"/>
                          <a:ea typeface="Lora"/>
                          <a:cs typeface="Lora"/>
                          <a:sym typeface="Lora"/>
                        </a:rPr>
                        <a:t>It may be beneficial to redesign this game to make it more achievable, or build some prerequisite levels that assist students in relating perimeter and area.</a:t>
                      </a:r>
                      <a:endParaRPr sz="1100">
                        <a:solidFill>
                          <a:srgbClr val="FFFFFF"/>
                        </a:solidFill>
                        <a:latin typeface="Lora"/>
                        <a:ea typeface="Lora"/>
                        <a:cs typeface="Lora"/>
                        <a:sym typeface="Lor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50175" y="297750"/>
            <a:ext cx="8653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5 US Districts Play 5 Objectives </a:t>
            </a:r>
            <a:endParaRPr sz="4000"/>
          </a:p>
        </p:txBody>
      </p:sp>
      <p:pic>
        <p:nvPicPr>
          <p:cNvPr id="140" name="Google Shape;140;p24"/>
          <p:cNvPicPr preferRelativeResize="0"/>
          <p:nvPr/>
        </p:nvPicPr>
        <p:blipFill>
          <a:blip r:embed="rId3">
            <a:alphaModFix/>
          </a:blip>
          <a:stretch>
            <a:fillRect/>
          </a:stretch>
        </p:blipFill>
        <p:spPr>
          <a:xfrm>
            <a:off x="938800" y="1326975"/>
            <a:ext cx="6013698" cy="3722249"/>
          </a:xfrm>
          <a:prstGeom prst="rect">
            <a:avLst/>
          </a:prstGeom>
          <a:noFill/>
          <a:ln>
            <a:noFill/>
          </a:ln>
        </p:spPr>
      </p:pic>
      <p:sp>
        <p:nvSpPr>
          <p:cNvPr id="141" name="Google Shape;141;p24"/>
          <p:cNvSpPr txBox="1"/>
          <p:nvPr/>
        </p:nvSpPr>
        <p:spPr>
          <a:xfrm>
            <a:off x="6895075" y="1613225"/>
            <a:ext cx="2208900" cy="14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900">
                <a:solidFill>
                  <a:srgbClr val="FFFFFF"/>
                </a:solidFill>
                <a:latin typeface="Lora"/>
                <a:ea typeface="Lora"/>
                <a:cs typeface="Lora"/>
                <a:sym typeface="Lora"/>
              </a:rPr>
              <a:t>The number in each bar represents the position of each of the 5 objectives in the curriculum of each district. </a:t>
            </a:r>
            <a:endParaRPr sz="900">
              <a:solidFill>
                <a:srgbClr val="FFFFFF"/>
              </a:solidFill>
              <a:latin typeface="Lora"/>
              <a:ea typeface="Lora"/>
              <a:cs typeface="Lora"/>
              <a:sym typeface="Lora"/>
            </a:endParaRPr>
          </a:p>
          <a:p>
            <a:pPr indent="0" lvl="0" marL="0" rtl="0" algn="l">
              <a:lnSpc>
                <a:spcPct val="115000"/>
              </a:lnSpc>
              <a:spcBef>
                <a:spcPts val="1000"/>
              </a:spcBef>
              <a:spcAft>
                <a:spcPts val="0"/>
              </a:spcAft>
              <a:buNone/>
            </a:pPr>
            <a:r>
              <a:rPr b="1" lang="en" sz="900">
                <a:solidFill>
                  <a:srgbClr val="FFFFFF"/>
                </a:solidFill>
                <a:latin typeface="Lora"/>
                <a:ea typeface="Lora"/>
                <a:cs typeface="Lora"/>
                <a:sym typeface="Lora"/>
              </a:rPr>
              <a:t>Note:</a:t>
            </a:r>
            <a:r>
              <a:rPr lang="en" sz="900">
                <a:solidFill>
                  <a:srgbClr val="FFFFFF"/>
                </a:solidFill>
                <a:latin typeface="Lora"/>
                <a:ea typeface="Lora"/>
                <a:cs typeface="Lora"/>
                <a:sym typeface="Lora"/>
              </a:rPr>
              <a:t> District B did not play “Place Value Bundles, Tens and Hundreds" and district A did not play “Concepts of Area and Perimeter."</a:t>
            </a:r>
            <a:endParaRPr sz="900">
              <a:solidFill>
                <a:srgbClr val="FFFFFF"/>
              </a:solidFill>
              <a:latin typeface="Lora"/>
              <a:ea typeface="Lora"/>
              <a:cs typeface="Lora"/>
              <a:sym typeface="Lora"/>
            </a:endParaRPr>
          </a:p>
        </p:txBody>
      </p:sp>
      <p:sp>
        <p:nvSpPr>
          <p:cNvPr id="142" name="Google Shape;142;p24"/>
          <p:cNvSpPr/>
          <p:nvPr/>
        </p:nvSpPr>
        <p:spPr>
          <a:xfrm>
            <a:off x="5594675" y="2295050"/>
            <a:ext cx="1165500" cy="24081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Other Research Questions</a:t>
            </a:r>
            <a:endParaRPr sz="4000"/>
          </a:p>
        </p:txBody>
      </p:sp>
      <p:sp>
        <p:nvSpPr>
          <p:cNvPr id="148" name="Google Shape;148;p25"/>
          <p:cNvSpPr txBox="1"/>
          <p:nvPr>
            <p:ph idx="1" type="body"/>
          </p:nvPr>
        </p:nvSpPr>
        <p:spPr>
          <a:xfrm>
            <a:off x="387900" y="1963225"/>
            <a:ext cx="8368200" cy="260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best class format that ensure better team work and better performances?</a:t>
            </a:r>
            <a:endParaRPr/>
          </a:p>
          <a:p>
            <a:pPr indent="-342900" lvl="0" marL="457200" rtl="0" algn="l">
              <a:spcBef>
                <a:spcPts val="0"/>
              </a:spcBef>
              <a:spcAft>
                <a:spcPts val="0"/>
              </a:spcAft>
              <a:buSzPts val="1800"/>
              <a:buChar char="●"/>
            </a:pPr>
            <a:r>
              <a:rPr lang="en"/>
              <a:t>What is an optimal game session length?</a:t>
            </a:r>
            <a:endParaRPr/>
          </a:p>
          <a:p>
            <a:pPr indent="-342900" lvl="0" marL="457200" rtl="0" algn="l">
              <a:spcBef>
                <a:spcPts val="0"/>
              </a:spcBef>
              <a:spcAft>
                <a:spcPts val="0"/>
              </a:spcAft>
              <a:buSzPts val="1800"/>
              <a:buChar char="●"/>
            </a:pPr>
            <a:r>
              <a:rPr lang="en"/>
              <a:t>How can we detect Wheel Spinning?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1124175"/>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Thanks!</a:t>
            </a:r>
            <a:endParaRPr sz="4000"/>
          </a:p>
        </p:txBody>
      </p:sp>
      <p:sp>
        <p:nvSpPr>
          <p:cNvPr id="154" name="Google Shape;154;p26"/>
          <p:cNvSpPr txBox="1"/>
          <p:nvPr>
            <p:ph idx="1" type="body"/>
          </p:nvPr>
        </p:nvSpPr>
        <p:spPr>
          <a:xfrm>
            <a:off x="387900" y="2919475"/>
            <a:ext cx="8368200" cy="10716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lang="en"/>
              <a:t>Ruth Akintunde</a:t>
            </a:r>
            <a:endParaRPr/>
          </a:p>
          <a:p>
            <a:pPr indent="0" lvl="0" marL="457200" rtl="0" algn="ctr">
              <a:lnSpc>
                <a:spcPct val="100000"/>
              </a:lnSpc>
              <a:spcBef>
                <a:spcPts val="1600"/>
              </a:spcBef>
              <a:spcAft>
                <a:spcPts val="1600"/>
              </a:spcAft>
              <a:buNone/>
            </a:pPr>
            <a:r>
              <a:rPr lang="en"/>
              <a:t>rookoilu@ncsu.edu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1365776" y="1996975"/>
            <a:ext cx="2224775" cy="2498201"/>
          </a:xfrm>
          <a:prstGeom prst="rect">
            <a:avLst/>
          </a:prstGeom>
          <a:noFill/>
          <a:ln>
            <a:noFill/>
          </a:ln>
        </p:spPr>
      </p:pic>
      <p:pic>
        <p:nvPicPr>
          <p:cNvPr id="72" name="Google Shape;72;p14"/>
          <p:cNvPicPr preferRelativeResize="0"/>
          <p:nvPr/>
        </p:nvPicPr>
        <p:blipFill rotWithShape="1">
          <a:blip r:embed="rId4">
            <a:alphaModFix/>
          </a:blip>
          <a:srcRect b="1069" l="-1414" r="-376" t="-1070"/>
          <a:stretch/>
        </p:blipFill>
        <p:spPr>
          <a:xfrm>
            <a:off x="4412175" y="1606425"/>
            <a:ext cx="2661575" cy="3471850"/>
          </a:xfrm>
          <a:prstGeom prst="rect">
            <a:avLst/>
          </a:prstGeom>
          <a:noFill/>
          <a:ln>
            <a:noFill/>
          </a:ln>
        </p:spPr>
      </p:pic>
      <p:sp>
        <p:nvSpPr>
          <p:cNvPr id="73" name="Google Shape;73;p14"/>
          <p:cNvSpPr txBox="1"/>
          <p:nvPr/>
        </p:nvSpPr>
        <p:spPr>
          <a:xfrm>
            <a:off x="337875" y="210000"/>
            <a:ext cx="85944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Roboto Slab"/>
                <a:ea typeface="Roboto Slab"/>
                <a:cs typeface="Roboto Slab"/>
                <a:sym typeface="Roboto Slab"/>
              </a:rPr>
              <a:t>Spatial Temporal Math (ST MATH)</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ST MATH - Motivation</a:t>
            </a:r>
            <a:endParaRPr sz="4000"/>
          </a:p>
        </p:txBody>
      </p:sp>
      <p:sp>
        <p:nvSpPr>
          <p:cNvPr id="79" name="Google Shape;79;p15"/>
          <p:cNvSpPr txBox="1"/>
          <p:nvPr>
            <p:ph idx="1" type="body"/>
          </p:nvPr>
        </p:nvSpPr>
        <p:spPr>
          <a:xfrm>
            <a:off x="460950" y="151410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400">
                <a:solidFill>
                  <a:srgbClr val="FFFFFF"/>
                </a:solidFill>
              </a:rPr>
              <a:t>Many adults have been traumatized by mathematics and one way to alleviate this is by introducing math games and puzzles to children as early as kindergarten [Harrington, 2016].  </a:t>
            </a:r>
            <a:endParaRPr sz="2400">
              <a:solidFill>
                <a:srgbClr val="FFFFFF"/>
              </a:solidFill>
            </a:endParaRPr>
          </a:p>
          <a:p>
            <a:pPr indent="0" lvl="0" marL="0" rtl="0" algn="l">
              <a:lnSpc>
                <a:spcPct val="100000"/>
              </a:lnSpc>
              <a:spcBef>
                <a:spcPts val="1000"/>
              </a:spcBef>
              <a:spcAft>
                <a:spcPts val="0"/>
              </a:spcAft>
              <a:buNone/>
            </a:pPr>
            <a:r>
              <a:t/>
            </a:r>
            <a:endParaRPr sz="600">
              <a:solidFill>
                <a:srgbClr val="FFFFFF"/>
              </a:solidFill>
            </a:endParaRPr>
          </a:p>
          <a:p>
            <a:pPr indent="0" lvl="0" marL="0" rtl="0" algn="l">
              <a:lnSpc>
                <a:spcPct val="100000"/>
              </a:lnSpc>
              <a:spcBef>
                <a:spcPts val="1000"/>
              </a:spcBef>
              <a:spcAft>
                <a:spcPts val="0"/>
              </a:spcAft>
              <a:buNone/>
            </a:pPr>
            <a:r>
              <a:rPr lang="en" sz="2400">
                <a:solidFill>
                  <a:srgbClr val="FFFFFF"/>
                </a:solidFill>
              </a:rPr>
              <a:t>However, a math game with a curriculum sequence that does not teach math skills in a hierarchical manner is counterproductive. </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
        <p:nvSpPr>
          <p:cNvPr id="85" name="Google Shape;85;p16"/>
          <p:cNvSpPr txBox="1"/>
          <p:nvPr>
            <p:ph idx="1" type="body"/>
          </p:nvPr>
        </p:nvSpPr>
        <p:spPr>
          <a:xfrm>
            <a:off x="575700" y="2000188"/>
            <a:ext cx="8222100" cy="17874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2400">
                <a:solidFill>
                  <a:srgbClr val="FFFFFF"/>
                </a:solidFill>
              </a:rPr>
              <a:t>How can we use data to infer an efficient curriculum sequence for ST Math?</a:t>
            </a:r>
            <a:endParaRPr sz="2400">
              <a:solidFill>
                <a:srgbClr val="FFFFFF"/>
              </a:solidFill>
            </a:endParaRPr>
          </a:p>
        </p:txBody>
      </p:sp>
      <p:sp>
        <p:nvSpPr>
          <p:cNvPr id="86" name="Google Shape;86;p16"/>
          <p:cNvSpPr txBox="1"/>
          <p:nvPr/>
        </p:nvSpPr>
        <p:spPr>
          <a:xfrm>
            <a:off x="306450" y="407900"/>
            <a:ext cx="87606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Roboto Slab"/>
                <a:ea typeface="Roboto Slab"/>
                <a:cs typeface="Roboto Slab"/>
                <a:sym typeface="Roboto Slab"/>
              </a:rPr>
              <a:t>ST MATH - Curriculum Sequencing</a:t>
            </a:r>
            <a:endParaRPr sz="4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ST MATH - Retries</a:t>
            </a:r>
            <a:endParaRPr sz="4000"/>
          </a:p>
        </p:txBody>
      </p:sp>
      <p:pic>
        <p:nvPicPr>
          <p:cNvPr id="92" name="Google Shape;92;p17"/>
          <p:cNvPicPr preferRelativeResize="0"/>
          <p:nvPr/>
        </p:nvPicPr>
        <p:blipFill>
          <a:blip r:embed="rId3">
            <a:alphaModFix/>
          </a:blip>
          <a:stretch>
            <a:fillRect/>
          </a:stretch>
        </p:blipFill>
        <p:spPr>
          <a:xfrm>
            <a:off x="1023625" y="1364700"/>
            <a:ext cx="5950724" cy="3683276"/>
          </a:xfrm>
          <a:prstGeom prst="rect">
            <a:avLst/>
          </a:prstGeom>
          <a:noFill/>
          <a:ln>
            <a:noFill/>
          </a:ln>
        </p:spPr>
      </p:pic>
      <p:sp>
        <p:nvSpPr>
          <p:cNvPr id="93" name="Google Shape;93;p17"/>
          <p:cNvSpPr txBox="1"/>
          <p:nvPr/>
        </p:nvSpPr>
        <p:spPr>
          <a:xfrm>
            <a:off x="6935100" y="1490700"/>
            <a:ext cx="2208900" cy="14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900">
                <a:solidFill>
                  <a:srgbClr val="FFFFFF"/>
                </a:solidFill>
                <a:latin typeface="Lora"/>
                <a:ea typeface="Lora"/>
                <a:cs typeface="Lora"/>
                <a:sym typeface="Lora"/>
              </a:rPr>
              <a:t>The number in each bar represents the position of each of the 5 objectives in the curriculum of each district. </a:t>
            </a:r>
            <a:endParaRPr sz="900">
              <a:solidFill>
                <a:srgbClr val="FFFFFF"/>
              </a:solidFill>
              <a:latin typeface="Lora"/>
              <a:ea typeface="Lora"/>
              <a:cs typeface="Lora"/>
              <a:sym typeface="Lora"/>
            </a:endParaRPr>
          </a:p>
          <a:p>
            <a:pPr indent="0" lvl="0" marL="0" rtl="0" algn="l">
              <a:lnSpc>
                <a:spcPct val="115000"/>
              </a:lnSpc>
              <a:spcBef>
                <a:spcPts val="1000"/>
              </a:spcBef>
              <a:spcAft>
                <a:spcPts val="0"/>
              </a:spcAft>
              <a:buNone/>
            </a:pPr>
            <a:r>
              <a:rPr b="1" lang="en" sz="900">
                <a:solidFill>
                  <a:srgbClr val="FFFFFF"/>
                </a:solidFill>
                <a:latin typeface="Lora"/>
                <a:ea typeface="Lora"/>
                <a:cs typeface="Lora"/>
                <a:sym typeface="Lora"/>
              </a:rPr>
              <a:t>Note:</a:t>
            </a:r>
            <a:r>
              <a:rPr lang="en" sz="900">
                <a:solidFill>
                  <a:srgbClr val="FFFFFF"/>
                </a:solidFill>
                <a:latin typeface="Lora"/>
                <a:ea typeface="Lora"/>
                <a:cs typeface="Lora"/>
                <a:sym typeface="Lora"/>
              </a:rPr>
              <a:t> District B did not play “Place Value Bundles, Tens and Hundreds" and district A did not play “Concepts of Area and Perimeter."</a:t>
            </a:r>
            <a:endParaRPr sz="900">
              <a:solidFill>
                <a:srgbClr val="FFFFFF"/>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50175" y="297750"/>
            <a:ext cx="8653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5 US Districts Play 5 Objectives</a:t>
            </a:r>
            <a:r>
              <a:rPr lang="en" sz="4000"/>
              <a:t> </a:t>
            </a:r>
            <a:endParaRPr sz="4000"/>
          </a:p>
        </p:txBody>
      </p:sp>
      <p:pic>
        <p:nvPicPr>
          <p:cNvPr id="99" name="Google Shape;99;p18"/>
          <p:cNvPicPr preferRelativeResize="0"/>
          <p:nvPr/>
        </p:nvPicPr>
        <p:blipFill>
          <a:blip r:embed="rId3">
            <a:alphaModFix/>
          </a:blip>
          <a:stretch>
            <a:fillRect/>
          </a:stretch>
        </p:blipFill>
        <p:spPr>
          <a:xfrm>
            <a:off x="938800" y="1326975"/>
            <a:ext cx="6013698" cy="3722249"/>
          </a:xfrm>
          <a:prstGeom prst="rect">
            <a:avLst/>
          </a:prstGeom>
          <a:noFill/>
          <a:ln>
            <a:noFill/>
          </a:ln>
        </p:spPr>
      </p:pic>
      <p:sp>
        <p:nvSpPr>
          <p:cNvPr id="100" name="Google Shape;100;p18"/>
          <p:cNvSpPr txBox="1"/>
          <p:nvPr/>
        </p:nvSpPr>
        <p:spPr>
          <a:xfrm>
            <a:off x="6895075" y="1613225"/>
            <a:ext cx="2208900" cy="14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900">
                <a:solidFill>
                  <a:srgbClr val="FFFFFF"/>
                </a:solidFill>
                <a:latin typeface="Lora"/>
                <a:ea typeface="Lora"/>
                <a:cs typeface="Lora"/>
                <a:sym typeface="Lora"/>
              </a:rPr>
              <a:t>The number in each bar represents the position of each of the 5 objectives in the curriculum of each district. </a:t>
            </a:r>
            <a:endParaRPr sz="900">
              <a:solidFill>
                <a:srgbClr val="FFFFFF"/>
              </a:solidFill>
              <a:latin typeface="Lora"/>
              <a:ea typeface="Lora"/>
              <a:cs typeface="Lora"/>
              <a:sym typeface="Lora"/>
            </a:endParaRPr>
          </a:p>
          <a:p>
            <a:pPr indent="0" lvl="0" marL="0" rtl="0" algn="l">
              <a:lnSpc>
                <a:spcPct val="115000"/>
              </a:lnSpc>
              <a:spcBef>
                <a:spcPts val="1000"/>
              </a:spcBef>
              <a:spcAft>
                <a:spcPts val="0"/>
              </a:spcAft>
              <a:buNone/>
            </a:pPr>
            <a:r>
              <a:rPr b="1" lang="en" sz="900">
                <a:solidFill>
                  <a:srgbClr val="FFFFFF"/>
                </a:solidFill>
                <a:latin typeface="Lora"/>
                <a:ea typeface="Lora"/>
                <a:cs typeface="Lora"/>
                <a:sym typeface="Lora"/>
              </a:rPr>
              <a:t>Note:</a:t>
            </a:r>
            <a:r>
              <a:rPr lang="en" sz="900">
                <a:solidFill>
                  <a:srgbClr val="FFFFFF"/>
                </a:solidFill>
                <a:latin typeface="Lora"/>
                <a:ea typeface="Lora"/>
                <a:cs typeface="Lora"/>
                <a:sym typeface="Lora"/>
              </a:rPr>
              <a:t> District B did not play “Place Value Bundles, Tens and Hundreds" and district A did not play “Concepts of Area and Perimeter."</a:t>
            </a:r>
            <a:endParaRPr sz="900">
              <a:solidFill>
                <a:srgbClr val="FFFFFF"/>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05900" y="371075"/>
            <a:ext cx="9049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Data Informed Sequences(1)</a:t>
            </a:r>
            <a:endParaRPr sz="3900"/>
          </a:p>
        </p:txBody>
      </p:sp>
      <p:graphicFrame>
        <p:nvGraphicFramePr>
          <p:cNvPr id="106" name="Google Shape;106;p19"/>
          <p:cNvGraphicFramePr/>
          <p:nvPr/>
        </p:nvGraphicFramePr>
        <p:xfrm>
          <a:off x="952500" y="2190750"/>
          <a:ext cx="3000000" cy="3000000"/>
        </p:xfrm>
        <a:graphic>
          <a:graphicData uri="http://schemas.openxmlformats.org/drawingml/2006/table">
            <a:tbl>
              <a:tblPr>
                <a:noFill/>
                <a:tableStyleId>{13A76F63-DFA7-46F9-B7BA-F6E06D94FEED}</a:tableStyleId>
              </a:tblPr>
              <a:tblGrid>
                <a:gridCol w="3619500"/>
                <a:gridCol w="3619500"/>
              </a:tblGrid>
              <a:tr h="381000">
                <a:tc>
                  <a:txBody>
                    <a:bodyPr/>
                    <a:lstStyle/>
                    <a:p>
                      <a:pPr indent="0" lvl="0" marL="0" rtl="0" algn="l">
                        <a:spcBef>
                          <a:spcPts val="0"/>
                        </a:spcBef>
                        <a:spcAft>
                          <a:spcPts val="0"/>
                        </a:spcAft>
                        <a:buNone/>
                      </a:pPr>
                      <a:r>
                        <a:rPr b="1" lang="en">
                          <a:solidFill>
                            <a:srgbClr val="FFFFFF"/>
                          </a:solidFill>
                        </a:rPr>
                        <a:t>Observations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Suggestions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1200"/>
                        </a:spcBef>
                        <a:spcAft>
                          <a:spcPts val="0"/>
                        </a:spcAft>
                        <a:buNone/>
                      </a:pPr>
                      <a:r>
                        <a:rPr b="1" lang="en" sz="1100">
                          <a:solidFill>
                            <a:srgbClr val="FFFFFF"/>
                          </a:solidFill>
                          <a:latin typeface="Lora"/>
                          <a:ea typeface="Lora"/>
                          <a:cs typeface="Lora"/>
                          <a:sym typeface="Lora"/>
                        </a:rPr>
                        <a:t>Group 1: </a:t>
                      </a:r>
                      <a:r>
                        <a:rPr lang="en" sz="1100">
                          <a:solidFill>
                            <a:srgbClr val="FFFFFF"/>
                          </a:solidFill>
                          <a:latin typeface="Lora"/>
                          <a:ea typeface="Lora"/>
                          <a:cs typeface="Lora"/>
                          <a:sym typeface="Lora"/>
                        </a:rPr>
                        <a:t>Objectives that are difficult (i.e. have a high number of retries) or easy (i.e. have a low number of retries) depending on their position in the curriculum sequence. </a:t>
                      </a:r>
                      <a:endParaRPr sz="1100">
                        <a:solidFill>
                          <a:srgbClr val="FFFFFF"/>
                        </a:solidFill>
                        <a:latin typeface="Lora"/>
                        <a:ea typeface="Lora"/>
                        <a:cs typeface="Lora"/>
                        <a:sym typeface="Lora"/>
                      </a:endParaRPr>
                    </a:p>
                    <a:p>
                      <a:pPr indent="0" lvl="0" marL="0" rtl="0" algn="l">
                        <a:spcBef>
                          <a:spcPts val="1200"/>
                        </a:spcBef>
                        <a:spcAft>
                          <a:spcPts val="1200"/>
                        </a:spcAft>
                        <a:buNone/>
                      </a:pPr>
                      <a:r>
                        <a:rPr lang="en" sz="1100">
                          <a:solidFill>
                            <a:srgbClr val="FFFFFF"/>
                          </a:solidFill>
                          <a:latin typeface="Lora"/>
                          <a:ea typeface="Lora"/>
                          <a:cs typeface="Lora"/>
                          <a:sym typeface="Lora"/>
                        </a:rPr>
                        <a:t>From the plot, we can see that two objectives namely "Place Value Bundles, Tens and Hundreds" and “Number Patterns” fall into the first group because their percentage retries dropped when played later in the sequence.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1200"/>
                        </a:spcBef>
                        <a:spcAft>
                          <a:spcPts val="0"/>
                        </a:spcAft>
                        <a:buNone/>
                      </a:pPr>
                      <a:r>
                        <a:rPr b="1" lang="en" sz="1100">
                          <a:solidFill>
                            <a:srgbClr val="FFFFFF"/>
                          </a:solidFill>
                          <a:latin typeface="Lora"/>
                          <a:ea typeface="Lora"/>
                          <a:cs typeface="Lora"/>
                          <a:sym typeface="Lora"/>
                        </a:rPr>
                        <a:t>We replicated a unique method introduced by Liu et al. in 2017</a:t>
                      </a:r>
                      <a:r>
                        <a:rPr lang="en" sz="1100">
                          <a:solidFill>
                            <a:srgbClr val="FFFFFF"/>
                          </a:solidFill>
                          <a:latin typeface="Lora"/>
                          <a:ea typeface="Lora"/>
                          <a:cs typeface="Lora"/>
                          <a:sym typeface="Lora"/>
                        </a:rPr>
                        <a:t>. This is a novel data-informed method to determine pairwise orderings for objectives in the curricular sequence. </a:t>
                      </a:r>
                      <a:endParaRPr sz="1100">
                        <a:solidFill>
                          <a:srgbClr val="FFFFFF"/>
                        </a:solidFill>
                        <a:latin typeface="Lora"/>
                        <a:ea typeface="Lora"/>
                        <a:cs typeface="Lora"/>
                        <a:sym typeface="Lora"/>
                      </a:endParaRPr>
                    </a:p>
                    <a:p>
                      <a:pPr indent="0" lvl="0" marL="0" rtl="0" algn="l">
                        <a:spcBef>
                          <a:spcPts val="1200"/>
                        </a:spcBef>
                        <a:spcAft>
                          <a:spcPts val="1200"/>
                        </a:spcAft>
                        <a:buNone/>
                      </a:pPr>
                      <a:r>
                        <a:rPr lang="en" sz="1100">
                          <a:solidFill>
                            <a:srgbClr val="FFFFFF"/>
                          </a:solidFill>
                          <a:latin typeface="Lora"/>
                          <a:ea typeface="Lora"/>
                          <a:cs typeface="Lora"/>
                          <a:sym typeface="Lora"/>
                        </a:rPr>
                        <a:t>Districts that already followed our suggested order recorded a reduced number of retries within Group 1 objectives.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50175" y="297750"/>
            <a:ext cx="8653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5 US Districts Play 5 Objectives </a:t>
            </a:r>
            <a:endParaRPr sz="4000"/>
          </a:p>
        </p:txBody>
      </p:sp>
      <p:pic>
        <p:nvPicPr>
          <p:cNvPr id="112" name="Google Shape;112;p20"/>
          <p:cNvPicPr preferRelativeResize="0"/>
          <p:nvPr/>
        </p:nvPicPr>
        <p:blipFill>
          <a:blip r:embed="rId3">
            <a:alphaModFix/>
          </a:blip>
          <a:stretch>
            <a:fillRect/>
          </a:stretch>
        </p:blipFill>
        <p:spPr>
          <a:xfrm>
            <a:off x="938800" y="1326975"/>
            <a:ext cx="6013698" cy="3722249"/>
          </a:xfrm>
          <a:prstGeom prst="rect">
            <a:avLst/>
          </a:prstGeom>
          <a:noFill/>
          <a:ln>
            <a:noFill/>
          </a:ln>
        </p:spPr>
      </p:pic>
      <p:sp>
        <p:nvSpPr>
          <p:cNvPr id="113" name="Google Shape;113;p20"/>
          <p:cNvSpPr txBox="1"/>
          <p:nvPr/>
        </p:nvSpPr>
        <p:spPr>
          <a:xfrm>
            <a:off x="6895075" y="1613225"/>
            <a:ext cx="2208900" cy="14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900">
                <a:solidFill>
                  <a:srgbClr val="FFFFFF"/>
                </a:solidFill>
                <a:latin typeface="Lora"/>
                <a:ea typeface="Lora"/>
                <a:cs typeface="Lora"/>
                <a:sym typeface="Lora"/>
              </a:rPr>
              <a:t>The number in each bar represents the position of each of the 5 objectives in the curriculum of each district. </a:t>
            </a:r>
            <a:endParaRPr sz="900">
              <a:solidFill>
                <a:srgbClr val="FFFFFF"/>
              </a:solidFill>
              <a:latin typeface="Lora"/>
              <a:ea typeface="Lora"/>
              <a:cs typeface="Lora"/>
              <a:sym typeface="Lora"/>
            </a:endParaRPr>
          </a:p>
          <a:p>
            <a:pPr indent="0" lvl="0" marL="0" rtl="0" algn="l">
              <a:lnSpc>
                <a:spcPct val="115000"/>
              </a:lnSpc>
              <a:spcBef>
                <a:spcPts val="1000"/>
              </a:spcBef>
              <a:spcAft>
                <a:spcPts val="0"/>
              </a:spcAft>
              <a:buNone/>
            </a:pPr>
            <a:r>
              <a:rPr b="1" lang="en" sz="900">
                <a:solidFill>
                  <a:srgbClr val="FFFFFF"/>
                </a:solidFill>
                <a:latin typeface="Lora"/>
                <a:ea typeface="Lora"/>
                <a:cs typeface="Lora"/>
                <a:sym typeface="Lora"/>
              </a:rPr>
              <a:t>Note:</a:t>
            </a:r>
            <a:r>
              <a:rPr lang="en" sz="900">
                <a:solidFill>
                  <a:srgbClr val="FFFFFF"/>
                </a:solidFill>
                <a:latin typeface="Lora"/>
                <a:ea typeface="Lora"/>
                <a:cs typeface="Lora"/>
                <a:sym typeface="Lora"/>
              </a:rPr>
              <a:t> District B did not play “Place Value Bundles, Tens and Hundreds" and district A did not play “Concepts of Area and Perimeter."</a:t>
            </a:r>
            <a:endParaRPr sz="900">
              <a:solidFill>
                <a:srgbClr val="FFFFFF"/>
              </a:solidFill>
              <a:latin typeface="Lora"/>
              <a:ea typeface="Lora"/>
              <a:cs typeface="Lora"/>
              <a:sym typeface="Lora"/>
            </a:endParaRPr>
          </a:p>
        </p:txBody>
      </p:sp>
      <p:sp>
        <p:nvSpPr>
          <p:cNvPr id="114" name="Google Shape;114;p20"/>
          <p:cNvSpPr/>
          <p:nvPr/>
        </p:nvSpPr>
        <p:spPr>
          <a:xfrm>
            <a:off x="1712975" y="2266175"/>
            <a:ext cx="2022600" cy="24852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189925" y="4014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Data </a:t>
            </a:r>
            <a:r>
              <a:rPr lang="en" sz="3900"/>
              <a:t>Informed Sequences(2)</a:t>
            </a:r>
            <a:endParaRPr sz="3900"/>
          </a:p>
        </p:txBody>
      </p:sp>
      <p:graphicFrame>
        <p:nvGraphicFramePr>
          <p:cNvPr id="120" name="Google Shape;120;p21"/>
          <p:cNvGraphicFramePr/>
          <p:nvPr/>
        </p:nvGraphicFramePr>
        <p:xfrm>
          <a:off x="952500" y="2190750"/>
          <a:ext cx="3000000" cy="3000000"/>
        </p:xfrm>
        <a:graphic>
          <a:graphicData uri="http://schemas.openxmlformats.org/drawingml/2006/table">
            <a:tbl>
              <a:tblPr>
                <a:noFill/>
                <a:tableStyleId>{13A76F63-DFA7-46F9-B7BA-F6E06D94FEED}</a:tableStyleId>
              </a:tblPr>
              <a:tblGrid>
                <a:gridCol w="3619500"/>
                <a:gridCol w="3619500"/>
              </a:tblGrid>
              <a:tr h="381000">
                <a:tc>
                  <a:txBody>
                    <a:bodyPr/>
                    <a:lstStyle/>
                    <a:p>
                      <a:pPr indent="0" lvl="0" marL="0" rtl="0" algn="l">
                        <a:spcBef>
                          <a:spcPts val="0"/>
                        </a:spcBef>
                        <a:spcAft>
                          <a:spcPts val="0"/>
                        </a:spcAft>
                        <a:buNone/>
                      </a:pPr>
                      <a:r>
                        <a:rPr b="1" lang="en">
                          <a:solidFill>
                            <a:srgbClr val="FFFFFF"/>
                          </a:solidFill>
                        </a:rPr>
                        <a:t>Observations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Suggestions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1200"/>
                        </a:spcBef>
                        <a:spcAft>
                          <a:spcPts val="0"/>
                        </a:spcAft>
                        <a:buNone/>
                      </a:pPr>
                      <a:r>
                        <a:rPr b="1" lang="en" sz="1100">
                          <a:solidFill>
                            <a:srgbClr val="FFFFFF"/>
                          </a:solidFill>
                          <a:latin typeface="Lora"/>
                          <a:ea typeface="Lora"/>
                          <a:cs typeface="Lora"/>
                          <a:sym typeface="Lora"/>
                        </a:rPr>
                        <a:t>Group 2:</a:t>
                      </a:r>
                      <a:r>
                        <a:rPr lang="en" sz="1100">
                          <a:solidFill>
                            <a:srgbClr val="FFFFFF"/>
                          </a:solidFill>
                          <a:latin typeface="Lora"/>
                          <a:ea typeface="Lora"/>
                          <a:cs typeface="Lora"/>
                          <a:sym typeface="Lora"/>
                        </a:rPr>
                        <a:t> Objectives that always have a low number of retries no matter their position in the sequence. </a:t>
                      </a:r>
                      <a:endParaRPr sz="1100">
                        <a:solidFill>
                          <a:srgbClr val="FFFFFF"/>
                        </a:solidFill>
                        <a:latin typeface="Lora"/>
                        <a:ea typeface="Lora"/>
                        <a:cs typeface="Lora"/>
                        <a:sym typeface="Lora"/>
                      </a:endParaRPr>
                    </a:p>
                    <a:p>
                      <a:pPr indent="0" lvl="0" marL="0" rtl="0" algn="l">
                        <a:spcBef>
                          <a:spcPts val="1200"/>
                        </a:spcBef>
                        <a:spcAft>
                          <a:spcPts val="1200"/>
                        </a:spcAft>
                        <a:buNone/>
                      </a:pPr>
                      <a:r>
                        <a:t/>
                      </a:r>
                      <a:endParaRPr sz="1100">
                        <a:solidFill>
                          <a:srgbClr val="FFFFFF"/>
                        </a:solidFill>
                        <a:latin typeface="Lora"/>
                        <a:ea typeface="Lora"/>
                        <a:cs typeface="Lora"/>
                        <a:sym typeface="Lor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1200"/>
                        </a:spcBef>
                        <a:spcAft>
                          <a:spcPts val="0"/>
                        </a:spcAft>
                        <a:buNone/>
                      </a:pPr>
                      <a:r>
                        <a:rPr lang="en" sz="1100">
                          <a:solidFill>
                            <a:srgbClr val="FFFFFF"/>
                          </a:solidFill>
                          <a:latin typeface="Lora"/>
                          <a:ea typeface="Lora"/>
                          <a:cs typeface="Lora"/>
                          <a:sym typeface="Lora"/>
                        </a:rPr>
                        <a:t>These objectives are already well placed. So their current order should be maintained. Some of these objectives could be played at the beginning of the sequence. </a:t>
                      </a:r>
                      <a:endParaRPr sz="1100">
                        <a:solidFill>
                          <a:srgbClr val="FFFFFF"/>
                        </a:solidFill>
                        <a:latin typeface="Lora"/>
                        <a:ea typeface="Lora"/>
                        <a:cs typeface="Lora"/>
                        <a:sym typeface="Lora"/>
                      </a:endParaRPr>
                    </a:p>
                    <a:p>
                      <a:pPr indent="0" lvl="0" marL="0" rtl="0" algn="l">
                        <a:spcBef>
                          <a:spcPts val="1200"/>
                        </a:spcBef>
                        <a:spcAft>
                          <a:spcPts val="1200"/>
                        </a:spcAft>
                        <a:buNone/>
                      </a:pPr>
                      <a:r>
                        <a:rPr lang="en" sz="1100">
                          <a:solidFill>
                            <a:srgbClr val="FFFFFF"/>
                          </a:solidFill>
                          <a:latin typeface="Lora"/>
                          <a:ea typeface="Lora"/>
                          <a:cs typeface="Lora"/>
                          <a:sym typeface="Lora"/>
                        </a:rPr>
                        <a:t>Since they are intuitive objectives, playing them first could help students become more familiar with the game environment.</a:t>
                      </a:r>
                      <a:endParaRPr sz="1100">
                        <a:solidFill>
                          <a:srgbClr val="FFFFFF"/>
                        </a:solidFill>
                        <a:latin typeface="Lora"/>
                        <a:ea typeface="Lora"/>
                        <a:cs typeface="Lora"/>
                        <a:sym typeface="Lor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