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31"/>
  </p:notesMasterIdLst>
  <p:sldIdLst>
    <p:sldId id="256" r:id="rId2"/>
    <p:sldId id="257" r:id="rId3"/>
    <p:sldId id="258" r:id="rId4"/>
    <p:sldId id="259" r:id="rId5"/>
    <p:sldId id="284" r:id="rId6"/>
    <p:sldId id="260" r:id="rId7"/>
    <p:sldId id="261" r:id="rId8"/>
    <p:sldId id="285" r:id="rId9"/>
    <p:sldId id="262" r:id="rId10"/>
    <p:sldId id="263" r:id="rId11"/>
    <p:sldId id="264" r:id="rId12"/>
    <p:sldId id="267" r:id="rId13"/>
    <p:sldId id="268" r:id="rId14"/>
    <p:sldId id="269" r:id="rId15"/>
    <p:sldId id="265" r:id="rId16"/>
    <p:sldId id="266" r:id="rId17"/>
    <p:sldId id="275" r:id="rId18"/>
    <p:sldId id="274" r:id="rId19"/>
    <p:sldId id="272" r:id="rId20"/>
    <p:sldId id="273" r:id="rId21"/>
    <p:sldId id="271" r:id="rId22"/>
    <p:sldId id="276" r:id="rId23"/>
    <p:sldId id="277" r:id="rId24"/>
    <p:sldId id="278" r:id="rId25"/>
    <p:sldId id="279" r:id="rId26"/>
    <p:sldId id="280" r:id="rId27"/>
    <p:sldId id="281" r:id="rId28"/>
    <p:sldId id="282" r:id="rId29"/>
    <p:sldId id="283"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62918"/>
  </p:normalViewPr>
  <p:slideViewPr>
    <p:cSldViewPr snapToGrid="0" snapToObjects="1">
      <p:cViewPr varScale="1">
        <p:scale>
          <a:sx n="92" d="100"/>
          <a:sy n="92" d="100"/>
        </p:scale>
        <p:origin x="22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docs.couchdb.org/en/2.0.0/api/database/changes.html#change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plus.google.com/107397941677313236670/posts/LFBB233PKQ1"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guide.couchdb.org/draft/consistency.html#figure/1"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en.wikipedia.org/wiki/Multiversion_concurrency_contro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cloudant.com/"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couchdb.apache.org/"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Relational_databas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a:t>We’ve all seen the kind of data model that is up on the screen. Where a person has an address, contact details which has a type and we split these up into separate tables.</a:t>
            </a:r>
            <a:endParaRPr sz="1800"/>
          </a:p>
          <a:p>
            <a:pPr marL="0" lvl="0" indent="0">
              <a:spcBef>
                <a:spcPts val="0"/>
              </a:spcBef>
              <a:spcAft>
                <a:spcPts val="0"/>
              </a:spcAft>
              <a:buNone/>
            </a:pPr>
            <a:endParaRPr sz="1800"/>
          </a:p>
          <a:p>
            <a:pPr marL="0" lvl="0" indent="0">
              <a:spcBef>
                <a:spcPts val="0"/>
              </a:spcBef>
              <a:spcAft>
                <a:spcPts val="0"/>
              </a:spcAft>
              <a:buNone/>
            </a:pPr>
            <a:r>
              <a:rPr lang="en" sz="1800"/>
              <a:t>We use foreign keys to break these up and reassemble the object.</a:t>
            </a:r>
            <a:endParaRPr sz="1800"/>
          </a:p>
          <a:p>
            <a:pPr marL="0" lvl="0" indent="0">
              <a:spcBef>
                <a:spcPts val="0"/>
              </a:spcBef>
              <a:spcAft>
                <a:spcPts val="0"/>
              </a:spcAft>
              <a:buNone/>
            </a:pPr>
            <a:r>
              <a:rPr lang="en" sz="1800"/>
              <a:t>Reassembling is basically by referencing</a:t>
            </a:r>
            <a:endParaRPr sz="1800"/>
          </a:p>
          <a:p>
            <a:pPr marL="0" lvl="0" indent="0">
              <a:spcBef>
                <a:spcPts val="0"/>
              </a:spcBef>
              <a:spcAft>
                <a:spcPts val="0"/>
              </a:spcAft>
              <a:buNone/>
            </a:pPr>
            <a:endParaRPr sz="1800"/>
          </a:p>
          <a:p>
            <a:pPr marL="0" lvl="0" indent="0" rtl="0">
              <a:spcBef>
                <a:spcPts val="0"/>
              </a:spcBef>
              <a:spcAft>
                <a:spcPts val="0"/>
              </a:spcAft>
              <a:buNone/>
            </a:pPr>
            <a:endParaRPr sz="18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dirty="0">
                <a:solidFill>
                  <a:schemeClr val="dk1"/>
                </a:solidFill>
              </a:rPr>
              <a:t>But in a document world, a document called person has attribute and we embed the contact details of the person in a single document</a:t>
            </a:r>
            <a:endParaRPr sz="1800" dirty="0">
              <a:solidFill>
                <a:schemeClr val="dk1"/>
              </a:solidFill>
            </a:endParaRPr>
          </a:p>
          <a:p>
            <a:pPr marL="0" lvl="0" indent="0">
              <a:spcBef>
                <a:spcPts val="0"/>
              </a:spcBef>
              <a:spcAft>
                <a:spcPts val="0"/>
              </a:spcAft>
              <a:buNone/>
            </a:pPr>
            <a:endParaRPr sz="1800" dirty="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n" dirty="0" err="1">
                <a:solidFill>
                  <a:srgbClr val="4A4947"/>
                </a:solidFill>
              </a:rPr>
              <a:t>CouchDB</a:t>
            </a:r>
            <a:r>
              <a:rPr lang="en" dirty="0">
                <a:solidFill>
                  <a:srgbClr val="4A4947"/>
                </a:solidFill>
              </a:rPr>
              <a:t> servers operate as individual nodes that each contain a full copy of the data to be stored. Application servers can then read from and write to any of the </a:t>
            </a:r>
            <a:r>
              <a:rPr lang="en" dirty="0" err="1">
                <a:solidFill>
                  <a:srgbClr val="4A4947"/>
                </a:solidFill>
              </a:rPr>
              <a:t>CouchDB</a:t>
            </a:r>
            <a:r>
              <a:rPr lang="en" dirty="0">
                <a:solidFill>
                  <a:srgbClr val="4A4947"/>
                </a:solidFill>
              </a:rPr>
              <a:t> servers. Changes are then asynchronously replicated between each server, on a server-to-server basis.</a:t>
            </a:r>
            <a:endParaRPr dirty="0">
              <a:solidFill>
                <a:srgbClr val="4A4947"/>
              </a:solidFill>
            </a:endParaRPr>
          </a:p>
          <a:p>
            <a:pPr marL="0" lvl="0" indent="0" rtl="0">
              <a:lnSpc>
                <a:spcPct val="115000"/>
              </a:lnSpc>
              <a:spcBef>
                <a:spcPts val="0"/>
              </a:spcBef>
              <a:spcAft>
                <a:spcPts val="0"/>
              </a:spcAft>
              <a:buClr>
                <a:schemeClr val="dk1"/>
              </a:buClr>
              <a:buSzPts val="1100"/>
              <a:buFont typeface="Arial"/>
              <a:buNone/>
            </a:pPr>
            <a:r>
              <a:rPr lang="en" dirty="0">
                <a:solidFill>
                  <a:srgbClr val="4A4947"/>
                </a:solidFill>
              </a:rPr>
              <a:t> </a:t>
            </a:r>
            <a:endParaRPr dirty="0">
              <a:solidFill>
                <a:srgbClr val="4A4947"/>
              </a:solidFill>
            </a:endParaRPr>
          </a:p>
          <a:p>
            <a:pPr marL="0" lvl="0" indent="0" rtl="0">
              <a:lnSpc>
                <a:spcPct val="115000"/>
              </a:lnSpc>
              <a:spcBef>
                <a:spcPts val="0"/>
              </a:spcBef>
              <a:spcAft>
                <a:spcPts val="0"/>
              </a:spcAft>
              <a:buClr>
                <a:schemeClr val="dk1"/>
              </a:buClr>
              <a:buSzPts val="1100"/>
              <a:buFont typeface="Arial"/>
              <a:buNone/>
            </a:pPr>
            <a:endParaRPr lang="en" dirty="0">
              <a:solidFill>
                <a:srgbClr val="4A4947"/>
              </a:solidFill>
            </a:endParaRPr>
          </a:p>
          <a:p>
            <a:pPr marL="0" lvl="0" indent="0" rtl="0">
              <a:lnSpc>
                <a:spcPct val="115000"/>
              </a:lnSpc>
              <a:spcBef>
                <a:spcPts val="0"/>
              </a:spcBef>
              <a:spcAft>
                <a:spcPts val="0"/>
              </a:spcAft>
              <a:buClr>
                <a:schemeClr val="dk1"/>
              </a:buClr>
              <a:buSzPts val="1100"/>
              <a:buFont typeface="Arial"/>
              <a:buNone/>
            </a:pPr>
            <a:r>
              <a:rPr lang="en-US" sz="1100" b="0" i="0" u="none" strike="noStrike" cap="none" dirty="0" err="1">
                <a:solidFill>
                  <a:srgbClr val="000000"/>
                </a:solidFill>
                <a:effectLst/>
                <a:latin typeface="Arial"/>
                <a:ea typeface="Arial"/>
                <a:cs typeface="Arial"/>
                <a:sym typeface="Arial"/>
              </a:rPr>
              <a:t>CouchDB’s</a:t>
            </a:r>
            <a:r>
              <a:rPr lang="en-US" sz="1100" b="0" i="0" u="none" strike="noStrike" cap="none" dirty="0">
                <a:solidFill>
                  <a:srgbClr val="000000"/>
                </a:solidFill>
                <a:effectLst/>
                <a:latin typeface="Arial"/>
                <a:ea typeface="Arial"/>
                <a:cs typeface="Arial"/>
                <a:sym typeface="Arial"/>
              </a:rPr>
              <a:t> solution uses replication to propagate application changes across participating nodes. </a:t>
            </a:r>
          </a:p>
          <a:p>
            <a:pPr marL="0" lvl="0" indent="0" rtl="0">
              <a:lnSpc>
                <a:spcPct val="115000"/>
              </a:lnSpc>
              <a:spcBef>
                <a:spcPts val="0"/>
              </a:spcBef>
              <a:spcAft>
                <a:spcPts val="0"/>
              </a:spcAft>
              <a:buClr>
                <a:schemeClr val="dk1"/>
              </a:buClr>
              <a:buSzPts val="1100"/>
              <a:buFont typeface="Arial"/>
              <a:buNone/>
            </a:pPr>
            <a:endParaRPr lang="en-US" sz="1100" b="0" i="0" u="none" strike="noStrike" cap="none" dirty="0">
              <a:solidFill>
                <a:srgbClr val="000000"/>
              </a:solidFill>
              <a:effectLst/>
              <a:latin typeface="Arial"/>
              <a:ea typeface="Arial"/>
              <a:cs typeface="Arial"/>
              <a:sym typeface="Arial"/>
            </a:endParaRPr>
          </a:p>
          <a:p>
            <a:pPr marL="0" lvl="0" indent="0" rtl="0">
              <a:lnSpc>
                <a:spcPct val="115000"/>
              </a:lnSpc>
              <a:spcBef>
                <a:spcPts val="0"/>
              </a:spcBef>
              <a:spcAft>
                <a:spcPts val="0"/>
              </a:spcAft>
              <a:buClr>
                <a:schemeClr val="dk1"/>
              </a:buClr>
              <a:buSzPts val="1100"/>
              <a:buFont typeface="Arial"/>
              <a:buNone/>
            </a:pPr>
            <a:r>
              <a:rPr lang="en-US" sz="1100" b="0" i="0" u="none" strike="noStrike" cap="none" dirty="0">
                <a:solidFill>
                  <a:srgbClr val="000000"/>
                </a:solidFill>
                <a:effectLst/>
                <a:latin typeface="Arial"/>
                <a:ea typeface="Arial"/>
                <a:cs typeface="Arial"/>
                <a:sym typeface="Arial"/>
              </a:rPr>
              <a:t>No consensus algorithm !!!</a:t>
            </a:r>
          </a:p>
          <a:p>
            <a:pPr marL="0" lvl="0" indent="0" rtl="0">
              <a:lnSpc>
                <a:spcPct val="115000"/>
              </a:lnSpc>
              <a:spcBef>
                <a:spcPts val="0"/>
              </a:spcBef>
              <a:spcAft>
                <a:spcPts val="0"/>
              </a:spcAft>
              <a:buClr>
                <a:schemeClr val="dk1"/>
              </a:buClr>
              <a:buSzPts val="1100"/>
              <a:buFont typeface="Arial"/>
              <a:buNone/>
            </a:pPr>
            <a:endParaRPr lang="en" dirty="0">
              <a:solidFill>
                <a:srgbClr val="4A4947"/>
              </a:solidFill>
            </a:endParaRPr>
          </a:p>
          <a:p>
            <a:r>
              <a:rPr lang="en-US" sz="1100" b="1" i="0" u="none" strike="noStrike" cap="none" dirty="0">
                <a:solidFill>
                  <a:srgbClr val="000000"/>
                </a:solidFill>
                <a:effectLst/>
                <a:latin typeface="Arial"/>
                <a:ea typeface="Arial"/>
                <a:cs typeface="Arial"/>
                <a:sym typeface="Arial"/>
              </a:rPr>
              <a:t>4.1.2. Replication Procedure</a:t>
            </a:r>
          </a:p>
          <a:p>
            <a:r>
              <a:rPr lang="en-US" sz="1100" b="0" i="0" u="none" strike="noStrike" cap="none" dirty="0">
                <a:solidFill>
                  <a:srgbClr val="000000"/>
                </a:solidFill>
                <a:effectLst/>
                <a:latin typeface="Arial"/>
                <a:ea typeface="Arial"/>
                <a:cs typeface="Arial"/>
                <a:sym typeface="Arial"/>
              </a:rPr>
              <a:t>During replication, </a:t>
            </a:r>
            <a:r>
              <a:rPr lang="en-US" sz="1100" b="0" i="0" u="none" strike="noStrike" cap="none" dirty="0" err="1">
                <a:solidFill>
                  <a:srgbClr val="000000"/>
                </a:solidFill>
                <a:effectLst/>
                <a:latin typeface="Arial"/>
                <a:ea typeface="Arial"/>
                <a:cs typeface="Arial"/>
                <a:sym typeface="Arial"/>
              </a:rPr>
              <a:t>CouchDB</a:t>
            </a:r>
            <a:r>
              <a:rPr lang="en-US" sz="1100" b="0" i="0" u="none" strike="noStrike" cap="none" dirty="0">
                <a:solidFill>
                  <a:srgbClr val="000000"/>
                </a:solidFill>
                <a:effectLst/>
                <a:latin typeface="Arial"/>
                <a:ea typeface="Arial"/>
                <a:cs typeface="Arial"/>
                <a:sym typeface="Arial"/>
              </a:rPr>
              <a:t> will compare the source and the destination database to determine which documents differ between the source and the destination database. It does so by following the </a:t>
            </a:r>
            <a:r>
              <a:rPr lang="en-US" sz="1100" b="0" i="0" u="none" strike="noStrike" cap="none" dirty="0">
                <a:solidFill>
                  <a:srgbClr val="000000"/>
                </a:solidFill>
                <a:effectLst/>
                <a:latin typeface="Arial"/>
                <a:ea typeface="Arial"/>
                <a:cs typeface="Arial"/>
                <a:sym typeface="Arial"/>
                <a:hlinkClick r:id="rId3"/>
              </a:rPr>
              <a:t>Changes Feeds</a:t>
            </a:r>
            <a:r>
              <a:rPr lang="en-US" sz="1100" b="0" i="0" u="none" strike="noStrike" cap="none" dirty="0">
                <a:solidFill>
                  <a:srgbClr val="000000"/>
                </a:solidFill>
                <a:effectLst/>
                <a:latin typeface="Arial"/>
                <a:ea typeface="Arial"/>
                <a:cs typeface="Arial"/>
                <a:sym typeface="Arial"/>
              </a:rPr>
              <a:t> on the source and comparing the documents to the destination. Changes are submitted to the destination in batches where they can introduce conflicts. Documents that already exist on the destination in the same revision are not transferred. As the deletion of documents is represented by a new revision, a document deleted on the source will also be deleted on the target.</a:t>
            </a:r>
          </a:p>
          <a:p>
            <a:r>
              <a:rPr lang="en-US" sz="1100" b="0" i="0" u="none" strike="noStrike" cap="none" dirty="0">
                <a:solidFill>
                  <a:srgbClr val="000000"/>
                </a:solidFill>
                <a:effectLst/>
                <a:latin typeface="Arial"/>
                <a:ea typeface="Arial"/>
                <a:cs typeface="Arial"/>
                <a:sym typeface="Arial"/>
              </a:rPr>
              <a:t>A replication task will finish once it reaches the end of the changes feed. If its </a:t>
            </a:r>
            <a:r>
              <a:rPr lang="en-US" sz="1100" b="0" i="1" u="none" strike="noStrike" cap="none" dirty="0" err="1">
                <a:solidFill>
                  <a:srgbClr val="000000"/>
                </a:solidFill>
                <a:effectLst/>
                <a:latin typeface="Arial"/>
                <a:ea typeface="Arial"/>
                <a:cs typeface="Arial"/>
                <a:sym typeface="Arial"/>
              </a:rPr>
              <a:t>continuous</a:t>
            </a:r>
            <a:r>
              <a:rPr lang="en-US" sz="1100" b="0" i="0" u="none" strike="noStrike" cap="none" dirty="0" err="1">
                <a:solidFill>
                  <a:srgbClr val="000000"/>
                </a:solidFill>
                <a:effectLst/>
                <a:latin typeface="Arial"/>
                <a:ea typeface="Arial"/>
                <a:cs typeface="Arial"/>
                <a:sym typeface="Arial"/>
              </a:rPr>
              <a:t>property</a:t>
            </a:r>
            <a:r>
              <a:rPr lang="en-US" sz="1100" b="0" i="0" u="none" strike="noStrike" cap="none" dirty="0">
                <a:solidFill>
                  <a:srgbClr val="000000"/>
                </a:solidFill>
                <a:effectLst/>
                <a:latin typeface="Arial"/>
                <a:ea typeface="Arial"/>
                <a:cs typeface="Arial"/>
                <a:sym typeface="Arial"/>
              </a:rPr>
              <a:t> is set to true, it will wait for new changes to appear until the task is cancelled. Replication tasks also create checkpoint documents on the destination to ensure that a restarted task can continue from where it stopped, for example after it has crashed.</a:t>
            </a:r>
          </a:p>
          <a:p>
            <a:r>
              <a:rPr lang="en-US" sz="1100" b="0" i="0" u="none" strike="noStrike" cap="none" dirty="0">
                <a:solidFill>
                  <a:srgbClr val="000000"/>
                </a:solidFill>
                <a:effectLst/>
                <a:latin typeface="Arial"/>
                <a:ea typeface="Arial"/>
                <a:cs typeface="Arial"/>
                <a:sym typeface="Arial"/>
              </a:rPr>
              <a:t>When a replication task is initiated on the sending node, it is called </a:t>
            </a:r>
            <a:r>
              <a:rPr lang="en-US" sz="1100" b="0" i="1" u="none" strike="noStrike" cap="none" dirty="0">
                <a:solidFill>
                  <a:srgbClr val="000000"/>
                </a:solidFill>
                <a:effectLst/>
                <a:latin typeface="Arial"/>
                <a:ea typeface="Arial"/>
                <a:cs typeface="Arial"/>
                <a:sym typeface="Arial"/>
              </a:rPr>
              <a:t>push</a:t>
            </a:r>
            <a:r>
              <a:rPr lang="en-US" sz="1100" b="0" i="0" u="none" strike="noStrike" cap="none" dirty="0">
                <a:solidFill>
                  <a:srgbClr val="000000"/>
                </a:solidFill>
                <a:effectLst/>
                <a:latin typeface="Arial"/>
                <a:ea typeface="Arial"/>
                <a:cs typeface="Arial"/>
                <a:sym typeface="Arial"/>
              </a:rPr>
              <a:t> replication, if it is initiated by the receiving node, it is called </a:t>
            </a:r>
            <a:r>
              <a:rPr lang="en-US" sz="1100" b="0" i="1" u="none" strike="noStrike" cap="none" dirty="0">
                <a:solidFill>
                  <a:srgbClr val="000000"/>
                </a:solidFill>
                <a:effectLst/>
                <a:latin typeface="Arial"/>
                <a:ea typeface="Arial"/>
                <a:cs typeface="Arial"/>
                <a:sym typeface="Arial"/>
              </a:rPr>
              <a:t>pull</a:t>
            </a:r>
            <a:r>
              <a:rPr lang="en-US" sz="1100" b="0" i="0" u="none" strike="noStrike" cap="none" dirty="0">
                <a:solidFill>
                  <a:srgbClr val="000000"/>
                </a:solidFill>
                <a:effectLst/>
                <a:latin typeface="Arial"/>
                <a:ea typeface="Arial"/>
                <a:cs typeface="Arial"/>
                <a:sym typeface="Arial"/>
              </a:rPr>
              <a:t> replication.</a:t>
            </a:r>
          </a:p>
          <a:p>
            <a:br>
              <a:rPr lang="en-US" sz="1100" b="0" i="0" u="none" strike="noStrike" cap="none" dirty="0">
                <a:solidFill>
                  <a:srgbClr val="000000"/>
                </a:solidFill>
                <a:effectLst/>
                <a:latin typeface="Arial"/>
                <a:ea typeface="Arial"/>
                <a:cs typeface="Arial"/>
                <a:sym typeface="Arial"/>
              </a:rPr>
            </a:br>
            <a:endParaRPr lang="en-US" sz="1100" b="0" i="0" u="none" strike="noStrike" cap="none" dirty="0">
              <a:solidFill>
                <a:srgbClr val="000000"/>
              </a:solidFill>
              <a:effectLst/>
              <a:latin typeface="Arial"/>
              <a:ea typeface="Arial"/>
              <a:cs typeface="Arial"/>
              <a:sym typeface="Arial"/>
            </a:endParaRPr>
          </a:p>
          <a:p>
            <a:pPr marL="0" lvl="0" indent="0" rtl="0">
              <a:lnSpc>
                <a:spcPct val="115000"/>
              </a:lnSpc>
              <a:spcBef>
                <a:spcPts val="0"/>
              </a:spcBef>
              <a:spcAft>
                <a:spcPts val="0"/>
              </a:spcAft>
              <a:buClr>
                <a:schemeClr val="dk1"/>
              </a:buClr>
              <a:buSzPts val="1100"/>
              <a:buFont typeface="Arial"/>
              <a:buNone/>
            </a:pPr>
            <a:endParaRPr lang="en" dirty="0">
              <a:solidFill>
                <a:srgbClr val="4A4947"/>
              </a:solidFill>
            </a:endParaRPr>
          </a:p>
          <a:p>
            <a:pPr marL="0" lvl="0" indent="0" rtl="0">
              <a:lnSpc>
                <a:spcPct val="115000"/>
              </a:lnSpc>
              <a:spcBef>
                <a:spcPts val="0"/>
              </a:spcBef>
              <a:spcAft>
                <a:spcPts val="0"/>
              </a:spcAft>
              <a:buClr>
                <a:schemeClr val="dk1"/>
              </a:buClr>
              <a:buSzPts val="1100"/>
              <a:buFont typeface="Arial"/>
              <a:buNone/>
            </a:pPr>
            <a:endParaRPr lang="en" dirty="0">
              <a:solidFill>
                <a:srgbClr val="4A4947"/>
              </a:solidFill>
            </a:endParaRPr>
          </a:p>
          <a:p>
            <a:r>
              <a:rPr lang="en-US" sz="1100" b="1" i="0" u="none" strike="noStrike" cap="none" dirty="0">
                <a:solidFill>
                  <a:srgbClr val="000000"/>
                </a:solidFill>
                <a:effectLst/>
                <a:latin typeface="Arial"/>
                <a:ea typeface="Arial"/>
                <a:cs typeface="Arial"/>
                <a:sym typeface="Arial"/>
              </a:rPr>
              <a:t>4.1.3. Master - Master replication</a:t>
            </a:r>
          </a:p>
          <a:p>
            <a:r>
              <a:rPr lang="en-US" sz="1100" b="0" i="0" u="none" strike="noStrike" cap="none" dirty="0">
                <a:solidFill>
                  <a:srgbClr val="000000"/>
                </a:solidFill>
                <a:effectLst/>
                <a:latin typeface="Arial"/>
                <a:ea typeface="Arial"/>
                <a:cs typeface="Arial"/>
                <a:sym typeface="Arial"/>
              </a:rPr>
              <a:t>One replication task will only transfer changes in one direction. To achieve master-master replication, it is possible to set up two replication tasks in opposite direction. When a change is replicated from database A to B by the first task, the second task from B to A will discover that the new change on B already exists in A and will wait for further changes.</a:t>
            </a:r>
          </a:p>
          <a:p>
            <a:pPr marL="0" lvl="0" indent="0" rtl="0">
              <a:lnSpc>
                <a:spcPct val="115000"/>
              </a:lnSpc>
              <a:spcBef>
                <a:spcPts val="0"/>
              </a:spcBef>
              <a:spcAft>
                <a:spcPts val="0"/>
              </a:spcAft>
              <a:buClr>
                <a:schemeClr val="dk1"/>
              </a:buClr>
              <a:buSzPts val="1100"/>
              <a:buFont typeface="Arial"/>
              <a:buNone/>
            </a:pPr>
            <a:endParaRPr dirty="0">
              <a:solidFill>
                <a:srgbClr val="4A4947"/>
              </a:solidFill>
            </a:endParaRPr>
          </a:p>
          <a:p>
            <a:pPr marL="0" lvl="0" indent="0" rtl="0">
              <a:spcBef>
                <a:spcPts val="0"/>
              </a:spcBef>
              <a:spcAft>
                <a:spcPts val="0"/>
              </a:spcAft>
              <a:buNone/>
            </a:pPr>
            <a:endParaRPr dirty="0">
              <a:solidFill>
                <a:srgbClr val="4A4947"/>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81000">
              <a:spcBef>
                <a:spcPts val="640"/>
              </a:spcBef>
              <a:spcAft>
                <a:spcPts val="0"/>
              </a:spcAft>
              <a:buSzPts val="2400"/>
              <a:buChar char="•"/>
            </a:pPr>
            <a:r>
              <a:rPr lang="en-US" sz="1100" dirty="0">
                <a:highlight>
                  <a:srgbClr val="FFFFFF"/>
                </a:highlight>
              </a:rPr>
              <a:t>At the heart of </a:t>
            </a:r>
            <a:r>
              <a:rPr lang="en-US" sz="1100" dirty="0" err="1">
                <a:highlight>
                  <a:srgbClr val="FFFFFF"/>
                </a:highlight>
              </a:rPr>
              <a:t>CouchDB</a:t>
            </a:r>
            <a:r>
              <a:rPr lang="en-US" sz="1100" dirty="0">
                <a:highlight>
                  <a:srgbClr val="FFFFFF"/>
                </a:highlight>
              </a:rPr>
              <a:t> is a powerful </a:t>
            </a:r>
            <a:r>
              <a:rPr lang="en-US" sz="1100" i="1" dirty="0"/>
              <a:t>B-tree</a:t>
            </a:r>
            <a:r>
              <a:rPr lang="en-US" sz="1100" dirty="0">
                <a:highlight>
                  <a:srgbClr val="FFFFFF"/>
                </a:highlight>
              </a:rPr>
              <a:t> storage engine.</a:t>
            </a:r>
          </a:p>
          <a:p>
            <a:pPr marL="457200" lvl="0" indent="-381000">
              <a:spcBef>
                <a:spcPts val="1000"/>
              </a:spcBef>
              <a:spcAft>
                <a:spcPts val="0"/>
              </a:spcAft>
              <a:buSzPts val="2400"/>
              <a:buChar char="•"/>
            </a:pPr>
            <a:r>
              <a:rPr lang="en-US" sz="1100" dirty="0">
                <a:highlight>
                  <a:srgbClr val="FFFFFF"/>
                </a:highlight>
              </a:rPr>
              <a:t>A B-tree is a sorted data structure that allows for searches, insertions, and deletions in logarithmic time.</a:t>
            </a:r>
          </a:p>
          <a:p>
            <a:pPr marL="457200" lvl="0" indent="-381000" rtl="0">
              <a:spcBef>
                <a:spcPts val="1000"/>
              </a:spcBef>
              <a:spcAft>
                <a:spcPts val="0"/>
              </a:spcAft>
              <a:buSzPts val="2400"/>
              <a:buChar char="•"/>
            </a:pPr>
            <a:r>
              <a:rPr lang="en-US" sz="1100" dirty="0">
                <a:highlight>
                  <a:srgbClr val="FFFFFF"/>
                </a:highlight>
              </a:rPr>
              <a:t> uses this B-tree storage engine for all internal data, documents, and views.</a:t>
            </a:r>
            <a:r>
              <a:rPr lang="en-US" sz="1100" dirty="0">
                <a:solidFill>
                  <a:schemeClr val="dk1"/>
                </a:solidFill>
              </a:rPr>
              <a:t>				</a:t>
            </a:r>
            <a:endParaRPr lang="en-US" sz="1100" b="0" i="0" u="none" strike="noStrike" cap="none" dirty="0">
              <a:solidFill>
                <a:srgbClr val="000000"/>
              </a:solidFill>
              <a:effectLst/>
              <a:latin typeface="Arial"/>
              <a:ea typeface="Arial"/>
              <a:cs typeface="Arial"/>
              <a:sym typeface="Arial"/>
            </a:endParaRPr>
          </a:p>
          <a:p>
            <a:pPr marL="0" lvl="0" indent="0" rtl="0">
              <a:lnSpc>
                <a:spcPct val="115000"/>
              </a:lnSpc>
              <a:spcBef>
                <a:spcPts val="0"/>
              </a:spcBef>
              <a:spcAft>
                <a:spcPts val="0"/>
              </a:spcAft>
              <a:buClr>
                <a:schemeClr val="dk1"/>
              </a:buClr>
              <a:buSzPts val="1100"/>
              <a:buFont typeface="Arial"/>
              <a:buNone/>
            </a:pPr>
            <a:r>
              <a:rPr lang="en-US" sz="1100" b="0" i="0" u="none" strike="noStrike" cap="none" dirty="0">
                <a:solidFill>
                  <a:srgbClr val="000000"/>
                </a:solidFill>
                <a:effectLst/>
                <a:latin typeface="Arial"/>
                <a:ea typeface="Arial"/>
                <a:cs typeface="Arial"/>
                <a:sym typeface="Arial"/>
              </a:rPr>
              <a:t>B-tree to index its documents and views. </a:t>
            </a:r>
          </a:p>
          <a:p>
            <a:pPr marL="0" lvl="0" indent="0" rtl="0">
              <a:lnSpc>
                <a:spcPct val="115000"/>
              </a:lnSpc>
              <a:spcBef>
                <a:spcPts val="0"/>
              </a:spcBef>
              <a:spcAft>
                <a:spcPts val="0"/>
              </a:spcAft>
              <a:buClr>
                <a:schemeClr val="dk1"/>
              </a:buClr>
              <a:buSzPts val="1100"/>
              <a:buFont typeface="Arial"/>
              <a:buNone/>
            </a:pPr>
            <a:r>
              <a:rPr lang="en-US" sz="1100" b="0" i="0" u="none" strike="noStrike" cap="none" dirty="0">
                <a:solidFill>
                  <a:srgbClr val="000000"/>
                </a:solidFill>
                <a:effectLst/>
                <a:latin typeface="Arial"/>
                <a:ea typeface="Arial"/>
                <a:cs typeface="Arial"/>
                <a:sym typeface="Arial"/>
              </a:rPr>
              <a:t>A B-tree is an excellent data structure for storing huge amounts of data for fast retrieval.</a:t>
            </a:r>
          </a:p>
          <a:p>
            <a:pPr marL="0" lvl="0" indent="0" rtl="0">
              <a:lnSpc>
                <a:spcPct val="115000"/>
              </a:lnSpc>
              <a:spcBef>
                <a:spcPts val="0"/>
              </a:spcBef>
              <a:spcAft>
                <a:spcPts val="0"/>
              </a:spcAft>
              <a:buClr>
                <a:schemeClr val="dk1"/>
              </a:buClr>
              <a:buSzPts val="1100"/>
              <a:buFont typeface="Arial"/>
              <a:buNone/>
            </a:pPr>
            <a:endParaRPr lang="en-US" sz="1100" b="0" i="0" u="none" strike="noStrike" cap="none" dirty="0">
              <a:solidFill>
                <a:srgbClr val="000000"/>
              </a:solidFill>
              <a:effectLst/>
              <a:latin typeface="Arial"/>
              <a:ea typeface="Arial"/>
              <a:cs typeface="Arial"/>
              <a:sym typeface="Arial"/>
            </a:endParaRPr>
          </a:p>
          <a:p>
            <a:pPr marL="0" lvl="0" indent="0" rtl="0">
              <a:lnSpc>
                <a:spcPct val="115000"/>
              </a:lnSpc>
              <a:spcBef>
                <a:spcPts val="0"/>
              </a:spcBef>
              <a:spcAft>
                <a:spcPts val="0"/>
              </a:spcAft>
              <a:buClr>
                <a:schemeClr val="dk1"/>
              </a:buClr>
              <a:buSzPts val="1100"/>
              <a:buFont typeface="Arial"/>
              <a:buNone/>
            </a:pPr>
            <a:r>
              <a:rPr lang="en-US" sz="1100" b="0" i="0" u="none" strike="noStrike" cap="none" dirty="0">
                <a:solidFill>
                  <a:srgbClr val="000000"/>
                </a:solidFill>
                <a:effectLst/>
                <a:latin typeface="Arial"/>
                <a:ea typeface="Arial"/>
                <a:cs typeface="Arial"/>
                <a:sym typeface="Arial"/>
              </a:rPr>
              <a:t> B-trees are usually a shallow but wide data structure. While other trees can grow very high, a typical B-tree has a single-digit height, even with millions of entries.</a:t>
            </a:r>
          </a:p>
          <a:p>
            <a:pPr marL="0" lvl="0" indent="0" rtl="0">
              <a:lnSpc>
                <a:spcPct val="115000"/>
              </a:lnSpc>
              <a:spcBef>
                <a:spcPts val="0"/>
              </a:spcBef>
              <a:spcAft>
                <a:spcPts val="0"/>
              </a:spcAft>
              <a:buClr>
                <a:schemeClr val="dk1"/>
              </a:buClr>
              <a:buSzPts val="1100"/>
              <a:buFont typeface="Arial"/>
              <a:buNone/>
            </a:pPr>
            <a:endParaRPr lang="en-US" sz="1100" b="0" i="0" u="none" strike="noStrike" cap="none" dirty="0">
              <a:solidFill>
                <a:srgbClr val="000000"/>
              </a:solidFill>
              <a:effectLst/>
              <a:latin typeface="Arial"/>
              <a:cs typeface="Arial"/>
              <a:sym typeface="Arial"/>
            </a:endParaRPr>
          </a:p>
          <a:p>
            <a:pPr marL="0" lvl="0" indent="0" rtl="0">
              <a:lnSpc>
                <a:spcPct val="115000"/>
              </a:lnSpc>
              <a:spcBef>
                <a:spcPts val="0"/>
              </a:spcBef>
              <a:spcAft>
                <a:spcPts val="0"/>
              </a:spcAft>
              <a:buClr>
                <a:schemeClr val="dk1"/>
              </a:buClr>
              <a:buSzPts val="1100"/>
              <a:buFont typeface="Arial"/>
              <a:buNone/>
            </a:pPr>
            <a:r>
              <a:rPr lang="en-US" sz="1100" b="0" i="0" u="none" strike="noStrike" cap="none" dirty="0">
                <a:solidFill>
                  <a:srgbClr val="000000"/>
                </a:solidFill>
                <a:effectLst/>
                <a:latin typeface="Arial"/>
                <a:ea typeface="Arial"/>
                <a:cs typeface="Arial"/>
                <a:sym typeface="Arial"/>
              </a:rPr>
              <a:t>This is particularly interesting for </a:t>
            </a:r>
            <a:r>
              <a:rPr lang="en-US" sz="1100" b="0" i="0" u="none" strike="noStrike" cap="none" dirty="0" err="1">
                <a:solidFill>
                  <a:srgbClr val="000000"/>
                </a:solidFill>
                <a:effectLst/>
                <a:latin typeface="Arial"/>
                <a:ea typeface="Arial"/>
                <a:cs typeface="Arial"/>
                <a:sym typeface="Arial"/>
              </a:rPr>
              <a:t>CouchDB</a:t>
            </a:r>
            <a:r>
              <a:rPr lang="en-US" sz="1100" b="0" i="0" u="none" strike="noStrike" cap="none" dirty="0">
                <a:solidFill>
                  <a:srgbClr val="000000"/>
                </a:solidFill>
                <a:effectLst/>
                <a:latin typeface="Arial"/>
                <a:ea typeface="Arial"/>
                <a:cs typeface="Arial"/>
                <a:sym typeface="Arial"/>
              </a:rPr>
              <a:t>, where the leaves of the tree are stored on a slow medium such as a hard drive. Accessing any part of the tree for reading or writing requires visiting only a few nodes, which translates to a few head seeks</a:t>
            </a:r>
          </a:p>
          <a:p>
            <a:pPr marL="0" lvl="0" indent="0" rtl="0">
              <a:lnSpc>
                <a:spcPct val="115000"/>
              </a:lnSpc>
              <a:spcBef>
                <a:spcPts val="0"/>
              </a:spcBef>
              <a:spcAft>
                <a:spcPts val="0"/>
              </a:spcAft>
              <a:buClr>
                <a:schemeClr val="dk1"/>
              </a:buClr>
              <a:buSzPts val="1100"/>
              <a:buFont typeface="Arial"/>
              <a:buNone/>
            </a:pPr>
            <a:endParaRPr lang="en-US" sz="1100" b="0" i="0" u="none" strike="noStrike" cap="none" dirty="0">
              <a:solidFill>
                <a:srgbClr val="000000"/>
              </a:solidFill>
              <a:effectLst/>
              <a:latin typeface="Arial"/>
              <a:ea typeface="Arial"/>
              <a:cs typeface="Arial"/>
              <a:sym typeface="Arial"/>
            </a:endParaRPr>
          </a:p>
          <a:p>
            <a:pPr marL="0" lvl="0" indent="0" rtl="0">
              <a:lnSpc>
                <a:spcPct val="115000"/>
              </a:lnSpc>
              <a:spcBef>
                <a:spcPts val="0"/>
              </a:spcBef>
              <a:spcAft>
                <a:spcPts val="0"/>
              </a:spcAft>
              <a:buClr>
                <a:schemeClr val="dk1"/>
              </a:buClr>
              <a:buSzPts val="1100"/>
              <a:buFont typeface="Arial"/>
              <a:buNone/>
            </a:pPr>
            <a:endParaRPr lang="en-US" sz="1100" b="0" i="0" u="none" strike="noStrike" cap="none" dirty="0">
              <a:solidFill>
                <a:srgbClr val="000000"/>
              </a:solidFill>
              <a:effectLst/>
              <a:latin typeface="Arial"/>
              <a:ea typeface="Arial"/>
              <a:cs typeface="Arial"/>
              <a:sym typeface="Arial"/>
            </a:endParaRPr>
          </a:p>
          <a:p>
            <a:pPr marL="0" lvl="0" indent="0" rtl="0">
              <a:lnSpc>
                <a:spcPct val="115000"/>
              </a:lnSpc>
              <a:spcBef>
                <a:spcPts val="0"/>
              </a:spcBef>
              <a:spcAft>
                <a:spcPts val="0"/>
              </a:spcAft>
              <a:buClr>
                <a:schemeClr val="dk1"/>
              </a:buClr>
              <a:buSzPts val="1100"/>
              <a:buFont typeface="Arial"/>
              <a:buNone/>
            </a:pPr>
            <a:endParaRPr lang="en-US" sz="1100" b="0" i="0" u="none" strike="noStrike" cap="none" dirty="0">
              <a:solidFill>
                <a:srgbClr val="000000"/>
              </a:solidFill>
              <a:effectLst/>
              <a:latin typeface="Arial"/>
              <a:ea typeface="Arial"/>
              <a:cs typeface="Arial"/>
              <a:sym typeface="Arial"/>
            </a:endParaRPr>
          </a:p>
          <a:p>
            <a:pPr marL="0" lvl="0" indent="0" rtl="0">
              <a:lnSpc>
                <a:spcPct val="115000"/>
              </a:lnSpc>
              <a:spcBef>
                <a:spcPts val="0"/>
              </a:spcBef>
              <a:spcAft>
                <a:spcPts val="0"/>
              </a:spcAft>
              <a:buClr>
                <a:schemeClr val="dk1"/>
              </a:buClr>
              <a:buSzPts val="1100"/>
              <a:buFont typeface="Arial"/>
              <a:buNone/>
            </a:pPr>
            <a:endParaRPr lang="en-US" sz="1100" b="0" i="0" u="none" strike="noStrike" cap="none" dirty="0">
              <a:solidFill>
                <a:srgbClr val="000000"/>
              </a:solidFill>
              <a:effectLst/>
              <a:latin typeface="Arial"/>
              <a:ea typeface="Arial"/>
              <a:cs typeface="Arial"/>
              <a:sym typeface="Arial"/>
            </a:endParaRPr>
          </a:p>
          <a:p>
            <a:pPr marL="0" lvl="0" indent="0" rtl="0">
              <a:lnSpc>
                <a:spcPct val="115000"/>
              </a:lnSpc>
              <a:spcBef>
                <a:spcPts val="0"/>
              </a:spcBef>
              <a:spcAft>
                <a:spcPts val="0"/>
              </a:spcAft>
              <a:buClr>
                <a:schemeClr val="dk1"/>
              </a:buClr>
              <a:buSzPts val="1100"/>
              <a:buFont typeface="Arial"/>
              <a:buNone/>
            </a:pPr>
            <a:endParaRPr lang="en-US" sz="1100" b="0" i="0" u="none" strike="noStrike" cap="none" dirty="0">
              <a:solidFill>
                <a:srgbClr val="000000"/>
              </a:solidFill>
              <a:effectLst/>
              <a:latin typeface="Arial"/>
              <a:ea typeface="Arial"/>
              <a:cs typeface="Arial"/>
              <a:sym typeface="Arial"/>
            </a:endParaRPr>
          </a:p>
          <a:p>
            <a:pPr marL="0" lvl="0" indent="0" rtl="0">
              <a:lnSpc>
                <a:spcPct val="115000"/>
              </a:lnSpc>
              <a:spcBef>
                <a:spcPts val="0"/>
              </a:spcBef>
              <a:spcAft>
                <a:spcPts val="0"/>
              </a:spcAft>
              <a:buClr>
                <a:schemeClr val="dk1"/>
              </a:buClr>
              <a:buSzPts val="1100"/>
              <a:buFont typeface="Arial"/>
              <a:buNone/>
            </a:pPr>
            <a:r>
              <a:rPr lang="en-US" sz="1100" b="0" i="0" u="none" strike="noStrike" cap="none" dirty="0">
                <a:solidFill>
                  <a:srgbClr val="000000"/>
                </a:solidFill>
                <a:effectLst/>
                <a:latin typeface="Arial"/>
                <a:ea typeface="Arial"/>
                <a:cs typeface="Arial"/>
                <a:sym typeface="Arial"/>
              </a:rPr>
              <a:t>STOP here</a:t>
            </a:r>
          </a:p>
          <a:p>
            <a:pPr marL="0" lvl="0" indent="0" rtl="0">
              <a:lnSpc>
                <a:spcPct val="115000"/>
              </a:lnSpc>
              <a:spcBef>
                <a:spcPts val="0"/>
              </a:spcBef>
              <a:spcAft>
                <a:spcPts val="0"/>
              </a:spcAft>
              <a:buClr>
                <a:schemeClr val="dk1"/>
              </a:buClr>
              <a:buSzPts val="1100"/>
              <a:buFont typeface="Arial"/>
              <a:buNone/>
            </a:pPr>
            <a:endParaRPr lang="en-US" sz="1100" b="0" i="0" u="none" strike="noStrike" cap="none" dirty="0">
              <a:solidFill>
                <a:srgbClr val="000000"/>
              </a:solidFill>
              <a:effectLst/>
              <a:latin typeface="Arial"/>
              <a:cs typeface="Arial"/>
              <a:sym typeface="Arial"/>
            </a:endParaRPr>
          </a:p>
          <a:p>
            <a:pPr marL="0" lvl="0" indent="0" rtl="0">
              <a:lnSpc>
                <a:spcPct val="115000"/>
              </a:lnSpc>
              <a:spcBef>
                <a:spcPts val="0"/>
              </a:spcBef>
              <a:spcAft>
                <a:spcPts val="0"/>
              </a:spcAft>
              <a:buClr>
                <a:schemeClr val="dk1"/>
              </a:buClr>
              <a:buSzPts val="1100"/>
              <a:buFont typeface="Arial"/>
              <a:buNone/>
            </a:pPr>
            <a:r>
              <a:rPr lang="en-US" sz="1100" b="0" i="0" u="none" strike="noStrike" cap="none" dirty="0" err="1">
                <a:solidFill>
                  <a:srgbClr val="000000"/>
                </a:solidFill>
                <a:effectLst/>
                <a:latin typeface="Arial"/>
                <a:ea typeface="Arial"/>
                <a:cs typeface="Arial"/>
                <a:sym typeface="Arial"/>
              </a:rPr>
              <a:t>CouchDB’s</a:t>
            </a:r>
            <a:r>
              <a:rPr lang="en-US" sz="1100" b="0" i="0" u="none" strike="noStrike" cap="none" dirty="0">
                <a:solidFill>
                  <a:srgbClr val="000000"/>
                </a:solidFill>
                <a:effectLst/>
                <a:latin typeface="Arial"/>
                <a:ea typeface="Arial"/>
                <a:cs typeface="Arial"/>
                <a:sym typeface="Arial"/>
              </a:rPr>
              <a:t> B-tree implementation is a bit different from the original. While it maintains all of the important properties, it adds Multi-Version Concurrency Control (MVCC) and an append-only design. B-trees are used to store the main database file as well as view indexes. One database is one B-tree, and one view index is one B-tree.</a:t>
            </a:r>
          </a:p>
          <a:p>
            <a:pPr marL="0" lvl="0" indent="0" rtl="0">
              <a:lnSpc>
                <a:spcPct val="115000"/>
              </a:lnSpc>
              <a:spcBef>
                <a:spcPts val="0"/>
              </a:spcBef>
              <a:spcAft>
                <a:spcPts val="0"/>
              </a:spcAft>
              <a:buClr>
                <a:schemeClr val="dk1"/>
              </a:buClr>
              <a:buSzPts val="1100"/>
              <a:buFont typeface="Arial"/>
              <a:buNone/>
            </a:pPr>
            <a:endParaRPr lang="en-US" sz="1100" b="0" i="0" u="none" strike="noStrike" cap="none" dirty="0">
              <a:solidFill>
                <a:srgbClr val="000000"/>
              </a:solidFill>
              <a:effectLst/>
              <a:latin typeface="Arial"/>
              <a:ea typeface="Arial"/>
              <a:cs typeface="Arial"/>
              <a:sym typeface="Arial"/>
            </a:endParaRPr>
          </a:p>
          <a:p>
            <a:pPr marL="0" lvl="0" indent="0" rtl="0">
              <a:lnSpc>
                <a:spcPct val="115000"/>
              </a:lnSpc>
              <a:spcBef>
                <a:spcPts val="0"/>
              </a:spcBef>
              <a:spcAft>
                <a:spcPts val="0"/>
              </a:spcAft>
              <a:buClr>
                <a:schemeClr val="dk1"/>
              </a:buClr>
              <a:buSzPts val="1100"/>
              <a:buFont typeface="Arial"/>
              <a:buNone/>
            </a:pPr>
            <a:r>
              <a:rPr lang="en-US" sz="1100" b="0" i="0" u="none" strike="noStrike" cap="none" dirty="0">
                <a:solidFill>
                  <a:srgbClr val="000000"/>
                </a:solidFill>
                <a:effectLst/>
                <a:latin typeface="Arial"/>
                <a:ea typeface="Arial"/>
                <a:cs typeface="Arial"/>
                <a:sym typeface="Arial"/>
              </a:rPr>
              <a:t>In a B-tree, data is kept only in leaf nodes. </a:t>
            </a:r>
            <a:r>
              <a:rPr lang="en-US" sz="1100" b="0" i="0" u="none" strike="noStrike" cap="none" dirty="0" err="1">
                <a:solidFill>
                  <a:srgbClr val="000000"/>
                </a:solidFill>
                <a:effectLst/>
                <a:latin typeface="Arial"/>
                <a:ea typeface="Arial"/>
                <a:cs typeface="Arial"/>
                <a:sym typeface="Arial"/>
              </a:rPr>
              <a:t>CouchDB</a:t>
            </a:r>
            <a:r>
              <a:rPr lang="en-US" sz="1100" b="0" i="0" u="none" strike="noStrike" cap="none" dirty="0">
                <a:solidFill>
                  <a:srgbClr val="000000"/>
                </a:solidFill>
                <a:effectLst/>
                <a:latin typeface="Arial"/>
                <a:ea typeface="Arial"/>
                <a:cs typeface="Arial"/>
                <a:sym typeface="Arial"/>
              </a:rPr>
              <a:t> B-trees append data only to the database file that keeps the B-tree on disk and grows only at the end.</a:t>
            </a:r>
          </a:p>
          <a:p>
            <a:pPr marL="0" lvl="0" indent="0" rtl="0">
              <a:lnSpc>
                <a:spcPct val="115000"/>
              </a:lnSpc>
              <a:spcBef>
                <a:spcPts val="0"/>
              </a:spcBef>
              <a:spcAft>
                <a:spcPts val="0"/>
              </a:spcAft>
              <a:buClr>
                <a:schemeClr val="dk1"/>
              </a:buClr>
              <a:buSzPts val="1100"/>
              <a:buFont typeface="Arial"/>
              <a:buNone/>
            </a:pPr>
            <a:endParaRPr lang="en-US" sz="1100" b="0" i="0" u="none" strike="noStrike" cap="none" dirty="0">
              <a:solidFill>
                <a:srgbClr val="000000"/>
              </a:solidFill>
              <a:effectLst/>
              <a:latin typeface="Arial"/>
              <a:cs typeface="Arial"/>
              <a:sym typeface="Arial"/>
            </a:endParaRPr>
          </a:p>
          <a:p>
            <a:pPr marL="0" lvl="0" indent="0" rtl="0">
              <a:lnSpc>
                <a:spcPct val="115000"/>
              </a:lnSpc>
              <a:spcBef>
                <a:spcPts val="0"/>
              </a:spcBef>
              <a:spcAft>
                <a:spcPts val="0"/>
              </a:spcAft>
              <a:buClr>
                <a:schemeClr val="dk1"/>
              </a:buClr>
              <a:buSzPts val="1100"/>
              <a:buFont typeface="Arial"/>
              <a:buNone/>
            </a:pPr>
            <a:endParaRPr lang="en-US" sz="1100" b="0" i="0" u="none" strike="noStrike" cap="none" dirty="0">
              <a:solidFill>
                <a:srgbClr val="000000"/>
              </a:solidFill>
              <a:effectLst/>
              <a:latin typeface="Arial"/>
              <a:cs typeface="Arial"/>
              <a:sym typeface="Arial"/>
            </a:endParaRPr>
          </a:p>
          <a:p>
            <a:pPr marL="0" lvl="0" indent="0" rtl="0">
              <a:lnSpc>
                <a:spcPct val="115000"/>
              </a:lnSpc>
              <a:spcBef>
                <a:spcPts val="0"/>
              </a:spcBef>
              <a:spcAft>
                <a:spcPts val="0"/>
              </a:spcAft>
              <a:buClr>
                <a:schemeClr val="dk1"/>
              </a:buClr>
              <a:buSzPts val="1100"/>
              <a:buFont typeface="Arial"/>
              <a:buNone/>
            </a:pPr>
            <a:endParaRPr lang="en-US" sz="1100" b="0" i="0" u="none" strike="noStrike" cap="none" dirty="0">
              <a:solidFill>
                <a:srgbClr val="000000"/>
              </a:solidFill>
              <a:effectLst/>
              <a:latin typeface="Arial"/>
              <a:cs typeface="Arial"/>
              <a:sym typeface="Arial"/>
            </a:endParaRPr>
          </a:p>
          <a:p>
            <a:pPr marL="0" lvl="0" indent="0" rtl="0">
              <a:lnSpc>
                <a:spcPct val="115000"/>
              </a:lnSpc>
              <a:spcBef>
                <a:spcPts val="0"/>
              </a:spcBef>
              <a:spcAft>
                <a:spcPts val="0"/>
              </a:spcAft>
              <a:buClr>
                <a:schemeClr val="dk1"/>
              </a:buClr>
              <a:buSzPts val="1100"/>
              <a:buFont typeface="Arial"/>
              <a:buNone/>
            </a:pPr>
            <a:endParaRPr lang="en" b="1" dirty="0">
              <a:solidFill>
                <a:srgbClr val="4A4947"/>
              </a:solidFill>
            </a:endParaRPr>
          </a:p>
          <a:p>
            <a:pPr marL="0" lvl="0" indent="0" rtl="0">
              <a:lnSpc>
                <a:spcPct val="115000"/>
              </a:lnSpc>
              <a:spcBef>
                <a:spcPts val="0"/>
              </a:spcBef>
              <a:spcAft>
                <a:spcPts val="0"/>
              </a:spcAft>
              <a:buClr>
                <a:schemeClr val="dk1"/>
              </a:buClr>
              <a:buSzPts val="1100"/>
              <a:buFont typeface="Arial"/>
              <a:buNone/>
            </a:pPr>
            <a:endParaRPr lang="en" b="1" dirty="0">
              <a:solidFill>
                <a:srgbClr val="4A4947"/>
              </a:solidFill>
            </a:endParaRPr>
          </a:p>
          <a:p>
            <a:pPr marL="0" lvl="0" indent="0" rtl="0">
              <a:lnSpc>
                <a:spcPct val="115000"/>
              </a:lnSpc>
              <a:spcBef>
                <a:spcPts val="0"/>
              </a:spcBef>
              <a:spcAft>
                <a:spcPts val="0"/>
              </a:spcAft>
              <a:buClr>
                <a:schemeClr val="dk1"/>
              </a:buClr>
              <a:buSzPts val="1100"/>
              <a:buFont typeface="Arial"/>
              <a:buNone/>
            </a:pPr>
            <a:r>
              <a:rPr lang="en" b="1" dirty="0">
                <a:solidFill>
                  <a:srgbClr val="4A4947"/>
                </a:solidFill>
              </a:rPr>
              <a:t>Add Note from REF:</a:t>
            </a:r>
            <a:endParaRPr b="1" dirty="0">
              <a:solidFill>
                <a:srgbClr val="4A4947"/>
              </a:solidFill>
            </a:endParaRPr>
          </a:p>
          <a:p>
            <a:pPr marL="0" lvl="0" indent="0" rtl="0">
              <a:lnSpc>
                <a:spcPct val="115000"/>
              </a:lnSpc>
              <a:spcBef>
                <a:spcPts val="0"/>
              </a:spcBef>
              <a:spcAft>
                <a:spcPts val="0"/>
              </a:spcAft>
              <a:buClr>
                <a:schemeClr val="dk1"/>
              </a:buClr>
              <a:buSzPts val="1100"/>
              <a:buFont typeface="Arial"/>
              <a:buNone/>
            </a:pPr>
            <a:r>
              <a:rPr lang="en" dirty="0">
                <a:solidFill>
                  <a:schemeClr val="dk1"/>
                </a:solidFill>
              </a:rPr>
              <a:t>http://</a:t>
            </a:r>
            <a:r>
              <a:rPr lang="en" dirty="0" err="1">
                <a:solidFill>
                  <a:schemeClr val="dk1"/>
                </a:solidFill>
              </a:rPr>
              <a:t>www.myassignmenthelp.net</a:t>
            </a:r>
            <a:r>
              <a:rPr lang="en" dirty="0">
                <a:solidFill>
                  <a:schemeClr val="dk1"/>
                </a:solidFill>
              </a:rPr>
              <a:t>/</a:t>
            </a:r>
            <a:r>
              <a:rPr lang="en" dirty="0" err="1">
                <a:solidFill>
                  <a:schemeClr val="dk1"/>
                </a:solidFill>
              </a:rPr>
              <a:t>couchdb</a:t>
            </a:r>
            <a:r>
              <a:rPr lang="en" dirty="0">
                <a:solidFill>
                  <a:schemeClr val="dk1"/>
                </a:solidFill>
              </a:rPr>
              <a:t>-assignment-help</a:t>
            </a:r>
            <a:endParaRPr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b="1" dirty="0">
                <a:solidFill>
                  <a:srgbClr val="4A4947"/>
                </a:solidFill>
              </a:rPr>
              <a:t>Drawbacks</a:t>
            </a:r>
            <a:endParaRPr b="1" dirty="0">
              <a:solidFill>
                <a:srgbClr val="4A4947"/>
              </a:solidFill>
            </a:endParaRPr>
          </a:p>
          <a:p>
            <a:pPr marL="0" lvl="0" indent="0" rtl="0">
              <a:lnSpc>
                <a:spcPct val="115000"/>
              </a:lnSpc>
              <a:spcBef>
                <a:spcPts val="0"/>
              </a:spcBef>
              <a:spcAft>
                <a:spcPts val="0"/>
              </a:spcAft>
              <a:buClr>
                <a:schemeClr val="dk1"/>
              </a:buClr>
              <a:buSzPts val="1100"/>
              <a:buFont typeface="Arial"/>
              <a:buNone/>
            </a:pPr>
            <a:r>
              <a:rPr lang="en" dirty="0">
                <a:solidFill>
                  <a:srgbClr val="4A4947"/>
                </a:solidFill>
              </a:rPr>
              <a:t>This architecture has two main consequences:</a:t>
            </a:r>
            <a:endParaRPr dirty="0">
              <a:solidFill>
                <a:srgbClr val="4A4947"/>
              </a:solidFill>
            </a:endParaRPr>
          </a:p>
          <a:p>
            <a:pPr marL="0" lvl="0" indent="0" rtl="0">
              <a:lnSpc>
                <a:spcPct val="115000"/>
              </a:lnSpc>
              <a:spcBef>
                <a:spcPts val="0"/>
              </a:spcBef>
              <a:spcAft>
                <a:spcPts val="0"/>
              </a:spcAft>
              <a:buClr>
                <a:schemeClr val="dk1"/>
              </a:buClr>
              <a:buSzPts val="1100"/>
              <a:buFont typeface="Arial"/>
              <a:buNone/>
            </a:pPr>
            <a:r>
              <a:rPr lang="en" dirty="0">
                <a:solidFill>
                  <a:srgbClr val="4A4947"/>
                </a:solidFill>
              </a:rPr>
              <a:t>●the master is a single point of failure for accepting reads</a:t>
            </a:r>
            <a:endParaRPr dirty="0">
              <a:solidFill>
                <a:srgbClr val="4A4947"/>
              </a:solidFill>
            </a:endParaRPr>
          </a:p>
          <a:p>
            <a:pPr marL="0" lvl="0" indent="0" rtl="0">
              <a:lnSpc>
                <a:spcPct val="115000"/>
              </a:lnSpc>
              <a:spcBef>
                <a:spcPts val="0"/>
              </a:spcBef>
              <a:spcAft>
                <a:spcPts val="0"/>
              </a:spcAft>
              <a:buClr>
                <a:schemeClr val="dk1"/>
              </a:buClr>
              <a:buSzPts val="1100"/>
              <a:buFont typeface="Arial"/>
              <a:buNone/>
            </a:pPr>
            <a:r>
              <a:rPr lang="en" dirty="0">
                <a:solidFill>
                  <a:srgbClr val="4A4947"/>
                </a:solidFill>
              </a:rPr>
              <a:t>●data read from the slaves is eventually consistent; there is a lag between a write happening on the master and that being replicated to all slaves.</a:t>
            </a:r>
          </a:p>
          <a:p>
            <a:pPr marL="0" lvl="0" indent="0" rtl="0">
              <a:lnSpc>
                <a:spcPct val="115000"/>
              </a:lnSpc>
              <a:spcBef>
                <a:spcPts val="0"/>
              </a:spcBef>
              <a:spcAft>
                <a:spcPts val="0"/>
              </a:spcAft>
              <a:buClr>
                <a:schemeClr val="dk1"/>
              </a:buClr>
              <a:buSzPts val="1100"/>
              <a:buFont typeface="Arial"/>
              <a:buNone/>
            </a:pPr>
            <a:r>
              <a:rPr lang="en-US" sz="1100" b="0" i="0" u="none" strike="noStrike" cap="none" dirty="0" err="1">
                <a:solidFill>
                  <a:srgbClr val="000000"/>
                </a:solidFill>
                <a:effectLst/>
                <a:latin typeface="Arial"/>
                <a:ea typeface="Arial"/>
                <a:cs typeface="Arial"/>
                <a:sym typeface="Arial"/>
              </a:rPr>
              <a:t>CouchDB</a:t>
            </a:r>
            <a:r>
              <a:rPr lang="en-US" sz="1100" b="0" i="0" u="none" strike="noStrike" cap="none" dirty="0">
                <a:solidFill>
                  <a:srgbClr val="000000"/>
                </a:solidFill>
                <a:effectLst/>
                <a:latin typeface="Arial"/>
                <a:ea typeface="Arial"/>
                <a:cs typeface="Arial"/>
                <a:sym typeface="Arial"/>
              </a:rPr>
              <a:t> differs from others by accepting eventual consistency, as opposed to putting absolute consistency ahead of raw availability, like RDBMS or </a:t>
            </a:r>
            <a:r>
              <a:rPr lang="en-US" sz="1100" b="0" i="0" u="none" strike="noStrike" cap="none" dirty="0" err="1">
                <a:solidFill>
                  <a:srgbClr val="000000"/>
                </a:solidFill>
                <a:effectLst/>
                <a:latin typeface="Arial"/>
                <a:ea typeface="Arial"/>
                <a:cs typeface="Arial"/>
                <a:sym typeface="Arial"/>
              </a:rPr>
              <a:t>Paxos</a:t>
            </a:r>
            <a:endParaRPr dirty="0">
              <a:solidFill>
                <a:srgbClr val="4A4947"/>
              </a:solidFill>
            </a:endParaRPr>
          </a:p>
          <a:p>
            <a:pPr marL="0" lvl="0" indent="0" rtl="0">
              <a:lnSpc>
                <a:spcPct val="115000"/>
              </a:lnSpc>
              <a:spcBef>
                <a:spcPts val="0"/>
              </a:spcBef>
              <a:spcAft>
                <a:spcPts val="0"/>
              </a:spcAft>
              <a:buClr>
                <a:schemeClr val="dk1"/>
              </a:buClr>
              <a:buSzPts val="1100"/>
              <a:buFont typeface="Arial"/>
              <a:buNone/>
            </a:pPr>
            <a:r>
              <a:rPr lang="en" dirty="0">
                <a:solidFill>
                  <a:srgbClr val="4A4947"/>
                </a:solidFill>
              </a:rPr>
              <a:t> </a:t>
            </a:r>
            <a:endParaRPr dirty="0">
              <a:solidFill>
                <a:srgbClr val="4A4947"/>
              </a:solidFill>
            </a:endParaRPr>
          </a:p>
          <a:p>
            <a:pPr marL="0" lvl="0" indent="0" rtl="0">
              <a:lnSpc>
                <a:spcPct val="115000"/>
              </a:lnSpc>
              <a:spcBef>
                <a:spcPts val="0"/>
              </a:spcBef>
              <a:spcAft>
                <a:spcPts val="0"/>
              </a:spcAft>
              <a:buClr>
                <a:schemeClr val="dk1"/>
              </a:buClr>
              <a:buSzPts val="1100"/>
              <a:buFont typeface="Arial"/>
              <a:buNone/>
            </a:pPr>
            <a:r>
              <a:rPr lang="en" dirty="0">
                <a:solidFill>
                  <a:srgbClr val="4A4947"/>
                </a:solidFill>
              </a:rPr>
              <a:t>Alternatively, a </a:t>
            </a:r>
            <a:r>
              <a:rPr lang="en" dirty="0" err="1">
                <a:solidFill>
                  <a:srgbClr val="4A4947"/>
                </a:solidFill>
              </a:rPr>
              <a:t>CouchDB</a:t>
            </a:r>
            <a:r>
              <a:rPr lang="en" dirty="0">
                <a:solidFill>
                  <a:srgbClr val="4A4947"/>
                </a:solidFill>
              </a:rPr>
              <a:t> cluster could accept writes to any node and then replicate between each. This would improve write availability but increase the scope for write conflicts, which </a:t>
            </a:r>
            <a:r>
              <a:rPr lang="en" dirty="0" err="1">
                <a:solidFill>
                  <a:srgbClr val="4A4947"/>
                </a:solidFill>
              </a:rPr>
              <a:t>CouchDB</a:t>
            </a:r>
            <a:r>
              <a:rPr lang="en" dirty="0">
                <a:solidFill>
                  <a:srgbClr val="4A4947"/>
                </a:solidFill>
              </a:rPr>
              <a:t> helps you detect, and the time it would take for all copies of the data to be in sync.</a:t>
            </a:r>
            <a:endParaRPr dirty="0">
              <a:solidFill>
                <a:srgbClr val="4A4947"/>
              </a:solidFill>
            </a:endParaRPr>
          </a:p>
          <a:p>
            <a:pPr marL="0" lvl="0" indent="0" rtl="0">
              <a:spcBef>
                <a:spcPts val="0"/>
              </a:spcBef>
              <a:spcAft>
                <a:spcPts val="0"/>
              </a:spcAft>
              <a:buNone/>
            </a:pPr>
            <a:endParaRPr dirty="0">
              <a:solidFill>
                <a:srgbClr val="4A4947"/>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n" dirty="0">
                <a:solidFill>
                  <a:schemeClr val="dk1"/>
                </a:solidFill>
              </a:rPr>
              <a:t>Add note ref:</a:t>
            </a:r>
            <a:endParaRPr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dirty="0">
                <a:solidFill>
                  <a:schemeClr val="dk1"/>
                </a:solidFill>
              </a:rPr>
              <a:t>http://</a:t>
            </a:r>
            <a:r>
              <a:rPr lang="en" dirty="0" err="1">
                <a:solidFill>
                  <a:schemeClr val="dk1"/>
                </a:solidFill>
              </a:rPr>
              <a:t>www.myassignmenthelp.net</a:t>
            </a:r>
            <a:r>
              <a:rPr lang="en" dirty="0">
                <a:solidFill>
                  <a:schemeClr val="dk1"/>
                </a:solidFill>
              </a:rPr>
              <a:t>/</a:t>
            </a:r>
            <a:r>
              <a:rPr lang="en" dirty="0" err="1">
                <a:solidFill>
                  <a:schemeClr val="dk1"/>
                </a:solidFill>
              </a:rPr>
              <a:t>couchdb</a:t>
            </a:r>
            <a:r>
              <a:rPr lang="en" dirty="0">
                <a:solidFill>
                  <a:schemeClr val="dk1"/>
                </a:solidFill>
              </a:rPr>
              <a:t>-assignment-help</a:t>
            </a:r>
            <a:endParaRPr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dirty="0">
                <a:solidFill>
                  <a:schemeClr val="dk1"/>
                </a:solidFill>
              </a:rPr>
              <a:t>Querying:</a:t>
            </a:r>
            <a:endParaRPr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dirty="0">
                <a:solidFill>
                  <a:schemeClr val="dk1"/>
                </a:solidFill>
              </a:rPr>
              <a:t>It uses Java Script to query data using map reduce.</a:t>
            </a:r>
            <a:endParaRPr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dirty="0">
                <a:solidFill>
                  <a:srgbClr val="4A4947"/>
                </a:solidFill>
              </a:rPr>
              <a:t>As a pure document store, Apache </a:t>
            </a:r>
            <a:r>
              <a:rPr lang="en" dirty="0" err="1">
                <a:solidFill>
                  <a:srgbClr val="4A4947"/>
                </a:solidFill>
              </a:rPr>
              <a:t>CouchDB</a:t>
            </a:r>
            <a:r>
              <a:rPr lang="en" dirty="0">
                <a:solidFill>
                  <a:srgbClr val="4A4947"/>
                </a:solidFill>
              </a:rPr>
              <a:t> allows you to retrieve data based on the contents of documents. It does this through a system of views. You can also pull out a full document using its key.</a:t>
            </a:r>
            <a:endParaRPr dirty="0">
              <a:solidFill>
                <a:srgbClr val="4A4947"/>
              </a:solidFill>
            </a:endParaRPr>
          </a:p>
          <a:p>
            <a:pPr marL="0" lvl="0" indent="0" rtl="0">
              <a:lnSpc>
                <a:spcPct val="115000"/>
              </a:lnSpc>
              <a:spcBef>
                <a:spcPts val="0"/>
              </a:spcBef>
              <a:spcAft>
                <a:spcPts val="0"/>
              </a:spcAft>
              <a:buClr>
                <a:schemeClr val="dk1"/>
              </a:buClr>
              <a:buSzPts val="1100"/>
              <a:buFont typeface="Arial"/>
              <a:buNone/>
            </a:pPr>
            <a:r>
              <a:rPr lang="en" dirty="0">
                <a:solidFill>
                  <a:srgbClr val="4A4947"/>
                </a:solidFill>
              </a:rPr>
              <a:t> </a:t>
            </a:r>
            <a:endParaRPr dirty="0">
              <a:solidFill>
                <a:srgbClr val="4A4947"/>
              </a:solidFill>
            </a:endParaRPr>
          </a:p>
          <a:p>
            <a:pPr marL="0" lvl="0" indent="0" rtl="0">
              <a:lnSpc>
                <a:spcPct val="115000"/>
              </a:lnSpc>
              <a:spcBef>
                <a:spcPts val="0"/>
              </a:spcBef>
              <a:spcAft>
                <a:spcPts val="0"/>
              </a:spcAft>
              <a:buClr>
                <a:schemeClr val="dk1"/>
              </a:buClr>
              <a:buSzPts val="1100"/>
              <a:buFont typeface="Arial"/>
              <a:buNone/>
            </a:pPr>
            <a:r>
              <a:rPr lang="en" dirty="0">
                <a:solidFill>
                  <a:srgbClr val="4A4947"/>
                </a:solidFill>
              </a:rPr>
              <a:t>You can think of </a:t>
            </a:r>
            <a:r>
              <a:rPr lang="en" dirty="0" err="1">
                <a:solidFill>
                  <a:srgbClr val="4A4947"/>
                </a:solidFill>
              </a:rPr>
              <a:t>CouchDB’s</a:t>
            </a:r>
            <a:r>
              <a:rPr lang="en" dirty="0">
                <a:solidFill>
                  <a:srgbClr val="4A4947"/>
                </a:solidFill>
              </a:rPr>
              <a:t> views as indexes that you generate by writing JavaScript MapReduce queries. For example, if you want to retrieve a user profile based on that user’s email address you could:</a:t>
            </a:r>
            <a:endParaRPr dirty="0">
              <a:solidFill>
                <a:srgbClr val="4A4947"/>
              </a:solidFill>
            </a:endParaRPr>
          </a:p>
          <a:p>
            <a:pPr marL="0" lvl="0" indent="0" rtl="0">
              <a:lnSpc>
                <a:spcPct val="115000"/>
              </a:lnSpc>
              <a:spcBef>
                <a:spcPts val="0"/>
              </a:spcBef>
              <a:spcAft>
                <a:spcPts val="0"/>
              </a:spcAft>
              <a:buClr>
                <a:schemeClr val="dk1"/>
              </a:buClr>
              <a:buSzPts val="1100"/>
              <a:buFont typeface="Arial"/>
              <a:buNone/>
            </a:pPr>
            <a:r>
              <a:rPr lang="en" dirty="0">
                <a:solidFill>
                  <a:srgbClr val="4A4947"/>
                </a:solidFill>
              </a:rPr>
              <a:t>1.Create a view that provides all the documents that contain an email address and have a type of ‘</a:t>
            </a:r>
            <a:r>
              <a:rPr lang="en" dirty="0" err="1">
                <a:solidFill>
                  <a:srgbClr val="4A4947"/>
                </a:solidFill>
              </a:rPr>
              <a:t>userProfile</a:t>
            </a:r>
            <a:r>
              <a:rPr lang="en" dirty="0">
                <a:solidFill>
                  <a:srgbClr val="4A4947"/>
                </a:solidFill>
              </a:rPr>
              <a:t>’.</a:t>
            </a:r>
            <a:endParaRPr dirty="0">
              <a:solidFill>
                <a:srgbClr val="4A4947"/>
              </a:solidFill>
            </a:endParaRPr>
          </a:p>
          <a:p>
            <a:pPr marL="0" lvl="0" indent="0" rtl="0">
              <a:lnSpc>
                <a:spcPct val="115000"/>
              </a:lnSpc>
              <a:spcBef>
                <a:spcPts val="0"/>
              </a:spcBef>
              <a:spcAft>
                <a:spcPts val="0"/>
              </a:spcAft>
              <a:buClr>
                <a:schemeClr val="dk1"/>
              </a:buClr>
              <a:buSzPts val="1100"/>
              <a:buFont typeface="Arial"/>
              <a:buNone/>
            </a:pPr>
            <a:r>
              <a:rPr lang="en" dirty="0">
                <a:solidFill>
                  <a:srgbClr val="4A4947"/>
                </a:solidFill>
              </a:rPr>
              <a:t>2.Query that view for the email address of the user whose profile you want to retrieve.</a:t>
            </a:r>
            <a:endParaRPr dirty="0">
              <a:solidFill>
                <a:srgbClr val="4A4947"/>
              </a:solidFill>
            </a:endParaRPr>
          </a:p>
          <a:p>
            <a:pPr marL="0" lvl="0" indent="0" rtl="0">
              <a:spcBef>
                <a:spcPts val="0"/>
              </a:spcBef>
              <a:spcAft>
                <a:spcPts val="0"/>
              </a:spcAft>
              <a:buNone/>
            </a:pPr>
            <a:endParaRPr dirty="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n" sz="1050" dirty="0">
                <a:solidFill>
                  <a:schemeClr val="dk1"/>
                </a:solidFill>
              </a:rPr>
              <a:t>Other Document-Oriented Data Stores</a:t>
            </a:r>
            <a:endParaRPr sz="1050"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sz="1800" dirty="0">
                <a:solidFill>
                  <a:schemeClr val="dk1"/>
                </a:solidFill>
              </a:rPr>
              <a:t>MongoDB</a:t>
            </a:r>
            <a:endParaRPr sz="1800"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dirty="0" err="1">
                <a:solidFill>
                  <a:schemeClr val="dk1"/>
                </a:solidFill>
              </a:rPr>
              <a:t>CouchDB</a:t>
            </a:r>
            <a:r>
              <a:rPr lang="en" dirty="0">
                <a:solidFill>
                  <a:schemeClr val="dk1"/>
                </a:solidFill>
              </a:rPr>
              <a:t> Uses JavaScript as a query language for Map/Reduce indexes </a:t>
            </a:r>
            <a:r>
              <a:rPr lang="en" dirty="0" err="1">
                <a:solidFill>
                  <a:schemeClr val="dk1"/>
                </a:solidFill>
              </a:rPr>
              <a:t>Ø</a:t>
            </a:r>
            <a:r>
              <a:rPr lang="en" dirty="0">
                <a:solidFill>
                  <a:schemeClr val="dk1"/>
                </a:solidFill>
              </a:rPr>
              <a:t> HTTP for its API </a:t>
            </a:r>
            <a:r>
              <a:rPr lang="en" dirty="0" err="1">
                <a:solidFill>
                  <a:schemeClr val="dk1"/>
                </a:solidFill>
              </a:rPr>
              <a:t>Ø</a:t>
            </a:r>
            <a:r>
              <a:rPr lang="en" dirty="0">
                <a:solidFill>
                  <a:schemeClr val="dk1"/>
                </a:solidFill>
              </a:rPr>
              <a:t> RESTful interface</a:t>
            </a:r>
            <a:endParaRPr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dirty="0">
                <a:solidFill>
                  <a:schemeClr val="dk1"/>
                </a:solidFill>
              </a:rPr>
              <a:t>Generate views for querying – Mongo uses Collections which are like tables so </a:t>
            </a:r>
            <a:r>
              <a:rPr lang="en" dirty="0" err="1">
                <a:solidFill>
                  <a:schemeClr val="dk1"/>
                </a:solidFill>
              </a:rPr>
              <a:t>sql</a:t>
            </a:r>
            <a:r>
              <a:rPr lang="en" dirty="0">
                <a:solidFill>
                  <a:schemeClr val="dk1"/>
                </a:solidFill>
              </a:rPr>
              <a:t> queries can be used.</a:t>
            </a:r>
            <a:endParaRPr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dirty="0">
                <a:solidFill>
                  <a:schemeClr val="dk1"/>
                </a:solidFill>
              </a:rPr>
              <a:t>●MongoDB: If you need dynamic queries. If you prefer to define indexes, not map/reduce functions. If you need good performance on a big DB. If you wanted </a:t>
            </a:r>
            <a:r>
              <a:rPr lang="en" dirty="0" err="1">
                <a:solidFill>
                  <a:schemeClr val="dk1"/>
                </a:solidFill>
              </a:rPr>
              <a:t>CouchDB</a:t>
            </a:r>
            <a:r>
              <a:rPr lang="en" dirty="0">
                <a:solidFill>
                  <a:schemeClr val="dk1"/>
                </a:solidFill>
              </a:rPr>
              <a:t>, but your data changes too much, filling up disks.</a:t>
            </a:r>
            <a:endParaRPr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dirty="0">
                <a:solidFill>
                  <a:schemeClr val="dk1"/>
                </a:solidFill>
              </a:rPr>
              <a:t>●</a:t>
            </a:r>
            <a:r>
              <a:rPr lang="en" dirty="0" err="1">
                <a:solidFill>
                  <a:schemeClr val="dk1"/>
                </a:solidFill>
              </a:rPr>
              <a:t>CouchDB</a:t>
            </a:r>
            <a:r>
              <a:rPr lang="en" dirty="0">
                <a:solidFill>
                  <a:schemeClr val="dk1"/>
                </a:solidFill>
              </a:rPr>
              <a:t> : For accumulating, occasionally changing data, on which pre-defined queries are to be run. Places where versioning is important.</a:t>
            </a:r>
            <a:endParaRPr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dirty="0">
                <a:solidFill>
                  <a:schemeClr val="dk1"/>
                </a:solidFill>
              </a:rPr>
              <a:t>●A recent (Feb 2012) and more </a:t>
            </a:r>
            <a:r>
              <a:rPr lang="en" u="sng" dirty="0">
                <a:solidFill>
                  <a:schemeClr val="hlink"/>
                </a:solidFill>
                <a:hlinkClick r:id="rId3"/>
              </a:rPr>
              <a:t>comprehensive comparison</a:t>
            </a:r>
            <a:r>
              <a:rPr lang="en" dirty="0">
                <a:solidFill>
                  <a:schemeClr val="dk1"/>
                </a:solidFill>
              </a:rPr>
              <a:t> by </a:t>
            </a:r>
            <a:r>
              <a:rPr lang="en" dirty="0" err="1">
                <a:solidFill>
                  <a:schemeClr val="dk1"/>
                </a:solidFill>
              </a:rPr>
              <a:t>Riyad</a:t>
            </a:r>
            <a:r>
              <a:rPr lang="en" dirty="0">
                <a:solidFill>
                  <a:schemeClr val="dk1"/>
                </a:solidFill>
              </a:rPr>
              <a:t> </a:t>
            </a:r>
            <a:r>
              <a:rPr lang="en" dirty="0" err="1">
                <a:solidFill>
                  <a:schemeClr val="dk1"/>
                </a:solidFill>
              </a:rPr>
              <a:t>Kalla</a:t>
            </a:r>
            <a:r>
              <a:rPr lang="en" dirty="0">
                <a:solidFill>
                  <a:schemeClr val="dk1"/>
                </a:solidFill>
              </a:rPr>
              <a:t>, </a:t>
            </a:r>
            <a:endParaRPr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dirty="0">
                <a:solidFill>
                  <a:schemeClr val="dk1"/>
                </a:solidFill>
              </a:rPr>
              <a:t>●MongoDB : Master-Slave Replication ONLY</a:t>
            </a:r>
            <a:endParaRPr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dirty="0">
                <a:solidFill>
                  <a:schemeClr val="dk1"/>
                </a:solidFill>
              </a:rPr>
              <a:t>●</a:t>
            </a:r>
            <a:r>
              <a:rPr lang="en" dirty="0" err="1">
                <a:solidFill>
                  <a:schemeClr val="dk1"/>
                </a:solidFill>
              </a:rPr>
              <a:t>CouchDB</a:t>
            </a:r>
            <a:r>
              <a:rPr lang="en" dirty="0">
                <a:solidFill>
                  <a:schemeClr val="dk1"/>
                </a:solidFill>
              </a:rPr>
              <a:t> : Master-Master Replication</a:t>
            </a:r>
          </a:p>
          <a:p>
            <a:pPr marL="0" lvl="0" indent="0" rtl="0">
              <a:lnSpc>
                <a:spcPct val="115000"/>
              </a:lnSpc>
              <a:spcBef>
                <a:spcPts val="0"/>
              </a:spcBef>
              <a:spcAft>
                <a:spcPts val="0"/>
              </a:spcAft>
              <a:buClr>
                <a:schemeClr val="dk1"/>
              </a:buClr>
              <a:buSzPts val="1100"/>
              <a:buFont typeface="Arial"/>
              <a:buNone/>
            </a:pPr>
            <a:endParaRPr lang="en" dirty="0">
              <a:solidFill>
                <a:schemeClr val="dk1"/>
              </a:solidFill>
            </a:endParaRPr>
          </a:p>
          <a:p>
            <a:pPr marL="0" lvl="0" indent="0" rtl="0">
              <a:lnSpc>
                <a:spcPct val="115000"/>
              </a:lnSpc>
              <a:spcBef>
                <a:spcPts val="0"/>
              </a:spcBef>
              <a:spcAft>
                <a:spcPts val="0"/>
              </a:spcAft>
              <a:buClr>
                <a:schemeClr val="dk1"/>
              </a:buClr>
              <a:buSzPts val="1100"/>
              <a:buFont typeface="Arial"/>
              <a:buNone/>
            </a:pPr>
            <a:endParaRPr lang="en" dirty="0">
              <a:solidFill>
                <a:schemeClr val="dk1"/>
              </a:solidFill>
            </a:endParaRPr>
          </a:p>
          <a:p>
            <a:pPr marL="0" lvl="0" indent="0" rtl="0">
              <a:lnSpc>
                <a:spcPct val="115000"/>
              </a:lnSpc>
              <a:spcBef>
                <a:spcPts val="0"/>
              </a:spcBef>
              <a:spcAft>
                <a:spcPts val="0"/>
              </a:spcAft>
              <a:buClr>
                <a:schemeClr val="dk1"/>
              </a:buClr>
              <a:buSzPts val="1100"/>
              <a:buFont typeface="Arial"/>
              <a:buNone/>
            </a:pPr>
            <a:endParaRPr lang="en" dirty="0">
              <a:solidFill>
                <a:schemeClr val="dk1"/>
              </a:solidFill>
            </a:endParaRPr>
          </a:p>
          <a:p>
            <a:pPr marL="0" lvl="0" indent="0" rtl="0">
              <a:lnSpc>
                <a:spcPct val="115000"/>
              </a:lnSpc>
              <a:spcBef>
                <a:spcPts val="0"/>
              </a:spcBef>
              <a:spcAft>
                <a:spcPts val="0"/>
              </a:spcAft>
              <a:buClr>
                <a:schemeClr val="dk1"/>
              </a:buClr>
              <a:buSzPts val="1100"/>
              <a:buFont typeface="Arial"/>
              <a:buNone/>
            </a:pPr>
            <a:endParaRPr lang="en" dirty="0">
              <a:solidFill>
                <a:schemeClr val="dk1"/>
              </a:solidFill>
            </a:endParaRPr>
          </a:p>
          <a:p>
            <a:pPr marL="0" lvl="0" indent="0" rtl="0">
              <a:lnSpc>
                <a:spcPct val="115000"/>
              </a:lnSpc>
              <a:spcBef>
                <a:spcPts val="0"/>
              </a:spcBef>
              <a:spcAft>
                <a:spcPts val="0"/>
              </a:spcAft>
              <a:buClr>
                <a:schemeClr val="dk1"/>
              </a:buClr>
              <a:buSzPts val="1100"/>
              <a:buFont typeface="Arial"/>
              <a:buNone/>
            </a:pPr>
            <a:endParaRPr lang="en" dirty="0">
              <a:solidFill>
                <a:schemeClr val="dk1"/>
              </a:solidFill>
            </a:endParaRPr>
          </a:p>
          <a:p>
            <a:pPr marL="0" lvl="0" indent="0"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dirty="0">
                <a:solidFill>
                  <a:schemeClr val="dk1"/>
                </a:solidFill>
              </a:rPr>
              <a:t>●</a:t>
            </a:r>
            <a:endParaRPr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dirty="0">
                <a:solidFill>
                  <a:schemeClr val="dk1"/>
                </a:solidFill>
              </a:rPr>
              <a:t>●n practice the deciding factor for most people will be the fact that </a:t>
            </a:r>
            <a:r>
              <a:rPr lang="en" dirty="0" err="1">
                <a:solidFill>
                  <a:schemeClr val="dk1"/>
                </a:solidFill>
              </a:rPr>
              <a:t>MongoDb</a:t>
            </a:r>
            <a:r>
              <a:rPr lang="en" dirty="0">
                <a:solidFill>
                  <a:schemeClr val="dk1"/>
                </a:solidFill>
              </a:rPr>
              <a:t> allows ad-hoc querying with a SQL like syntax while </a:t>
            </a:r>
            <a:r>
              <a:rPr lang="en" dirty="0" err="1">
                <a:solidFill>
                  <a:schemeClr val="dk1"/>
                </a:solidFill>
              </a:rPr>
              <a:t>CouchDb</a:t>
            </a:r>
            <a:r>
              <a:rPr lang="en" dirty="0">
                <a:solidFill>
                  <a:schemeClr val="dk1"/>
                </a:solidFill>
              </a:rPr>
              <a:t> doesn't (you've got to create map/reduce views which turns some people off even though creating these views is Rapid Application Development friendly - they have nothing to do with stored procedures).</a:t>
            </a:r>
            <a:endParaRPr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dirty="0">
                <a:solidFill>
                  <a:schemeClr val="dk1"/>
                </a:solidFill>
              </a:rPr>
              <a:t>●To address points raised in the accepted answer : </a:t>
            </a:r>
            <a:r>
              <a:rPr lang="en" dirty="0" err="1">
                <a:solidFill>
                  <a:schemeClr val="dk1"/>
                </a:solidFill>
              </a:rPr>
              <a:t>CouchDb</a:t>
            </a:r>
            <a:r>
              <a:rPr lang="en" dirty="0">
                <a:solidFill>
                  <a:schemeClr val="dk1"/>
                </a:solidFill>
              </a:rPr>
              <a:t> has a great </a:t>
            </a:r>
            <a:r>
              <a:rPr lang="en" dirty="0" err="1">
                <a:solidFill>
                  <a:schemeClr val="dk1"/>
                </a:solidFill>
              </a:rPr>
              <a:t>versionning</a:t>
            </a:r>
            <a:r>
              <a:rPr lang="en" dirty="0">
                <a:solidFill>
                  <a:schemeClr val="dk1"/>
                </a:solidFill>
              </a:rPr>
              <a:t> system, but it doesn't mean that it is only suited (or more suited) for places where </a:t>
            </a:r>
            <a:r>
              <a:rPr lang="en" dirty="0" err="1">
                <a:solidFill>
                  <a:schemeClr val="dk1"/>
                </a:solidFill>
              </a:rPr>
              <a:t>versionning</a:t>
            </a:r>
            <a:r>
              <a:rPr lang="en" dirty="0">
                <a:solidFill>
                  <a:schemeClr val="dk1"/>
                </a:solidFill>
              </a:rPr>
              <a:t> is important. Also, </a:t>
            </a:r>
            <a:r>
              <a:rPr lang="en" dirty="0" err="1">
                <a:solidFill>
                  <a:schemeClr val="dk1"/>
                </a:solidFill>
              </a:rPr>
              <a:t>couchdb</a:t>
            </a:r>
            <a:r>
              <a:rPr lang="en" dirty="0">
                <a:solidFill>
                  <a:schemeClr val="dk1"/>
                </a:solidFill>
              </a:rPr>
              <a:t> is heavy-write friendly thanks to its append-only nature (writes operations return in no time while guaranteeing that no data will ever be lost).</a:t>
            </a:r>
            <a:endParaRPr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dirty="0">
                <a:solidFill>
                  <a:schemeClr val="dk1"/>
                </a:solidFill>
              </a:rPr>
              <a:t>●One very important thing that is not mentioned by anyone is the fact that </a:t>
            </a:r>
            <a:r>
              <a:rPr lang="en" dirty="0" err="1">
                <a:solidFill>
                  <a:schemeClr val="dk1"/>
                </a:solidFill>
              </a:rPr>
              <a:t>CouchDb</a:t>
            </a:r>
            <a:r>
              <a:rPr lang="en" dirty="0">
                <a:solidFill>
                  <a:schemeClr val="dk1"/>
                </a:solidFill>
              </a:rPr>
              <a:t> relies on b-tree indexes. This means that whether you have 1 "row" or 20 billions, the querying time will always remain below 10ms. This is a game changer which makes </a:t>
            </a:r>
            <a:r>
              <a:rPr lang="en" dirty="0" err="1">
                <a:solidFill>
                  <a:schemeClr val="dk1"/>
                </a:solidFill>
              </a:rPr>
              <a:t>CouchDb</a:t>
            </a:r>
            <a:r>
              <a:rPr lang="en" dirty="0">
                <a:solidFill>
                  <a:schemeClr val="dk1"/>
                </a:solidFill>
              </a:rPr>
              <a:t> a low-latency and read-friendly database, and this really shouldn't be overlooked.</a:t>
            </a:r>
            <a:endParaRPr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dirty="0">
                <a:solidFill>
                  <a:schemeClr val="dk1"/>
                </a:solidFill>
              </a:rPr>
              <a:t>●To be fair and exhaustive the advantage </a:t>
            </a:r>
            <a:r>
              <a:rPr lang="en" dirty="0" err="1">
                <a:solidFill>
                  <a:schemeClr val="dk1"/>
                </a:solidFill>
              </a:rPr>
              <a:t>MongoDb</a:t>
            </a:r>
            <a:r>
              <a:rPr lang="en" dirty="0">
                <a:solidFill>
                  <a:schemeClr val="dk1"/>
                </a:solidFill>
              </a:rPr>
              <a:t> has over </a:t>
            </a:r>
            <a:r>
              <a:rPr lang="en" dirty="0" err="1">
                <a:solidFill>
                  <a:schemeClr val="dk1"/>
                </a:solidFill>
              </a:rPr>
              <a:t>CouchDb</a:t>
            </a:r>
            <a:r>
              <a:rPr lang="en" dirty="0">
                <a:solidFill>
                  <a:schemeClr val="dk1"/>
                </a:solidFill>
              </a:rPr>
              <a:t> is tooling and marketing. They have first-class citizen tools for all major languages and platforms making the on-boarding easy and this added to their </a:t>
            </a:r>
            <a:r>
              <a:rPr lang="en" dirty="0" err="1">
                <a:solidFill>
                  <a:schemeClr val="dk1"/>
                </a:solidFill>
              </a:rPr>
              <a:t>adhoc</a:t>
            </a:r>
            <a:r>
              <a:rPr lang="en" dirty="0">
                <a:solidFill>
                  <a:schemeClr val="dk1"/>
                </a:solidFill>
              </a:rPr>
              <a:t> querying makes the transition from SQL even easier.</a:t>
            </a:r>
            <a:endParaRPr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dirty="0">
                <a:solidFill>
                  <a:schemeClr val="dk1"/>
                </a:solidFill>
              </a:rPr>
              <a:t>●</a:t>
            </a:r>
            <a:r>
              <a:rPr lang="en" dirty="0" err="1">
                <a:solidFill>
                  <a:schemeClr val="dk1"/>
                </a:solidFill>
              </a:rPr>
              <a:t>CouchDb</a:t>
            </a:r>
            <a:r>
              <a:rPr lang="en" dirty="0">
                <a:solidFill>
                  <a:schemeClr val="dk1"/>
                </a:solidFill>
              </a:rPr>
              <a:t> doesn't have this level of tooling - even though there are many libraries available today - but </a:t>
            </a:r>
            <a:r>
              <a:rPr lang="en" dirty="0" err="1">
                <a:solidFill>
                  <a:schemeClr val="dk1"/>
                </a:solidFill>
              </a:rPr>
              <a:t>CouchDb</a:t>
            </a:r>
            <a:r>
              <a:rPr lang="en" dirty="0">
                <a:solidFill>
                  <a:schemeClr val="dk1"/>
                </a:solidFill>
              </a:rPr>
              <a:t> is exposed as an HTTP API and it is therefore quite easy to create a wrapper in your favorite language to talk with it. I personally like this approach as it avoids bloat and allows you to only take what you want (interface segregation principle).</a:t>
            </a:r>
            <a:endParaRPr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dirty="0">
                <a:solidFill>
                  <a:schemeClr val="dk1"/>
                </a:solidFill>
              </a:rPr>
              <a:t>●</a:t>
            </a:r>
            <a:endParaRPr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dirty="0">
                <a:solidFill>
                  <a:schemeClr val="dk1"/>
                </a:solidFill>
              </a:rPr>
              <a:t>●</a:t>
            </a:r>
            <a:r>
              <a:rPr lang="en" b="1" dirty="0">
                <a:solidFill>
                  <a:schemeClr val="dk1"/>
                </a:solidFill>
              </a:rPr>
              <a:t>From:</a:t>
            </a:r>
            <a:endParaRPr b="1"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dirty="0">
                <a:solidFill>
                  <a:schemeClr val="dk1"/>
                </a:solidFill>
              </a:rPr>
              <a:t>●</a:t>
            </a:r>
            <a:r>
              <a:rPr lang="en" sz="1800" dirty="0">
                <a:solidFill>
                  <a:schemeClr val="dk1"/>
                </a:solidFill>
              </a:rPr>
              <a:t>https://</a:t>
            </a:r>
            <a:r>
              <a:rPr lang="en" sz="1800" dirty="0" err="1">
                <a:solidFill>
                  <a:schemeClr val="dk1"/>
                </a:solidFill>
              </a:rPr>
              <a:t>stackoverflow.com</a:t>
            </a:r>
            <a:r>
              <a:rPr lang="en" sz="1800" dirty="0">
                <a:solidFill>
                  <a:schemeClr val="dk1"/>
                </a:solidFill>
              </a:rPr>
              <a:t>/questions/12437790/when-to-use-</a:t>
            </a:r>
            <a:r>
              <a:rPr lang="en" sz="1800" dirty="0" err="1">
                <a:solidFill>
                  <a:schemeClr val="dk1"/>
                </a:solidFill>
              </a:rPr>
              <a:t>couchdb</a:t>
            </a:r>
            <a:r>
              <a:rPr lang="en" sz="1800" dirty="0">
                <a:solidFill>
                  <a:schemeClr val="dk1"/>
                </a:solidFill>
              </a:rPr>
              <a:t>-over-</a:t>
            </a:r>
            <a:r>
              <a:rPr lang="en" sz="1800" dirty="0" err="1">
                <a:solidFill>
                  <a:schemeClr val="dk1"/>
                </a:solidFill>
              </a:rPr>
              <a:t>mongodb</a:t>
            </a:r>
            <a:r>
              <a:rPr lang="en" sz="1800" dirty="0">
                <a:solidFill>
                  <a:schemeClr val="dk1"/>
                </a:solidFill>
              </a:rPr>
              <a:t>-and-vice-versa</a:t>
            </a:r>
            <a:endParaRPr sz="1800"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sz="1800" dirty="0">
                <a:solidFill>
                  <a:schemeClr val="dk1"/>
                </a:solidFill>
              </a:rPr>
              <a:t>Add note: from ref</a:t>
            </a:r>
            <a:endParaRPr sz="1800"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sz="1800" dirty="0">
                <a:solidFill>
                  <a:schemeClr val="dk1"/>
                </a:solidFill>
              </a:rPr>
              <a:t>http://</a:t>
            </a:r>
            <a:r>
              <a:rPr lang="en" sz="1800" dirty="0" err="1">
                <a:solidFill>
                  <a:schemeClr val="dk1"/>
                </a:solidFill>
              </a:rPr>
              <a:t>blog.scottlogic.com</a:t>
            </a:r>
            <a:r>
              <a:rPr lang="en" sz="1800" dirty="0">
                <a:solidFill>
                  <a:schemeClr val="dk1"/>
                </a:solidFill>
              </a:rPr>
              <a:t>/2014/08/04/</a:t>
            </a:r>
            <a:r>
              <a:rPr lang="en" sz="1800" dirty="0" err="1">
                <a:solidFill>
                  <a:schemeClr val="dk1"/>
                </a:solidFill>
              </a:rPr>
              <a:t>mongodb</a:t>
            </a:r>
            <a:r>
              <a:rPr lang="en" sz="1800" dirty="0">
                <a:solidFill>
                  <a:schemeClr val="dk1"/>
                </a:solidFill>
              </a:rPr>
              <a:t>-vs-</a:t>
            </a:r>
            <a:r>
              <a:rPr lang="en" sz="1800" dirty="0" err="1">
                <a:solidFill>
                  <a:schemeClr val="dk1"/>
                </a:solidFill>
              </a:rPr>
              <a:t>couchdb.html</a:t>
            </a:r>
            <a:endParaRPr sz="1800"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sz="1050" dirty="0">
                <a:solidFill>
                  <a:schemeClr val="dk1"/>
                </a:solidFill>
              </a:rPr>
              <a:t>Other Document-Oriented Data Stores</a:t>
            </a:r>
            <a:endParaRPr sz="1050"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sz="1800" dirty="0">
                <a:solidFill>
                  <a:schemeClr val="dk1"/>
                </a:solidFill>
              </a:rPr>
              <a:t>MongoDB</a:t>
            </a:r>
            <a:endParaRPr sz="1800"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dirty="0" err="1">
                <a:solidFill>
                  <a:schemeClr val="dk1"/>
                </a:solidFill>
              </a:rPr>
              <a:t>CouchDB</a:t>
            </a:r>
            <a:r>
              <a:rPr lang="en" dirty="0">
                <a:solidFill>
                  <a:schemeClr val="dk1"/>
                </a:solidFill>
              </a:rPr>
              <a:t> Uses JavaScript as a query language for Map/Reduce indexes </a:t>
            </a:r>
            <a:r>
              <a:rPr lang="en" dirty="0" err="1">
                <a:solidFill>
                  <a:schemeClr val="dk1"/>
                </a:solidFill>
              </a:rPr>
              <a:t>Ø</a:t>
            </a:r>
            <a:r>
              <a:rPr lang="en" dirty="0">
                <a:solidFill>
                  <a:schemeClr val="dk1"/>
                </a:solidFill>
              </a:rPr>
              <a:t> HTTP for its API </a:t>
            </a:r>
            <a:r>
              <a:rPr lang="en" dirty="0" err="1">
                <a:solidFill>
                  <a:schemeClr val="dk1"/>
                </a:solidFill>
              </a:rPr>
              <a:t>Ø</a:t>
            </a:r>
            <a:r>
              <a:rPr lang="en" dirty="0">
                <a:solidFill>
                  <a:schemeClr val="dk1"/>
                </a:solidFill>
              </a:rPr>
              <a:t> RESTful interface</a:t>
            </a:r>
            <a:endParaRPr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dirty="0">
                <a:solidFill>
                  <a:schemeClr val="dk1"/>
                </a:solidFill>
              </a:rPr>
              <a:t>Generate views for querying – Mongo uses Collections which are like tables so </a:t>
            </a:r>
            <a:r>
              <a:rPr lang="en" dirty="0" err="1">
                <a:solidFill>
                  <a:schemeClr val="dk1"/>
                </a:solidFill>
              </a:rPr>
              <a:t>sql</a:t>
            </a:r>
            <a:r>
              <a:rPr lang="en" dirty="0">
                <a:solidFill>
                  <a:schemeClr val="dk1"/>
                </a:solidFill>
              </a:rPr>
              <a:t> queries can be used.</a:t>
            </a:r>
            <a:endParaRPr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dirty="0">
                <a:solidFill>
                  <a:schemeClr val="dk1"/>
                </a:solidFill>
              </a:rPr>
              <a:t>●MongoDB: If you need dynamic queries. If you prefer to define indexes, not map/reduce functions. If you need good performance on a big DB. If you wanted </a:t>
            </a:r>
            <a:r>
              <a:rPr lang="en" dirty="0" err="1">
                <a:solidFill>
                  <a:schemeClr val="dk1"/>
                </a:solidFill>
              </a:rPr>
              <a:t>CouchDB</a:t>
            </a:r>
            <a:r>
              <a:rPr lang="en" dirty="0">
                <a:solidFill>
                  <a:schemeClr val="dk1"/>
                </a:solidFill>
              </a:rPr>
              <a:t>, but your data changes too much, filling up disks.</a:t>
            </a:r>
            <a:endParaRPr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dirty="0">
                <a:solidFill>
                  <a:schemeClr val="dk1"/>
                </a:solidFill>
              </a:rPr>
              <a:t>●</a:t>
            </a:r>
            <a:r>
              <a:rPr lang="en" dirty="0" err="1">
                <a:solidFill>
                  <a:schemeClr val="dk1"/>
                </a:solidFill>
              </a:rPr>
              <a:t>CouchDB</a:t>
            </a:r>
            <a:r>
              <a:rPr lang="en" dirty="0">
                <a:solidFill>
                  <a:schemeClr val="dk1"/>
                </a:solidFill>
              </a:rPr>
              <a:t> : For accumulating, occasionally changing data, on which pre-defined queries are to be run. Places where versioning is important.</a:t>
            </a:r>
            <a:endParaRPr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dirty="0">
                <a:solidFill>
                  <a:schemeClr val="dk1"/>
                </a:solidFill>
              </a:rPr>
              <a:t>●A recent (Feb 2012) and more </a:t>
            </a:r>
            <a:r>
              <a:rPr lang="en" u="sng" dirty="0">
                <a:solidFill>
                  <a:schemeClr val="hlink"/>
                </a:solidFill>
                <a:hlinkClick r:id="rId3"/>
              </a:rPr>
              <a:t>comprehensive comparison</a:t>
            </a:r>
            <a:r>
              <a:rPr lang="en" dirty="0">
                <a:solidFill>
                  <a:schemeClr val="dk1"/>
                </a:solidFill>
              </a:rPr>
              <a:t> by </a:t>
            </a:r>
            <a:r>
              <a:rPr lang="en" dirty="0" err="1">
                <a:solidFill>
                  <a:schemeClr val="dk1"/>
                </a:solidFill>
              </a:rPr>
              <a:t>Riyad</a:t>
            </a:r>
            <a:r>
              <a:rPr lang="en" dirty="0">
                <a:solidFill>
                  <a:schemeClr val="dk1"/>
                </a:solidFill>
              </a:rPr>
              <a:t> </a:t>
            </a:r>
            <a:r>
              <a:rPr lang="en" dirty="0" err="1">
                <a:solidFill>
                  <a:schemeClr val="dk1"/>
                </a:solidFill>
              </a:rPr>
              <a:t>Kalla</a:t>
            </a:r>
            <a:r>
              <a:rPr lang="en" dirty="0">
                <a:solidFill>
                  <a:schemeClr val="dk1"/>
                </a:solidFill>
              </a:rPr>
              <a:t>, </a:t>
            </a:r>
            <a:endParaRPr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dirty="0">
                <a:solidFill>
                  <a:schemeClr val="dk1"/>
                </a:solidFill>
              </a:rPr>
              <a:t>●MongoDB : Master-Slave Replication ONLY</a:t>
            </a:r>
          </a:p>
          <a:p>
            <a:pPr marL="0" lvl="0" indent="0" rtl="0">
              <a:lnSpc>
                <a:spcPct val="115000"/>
              </a:lnSpc>
              <a:spcBef>
                <a:spcPts val="0"/>
              </a:spcBef>
              <a:spcAft>
                <a:spcPts val="0"/>
              </a:spcAft>
              <a:buClr>
                <a:schemeClr val="dk1"/>
              </a:buClr>
              <a:buSzPts val="1100"/>
              <a:buFont typeface="Arial"/>
              <a:buNone/>
            </a:pPr>
            <a:r>
              <a:rPr lang="en-US" sz="1100" b="0" i="0" u="none" strike="noStrike" cap="none" dirty="0">
                <a:solidFill>
                  <a:srgbClr val="000000"/>
                </a:solidFill>
                <a:effectLst/>
                <a:latin typeface="Arial"/>
                <a:ea typeface="Arial"/>
                <a:cs typeface="Arial"/>
                <a:sym typeface="Arial"/>
              </a:rPr>
              <a:t>You let only certain database servers write data and let others handle the reads.</a:t>
            </a:r>
            <a:endParaRPr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dirty="0">
                <a:solidFill>
                  <a:schemeClr val="dk1"/>
                </a:solidFill>
              </a:rPr>
              <a:t>●</a:t>
            </a:r>
            <a:r>
              <a:rPr lang="en" dirty="0" err="1">
                <a:solidFill>
                  <a:schemeClr val="dk1"/>
                </a:solidFill>
              </a:rPr>
              <a:t>CouchDB</a:t>
            </a:r>
            <a:r>
              <a:rPr lang="en" dirty="0">
                <a:solidFill>
                  <a:schemeClr val="dk1"/>
                </a:solidFill>
              </a:rPr>
              <a:t> : Master-Master Replication</a:t>
            </a:r>
          </a:p>
          <a:p>
            <a:pPr marL="0" lvl="0" indent="0" rtl="0">
              <a:lnSpc>
                <a:spcPct val="115000"/>
              </a:lnSpc>
              <a:spcBef>
                <a:spcPts val="0"/>
              </a:spcBef>
              <a:spcAft>
                <a:spcPts val="0"/>
              </a:spcAft>
              <a:buClr>
                <a:schemeClr val="dk1"/>
              </a:buClr>
              <a:buSzPts val="1100"/>
              <a:buFont typeface="Arial"/>
              <a:buNone/>
            </a:pPr>
            <a:endParaRPr lang="en" dirty="0">
              <a:solidFill>
                <a:schemeClr val="dk1"/>
              </a:solidFill>
            </a:endParaRPr>
          </a:p>
          <a:p>
            <a:pPr fontAlgn="base"/>
            <a:r>
              <a:rPr lang="en-US" sz="1100" b="0" i="0" u="none" strike="noStrike" cap="none" dirty="0">
                <a:solidFill>
                  <a:srgbClr val="000000"/>
                </a:solidFill>
                <a:effectLst/>
                <a:latin typeface="Arial"/>
                <a:ea typeface="Arial"/>
                <a:cs typeface="Arial"/>
                <a:sym typeface="Arial"/>
              </a:rPr>
              <a:t>Each node in a system should be able to make decisions purely based on local state. If you need to do something under high load with failures occurring and you need to reach agreement, you’re lost. If you’re concerned about scalability, any algorithm that forces you to run agreement will eventually become your bottleneck. Take that as a given.</a:t>
            </a:r>
          </a:p>
          <a:p>
            <a:pPr fontAlgn="base"/>
            <a:r>
              <a:rPr lang="en-US" sz="1100" b="0" i="1" u="none" strike="noStrike" cap="none" dirty="0">
                <a:solidFill>
                  <a:srgbClr val="000000"/>
                </a:solidFill>
                <a:effectLst/>
                <a:latin typeface="Arial"/>
                <a:ea typeface="Arial"/>
                <a:cs typeface="Arial"/>
                <a:sym typeface="Arial"/>
              </a:rPr>
              <a:t>—Werner </a:t>
            </a:r>
            <a:r>
              <a:rPr lang="en-US" sz="1100" b="0" i="1" u="none" strike="noStrike" cap="none" dirty="0" err="1">
                <a:solidFill>
                  <a:srgbClr val="000000"/>
                </a:solidFill>
                <a:effectLst/>
                <a:latin typeface="Arial"/>
                <a:ea typeface="Arial"/>
                <a:cs typeface="Arial"/>
                <a:sym typeface="Arial"/>
              </a:rPr>
              <a:t>Vogels</a:t>
            </a:r>
            <a:r>
              <a:rPr lang="en-US" sz="1100" b="0" i="1" u="none" strike="noStrike" cap="none" dirty="0">
                <a:solidFill>
                  <a:srgbClr val="000000"/>
                </a:solidFill>
                <a:effectLst/>
                <a:latin typeface="Arial"/>
                <a:ea typeface="Arial"/>
                <a:cs typeface="Arial"/>
                <a:sym typeface="Arial"/>
              </a:rPr>
              <a:t>, Amazon CTO and Vice President</a:t>
            </a:r>
          </a:p>
          <a:p>
            <a:pPr marL="0" lvl="0" indent="0" rtl="0">
              <a:lnSpc>
                <a:spcPct val="115000"/>
              </a:lnSpc>
              <a:spcBef>
                <a:spcPts val="0"/>
              </a:spcBef>
              <a:spcAft>
                <a:spcPts val="0"/>
              </a:spcAft>
              <a:buClr>
                <a:schemeClr val="dk1"/>
              </a:buClr>
              <a:buSzPts val="1100"/>
              <a:buFont typeface="Arial"/>
              <a:buNone/>
            </a:pPr>
            <a:endParaRPr lang="en" dirty="0">
              <a:solidFill>
                <a:schemeClr val="dk1"/>
              </a:solidFill>
            </a:endParaRPr>
          </a:p>
          <a:p>
            <a:pPr marL="0" lvl="0" indent="0" rtl="0">
              <a:lnSpc>
                <a:spcPct val="115000"/>
              </a:lnSpc>
              <a:spcBef>
                <a:spcPts val="0"/>
              </a:spcBef>
              <a:spcAft>
                <a:spcPts val="0"/>
              </a:spcAft>
              <a:buClr>
                <a:schemeClr val="dk1"/>
              </a:buClr>
              <a:buSzPts val="1100"/>
              <a:buFont typeface="Arial"/>
              <a:buNone/>
            </a:pPr>
            <a:endParaRPr lang="en" dirty="0">
              <a:solidFill>
                <a:schemeClr val="dk1"/>
              </a:solidFill>
            </a:endParaRPr>
          </a:p>
          <a:p>
            <a:pPr marL="0" lvl="0" indent="0" rtl="0">
              <a:lnSpc>
                <a:spcPct val="115000"/>
              </a:lnSpc>
              <a:spcBef>
                <a:spcPts val="0"/>
              </a:spcBef>
              <a:spcAft>
                <a:spcPts val="0"/>
              </a:spcAft>
              <a:buClr>
                <a:schemeClr val="dk1"/>
              </a:buClr>
              <a:buSzPts val="1100"/>
              <a:buFont typeface="Arial"/>
              <a:buNone/>
            </a:pPr>
            <a:endParaRPr lang="en" dirty="0">
              <a:solidFill>
                <a:schemeClr val="dk1"/>
              </a:solidFill>
            </a:endParaRPr>
          </a:p>
          <a:p>
            <a:pPr marL="0" lvl="0" indent="0" rtl="0">
              <a:lnSpc>
                <a:spcPct val="115000"/>
              </a:lnSpc>
              <a:spcBef>
                <a:spcPts val="0"/>
              </a:spcBef>
              <a:spcAft>
                <a:spcPts val="0"/>
              </a:spcAft>
              <a:buClr>
                <a:schemeClr val="dk1"/>
              </a:buClr>
              <a:buSzPts val="1100"/>
              <a:buFont typeface="Arial"/>
              <a:buNone/>
            </a:pPr>
            <a:endParaRPr lang="en-US" sz="1100" b="0" i="0" u="none" strike="noStrike" cap="none" dirty="0">
              <a:solidFill>
                <a:srgbClr val="000000"/>
              </a:solidFill>
              <a:effectLst/>
              <a:latin typeface="Arial"/>
              <a:cs typeface="Arial"/>
              <a:sym typeface="Arial"/>
            </a:endParaRPr>
          </a:p>
          <a:p>
            <a:pPr marL="0" lvl="0" indent="0"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dirty="0">
                <a:solidFill>
                  <a:schemeClr val="dk1"/>
                </a:solidFill>
              </a:rPr>
              <a:t>●</a:t>
            </a:r>
            <a:endParaRPr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dirty="0">
                <a:solidFill>
                  <a:schemeClr val="dk1"/>
                </a:solidFill>
              </a:rPr>
              <a:t>●in practice the deciding factor for most people will be the fact that </a:t>
            </a:r>
            <a:r>
              <a:rPr lang="en" dirty="0" err="1">
                <a:solidFill>
                  <a:schemeClr val="dk1"/>
                </a:solidFill>
              </a:rPr>
              <a:t>MongoDb</a:t>
            </a:r>
            <a:r>
              <a:rPr lang="en" dirty="0">
                <a:solidFill>
                  <a:schemeClr val="dk1"/>
                </a:solidFill>
              </a:rPr>
              <a:t> allows ad-hoc querying with a SQL like syntax while </a:t>
            </a:r>
            <a:r>
              <a:rPr lang="en" dirty="0" err="1">
                <a:solidFill>
                  <a:schemeClr val="dk1"/>
                </a:solidFill>
              </a:rPr>
              <a:t>CouchDb</a:t>
            </a:r>
            <a:r>
              <a:rPr lang="en" dirty="0">
                <a:solidFill>
                  <a:schemeClr val="dk1"/>
                </a:solidFill>
              </a:rPr>
              <a:t> doesn't (you've got to create map/reduce views which turns some people off even though creating these views is Rapid Application Development friendly - they have nothing to do with stored procedures).</a:t>
            </a:r>
            <a:endParaRPr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dirty="0">
                <a:solidFill>
                  <a:schemeClr val="dk1"/>
                </a:solidFill>
              </a:rPr>
              <a:t>●To address points raised in the accepted answer : </a:t>
            </a:r>
            <a:r>
              <a:rPr lang="en" dirty="0" err="1">
                <a:solidFill>
                  <a:schemeClr val="dk1"/>
                </a:solidFill>
              </a:rPr>
              <a:t>CouchDb</a:t>
            </a:r>
            <a:r>
              <a:rPr lang="en" dirty="0">
                <a:solidFill>
                  <a:schemeClr val="dk1"/>
                </a:solidFill>
              </a:rPr>
              <a:t> has a great </a:t>
            </a:r>
            <a:r>
              <a:rPr lang="en" dirty="0" err="1">
                <a:solidFill>
                  <a:schemeClr val="dk1"/>
                </a:solidFill>
              </a:rPr>
              <a:t>versionning</a:t>
            </a:r>
            <a:r>
              <a:rPr lang="en" dirty="0">
                <a:solidFill>
                  <a:schemeClr val="dk1"/>
                </a:solidFill>
              </a:rPr>
              <a:t> system, but it doesn't mean that it is only suited (or more suited) for places where </a:t>
            </a:r>
            <a:r>
              <a:rPr lang="en" dirty="0" err="1">
                <a:solidFill>
                  <a:schemeClr val="dk1"/>
                </a:solidFill>
              </a:rPr>
              <a:t>versionning</a:t>
            </a:r>
            <a:r>
              <a:rPr lang="en" dirty="0">
                <a:solidFill>
                  <a:schemeClr val="dk1"/>
                </a:solidFill>
              </a:rPr>
              <a:t> is important. Also, </a:t>
            </a:r>
            <a:r>
              <a:rPr lang="en" dirty="0" err="1">
                <a:solidFill>
                  <a:schemeClr val="dk1"/>
                </a:solidFill>
              </a:rPr>
              <a:t>couchdb</a:t>
            </a:r>
            <a:r>
              <a:rPr lang="en" dirty="0">
                <a:solidFill>
                  <a:schemeClr val="dk1"/>
                </a:solidFill>
              </a:rPr>
              <a:t> is heavy-write friendly thanks to its append-only nature (writes operations return in no time while guaranteeing that no data will ever be lost).</a:t>
            </a:r>
            <a:endParaRPr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dirty="0">
                <a:solidFill>
                  <a:schemeClr val="dk1"/>
                </a:solidFill>
              </a:rPr>
              <a:t>●One very important thing that is not mentioned by anyone is the fact that </a:t>
            </a:r>
            <a:r>
              <a:rPr lang="en" dirty="0" err="1">
                <a:solidFill>
                  <a:schemeClr val="dk1"/>
                </a:solidFill>
              </a:rPr>
              <a:t>CouchDb</a:t>
            </a:r>
            <a:r>
              <a:rPr lang="en" dirty="0">
                <a:solidFill>
                  <a:schemeClr val="dk1"/>
                </a:solidFill>
              </a:rPr>
              <a:t> relies on b-tree indexes. This means that whether you have 1 "row" or 20 billions, the querying time will always remain below 10ms. This is a game changer which makes </a:t>
            </a:r>
            <a:r>
              <a:rPr lang="en" dirty="0" err="1">
                <a:solidFill>
                  <a:schemeClr val="dk1"/>
                </a:solidFill>
              </a:rPr>
              <a:t>CouchDb</a:t>
            </a:r>
            <a:r>
              <a:rPr lang="en" dirty="0">
                <a:solidFill>
                  <a:schemeClr val="dk1"/>
                </a:solidFill>
              </a:rPr>
              <a:t> a low-latency and read-friendly database, and this really shouldn't be overlooked.</a:t>
            </a:r>
            <a:endParaRPr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dirty="0">
                <a:solidFill>
                  <a:schemeClr val="dk1"/>
                </a:solidFill>
              </a:rPr>
              <a:t>●To be fair and exhaustive the advantage </a:t>
            </a:r>
            <a:r>
              <a:rPr lang="en" dirty="0" err="1">
                <a:solidFill>
                  <a:schemeClr val="dk1"/>
                </a:solidFill>
              </a:rPr>
              <a:t>MongoDb</a:t>
            </a:r>
            <a:r>
              <a:rPr lang="en" dirty="0">
                <a:solidFill>
                  <a:schemeClr val="dk1"/>
                </a:solidFill>
              </a:rPr>
              <a:t> has over </a:t>
            </a:r>
            <a:r>
              <a:rPr lang="en" dirty="0" err="1">
                <a:solidFill>
                  <a:schemeClr val="dk1"/>
                </a:solidFill>
              </a:rPr>
              <a:t>CouchDb</a:t>
            </a:r>
            <a:r>
              <a:rPr lang="en" dirty="0">
                <a:solidFill>
                  <a:schemeClr val="dk1"/>
                </a:solidFill>
              </a:rPr>
              <a:t> is tooling and marketing. They have first-class citizen tools for all major languages and platforms making the on-boarding easy and this added to their </a:t>
            </a:r>
            <a:r>
              <a:rPr lang="en" dirty="0" err="1">
                <a:solidFill>
                  <a:schemeClr val="dk1"/>
                </a:solidFill>
              </a:rPr>
              <a:t>adhoc</a:t>
            </a:r>
            <a:r>
              <a:rPr lang="en" dirty="0">
                <a:solidFill>
                  <a:schemeClr val="dk1"/>
                </a:solidFill>
              </a:rPr>
              <a:t> querying makes the transition from SQL even easier.</a:t>
            </a:r>
            <a:endParaRPr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dirty="0">
                <a:solidFill>
                  <a:schemeClr val="dk1"/>
                </a:solidFill>
              </a:rPr>
              <a:t>●</a:t>
            </a:r>
            <a:r>
              <a:rPr lang="en" dirty="0" err="1">
                <a:solidFill>
                  <a:schemeClr val="dk1"/>
                </a:solidFill>
              </a:rPr>
              <a:t>CouchDb</a:t>
            </a:r>
            <a:r>
              <a:rPr lang="en" dirty="0">
                <a:solidFill>
                  <a:schemeClr val="dk1"/>
                </a:solidFill>
              </a:rPr>
              <a:t> doesn't have this level of tooling - even though there are many libraries available today - but </a:t>
            </a:r>
            <a:r>
              <a:rPr lang="en" dirty="0" err="1">
                <a:solidFill>
                  <a:schemeClr val="dk1"/>
                </a:solidFill>
              </a:rPr>
              <a:t>CouchDb</a:t>
            </a:r>
            <a:r>
              <a:rPr lang="en" dirty="0">
                <a:solidFill>
                  <a:schemeClr val="dk1"/>
                </a:solidFill>
              </a:rPr>
              <a:t> is exposed as an HTTP API and it is therefore quite easy to create a wrapper in your favorite language to talk with it. I personally like this approach as it avoids bloat and allows you to only take what you want (interface segregation principle).</a:t>
            </a:r>
            <a:endParaRPr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dirty="0">
                <a:solidFill>
                  <a:schemeClr val="dk1"/>
                </a:solidFill>
              </a:rPr>
              <a:t>●</a:t>
            </a:r>
            <a:endParaRPr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dirty="0">
                <a:solidFill>
                  <a:schemeClr val="dk1"/>
                </a:solidFill>
              </a:rPr>
              <a:t>●</a:t>
            </a:r>
            <a:r>
              <a:rPr lang="en" b="1" dirty="0">
                <a:solidFill>
                  <a:schemeClr val="dk1"/>
                </a:solidFill>
              </a:rPr>
              <a:t>From:</a:t>
            </a:r>
            <a:endParaRPr b="1"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dirty="0">
                <a:solidFill>
                  <a:schemeClr val="dk1"/>
                </a:solidFill>
              </a:rPr>
              <a:t>●</a:t>
            </a:r>
            <a:r>
              <a:rPr lang="en" sz="1800" dirty="0">
                <a:solidFill>
                  <a:schemeClr val="dk1"/>
                </a:solidFill>
              </a:rPr>
              <a:t>https://</a:t>
            </a:r>
            <a:r>
              <a:rPr lang="en" sz="1800" dirty="0" err="1">
                <a:solidFill>
                  <a:schemeClr val="dk1"/>
                </a:solidFill>
              </a:rPr>
              <a:t>stackoverflow.com</a:t>
            </a:r>
            <a:r>
              <a:rPr lang="en" sz="1800" dirty="0">
                <a:solidFill>
                  <a:schemeClr val="dk1"/>
                </a:solidFill>
              </a:rPr>
              <a:t>/questions/12437790/when-to-use-</a:t>
            </a:r>
            <a:r>
              <a:rPr lang="en" sz="1800" dirty="0" err="1">
                <a:solidFill>
                  <a:schemeClr val="dk1"/>
                </a:solidFill>
              </a:rPr>
              <a:t>couchdb</a:t>
            </a:r>
            <a:r>
              <a:rPr lang="en" sz="1800" dirty="0">
                <a:solidFill>
                  <a:schemeClr val="dk1"/>
                </a:solidFill>
              </a:rPr>
              <a:t>-over-</a:t>
            </a:r>
            <a:r>
              <a:rPr lang="en" sz="1800" dirty="0" err="1">
                <a:solidFill>
                  <a:schemeClr val="dk1"/>
                </a:solidFill>
              </a:rPr>
              <a:t>mongodb</a:t>
            </a:r>
            <a:r>
              <a:rPr lang="en" sz="1800" dirty="0">
                <a:solidFill>
                  <a:schemeClr val="dk1"/>
                </a:solidFill>
              </a:rPr>
              <a:t>-and-vice-versa</a:t>
            </a:r>
            <a:endParaRPr sz="1800"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sz="1800" dirty="0">
                <a:solidFill>
                  <a:schemeClr val="dk1"/>
                </a:solidFill>
              </a:rPr>
              <a:t>Add note: from ref</a:t>
            </a:r>
            <a:endParaRPr sz="1800"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sz="1800" dirty="0">
                <a:solidFill>
                  <a:schemeClr val="dk1"/>
                </a:solidFill>
              </a:rPr>
              <a:t>http://</a:t>
            </a:r>
            <a:r>
              <a:rPr lang="en" sz="1800" dirty="0" err="1">
                <a:solidFill>
                  <a:schemeClr val="dk1"/>
                </a:solidFill>
              </a:rPr>
              <a:t>blog.scottlogic.com</a:t>
            </a:r>
            <a:r>
              <a:rPr lang="en" sz="1800" dirty="0">
                <a:solidFill>
                  <a:schemeClr val="dk1"/>
                </a:solidFill>
              </a:rPr>
              <a:t>/2014/08/04/</a:t>
            </a:r>
            <a:r>
              <a:rPr lang="en" sz="1800" dirty="0" err="1">
                <a:solidFill>
                  <a:schemeClr val="dk1"/>
                </a:solidFill>
              </a:rPr>
              <a:t>mongodb</a:t>
            </a:r>
            <a:r>
              <a:rPr lang="en" sz="1800" dirty="0">
                <a:solidFill>
                  <a:schemeClr val="dk1"/>
                </a:solidFill>
              </a:rPr>
              <a:t>-vs-</a:t>
            </a:r>
            <a:r>
              <a:rPr lang="en" sz="1800" dirty="0" err="1">
                <a:solidFill>
                  <a:schemeClr val="dk1"/>
                </a:solidFill>
              </a:rPr>
              <a:t>couchdb.html</a:t>
            </a:r>
            <a:endParaRPr sz="1800" dirty="0">
              <a:solidFill>
                <a:schemeClr val="dk1"/>
              </a:solidFill>
            </a:endParaRPr>
          </a:p>
          <a:p>
            <a:pPr marL="0" lvl="0" indent="0" rtl="0">
              <a:spcBef>
                <a:spcPts val="0"/>
              </a:spcBef>
              <a:spcAft>
                <a:spcPts val="0"/>
              </a:spcAft>
              <a:buNone/>
            </a:pPr>
            <a:endParaRPr dirty="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n" sz="1050" dirty="0">
                <a:solidFill>
                  <a:schemeClr val="dk1"/>
                </a:solidFill>
              </a:rPr>
              <a:t>Apart from these differences</a:t>
            </a:r>
            <a:endParaRPr sz="1050"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dirty="0">
                <a:solidFill>
                  <a:schemeClr val="dk1"/>
                </a:solidFill>
              </a:rPr>
              <a:t>As you can see in the diagram, </a:t>
            </a:r>
            <a:r>
              <a:rPr lang="en" b="1" dirty="0">
                <a:solidFill>
                  <a:schemeClr val="dk1"/>
                </a:solidFill>
              </a:rPr>
              <a:t>MongoDB</a:t>
            </a:r>
            <a:r>
              <a:rPr lang="en" dirty="0">
                <a:solidFill>
                  <a:schemeClr val="dk1"/>
                </a:solidFill>
              </a:rPr>
              <a:t> and </a:t>
            </a:r>
            <a:r>
              <a:rPr lang="en" b="1" dirty="0" err="1">
                <a:solidFill>
                  <a:schemeClr val="dk1"/>
                </a:solidFill>
              </a:rPr>
              <a:t>CouchDB</a:t>
            </a:r>
            <a:r>
              <a:rPr lang="en" dirty="0">
                <a:solidFill>
                  <a:schemeClr val="dk1"/>
                </a:solidFill>
              </a:rPr>
              <a:t> are built with a slightly different focus. Both scale across multiple nodes easily, but </a:t>
            </a:r>
            <a:r>
              <a:rPr lang="en" b="1" dirty="0">
                <a:solidFill>
                  <a:schemeClr val="dk1"/>
                </a:solidFill>
              </a:rPr>
              <a:t>MongoDB </a:t>
            </a:r>
            <a:r>
              <a:rPr lang="en" dirty="0" err="1">
                <a:solidFill>
                  <a:schemeClr val="dk1"/>
                </a:solidFill>
              </a:rPr>
              <a:t>favours</a:t>
            </a:r>
            <a:r>
              <a:rPr lang="en" dirty="0">
                <a:solidFill>
                  <a:schemeClr val="dk1"/>
                </a:solidFill>
              </a:rPr>
              <a:t> consistency while </a:t>
            </a:r>
            <a:r>
              <a:rPr lang="en" b="1" dirty="0" err="1">
                <a:solidFill>
                  <a:schemeClr val="dk1"/>
                </a:solidFill>
              </a:rPr>
              <a:t>CouchDB</a:t>
            </a:r>
            <a:r>
              <a:rPr lang="en" dirty="0">
                <a:solidFill>
                  <a:schemeClr val="dk1"/>
                </a:solidFill>
              </a:rPr>
              <a:t> </a:t>
            </a:r>
            <a:r>
              <a:rPr lang="en" dirty="0" err="1">
                <a:solidFill>
                  <a:schemeClr val="dk1"/>
                </a:solidFill>
              </a:rPr>
              <a:t>favours</a:t>
            </a:r>
            <a:r>
              <a:rPr lang="en" dirty="0">
                <a:solidFill>
                  <a:schemeClr val="dk1"/>
                </a:solidFill>
              </a:rPr>
              <a:t> availability.</a:t>
            </a:r>
          </a:p>
          <a:p>
            <a:pPr marL="0" lvl="0" indent="0" rtl="0">
              <a:lnSpc>
                <a:spcPct val="115000"/>
              </a:lnSpc>
              <a:spcBef>
                <a:spcPts val="0"/>
              </a:spcBef>
              <a:spcAft>
                <a:spcPts val="0"/>
              </a:spcAft>
              <a:buClr>
                <a:schemeClr val="dk1"/>
              </a:buClr>
              <a:buSzPts val="1100"/>
              <a:buFont typeface="Arial"/>
              <a:buNone/>
            </a:pPr>
            <a:endParaRPr lang="en" dirty="0">
              <a:solidFill>
                <a:schemeClr val="dk1"/>
              </a:solidFill>
            </a:endParaRPr>
          </a:p>
          <a:p>
            <a:pPr marL="0" lvl="0" indent="0" rtl="0">
              <a:lnSpc>
                <a:spcPct val="115000"/>
              </a:lnSpc>
              <a:spcBef>
                <a:spcPts val="0"/>
              </a:spcBef>
              <a:spcAft>
                <a:spcPts val="0"/>
              </a:spcAft>
              <a:buClr>
                <a:schemeClr val="dk1"/>
              </a:buClr>
              <a:buSzPts val="1100"/>
              <a:buFont typeface="Arial"/>
              <a:buNone/>
            </a:pPr>
            <a:endParaRPr lang="en" dirty="0">
              <a:solidFill>
                <a:schemeClr val="dk1"/>
              </a:solidFill>
            </a:endParaRPr>
          </a:p>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dirty="0">
                <a:solidFill>
                  <a:schemeClr val="dk1"/>
                </a:solidFill>
              </a:rPr>
              <a:t>So you use </a:t>
            </a:r>
            <a:r>
              <a:rPr lang="en-US" dirty="0" err="1">
                <a:solidFill>
                  <a:schemeClr val="dk1"/>
                </a:solidFill>
              </a:rPr>
              <a:t>mongoDB</a:t>
            </a:r>
            <a:r>
              <a:rPr lang="en-US" dirty="0">
                <a:solidFill>
                  <a:schemeClr val="dk1"/>
                </a:solidFill>
              </a:rPr>
              <a:t> when considering immediate consistency</a:t>
            </a:r>
          </a:p>
          <a:p>
            <a:pPr marL="0" lvl="0" indent="0" rtl="0">
              <a:lnSpc>
                <a:spcPct val="115000"/>
              </a:lnSpc>
              <a:spcBef>
                <a:spcPts val="0"/>
              </a:spcBef>
              <a:spcAft>
                <a:spcPts val="0"/>
              </a:spcAft>
              <a:buClr>
                <a:schemeClr val="dk1"/>
              </a:buClr>
              <a:buSzPts val="1100"/>
              <a:buFont typeface="Arial"/>
              <a:buNone/>
            </a:pPr>
            <a:endParaRPr lang="en"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dirty="0" err="1">
                <a:solidFill>
                  <a:schemeClr val="dk1"/>
                </a:solidFill>
              </a:rPr>
              <a:t>dont</a:t>
            </a:r>
            <a:r>
              <a:rPr lang="en" dirty="0">
                <a:solidFill>
                  <a:schemeClr val="dk1"/>
                </a:solidFill>
              </a:rPr>
              <a:t> say:  In the </a:t>
            </a:r>
            <a:r>
              <a:rPr lang="en" b="1" dirty="0">
                <a:solidFill>
                  <a:schemeClr val="dk1"/>
                </a:solidFill>
              </a:rPr>
              <a:t>MongoDB</a:t>
            </a:r>
            <a:r>
              <a:rPr lang="en" dirty="0">
                <a:solidFill>
                  <a:schemeClr val="dk1"/>
                </a:solidFill>
              </a:rPr>
              <a:t> replication model, a group of database nodes host the same data set and are defined as a replica set.</a:t>
            </a:r>
          </a:p>
          <a:p>
            <a:pPr marL="0" lvl="0" indent="0" rtl="0">
              <a:lnSpc>
                <a:spcPct val="115000"/>
              </a:lnSpc>
              <a:spcBef>
                <a:spcPts val="0"/>
              </a:spcBef>
              <a:spcAft>
                <a:spcPts val="0"/>
              </a:spcAft>
              <a:buClr>
                <a:schemeClr val="dk1"/>
              </a:buClr>
              <a:buSzPts val="1100"/>
              <a:buFont typeface="Arial"/>
              <a:buNone/>
            </a:pPr>
            <a:endParaRPr lang="en"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dirty="0" err="1">
                <a:solidFill>
                  <a:schemeClr val="dk1"/>
                </a:solidFill>
              </a:rPr>
              <a:t>USe</a:t>
            </a:r>
            <a:r>
              <a:rPr lang="en" dirty="0">
                <a:solidFill>
                  <a:schemeClr val="dk1"/>
                </a:solidFill>
              </a:rPr>
              <a:t> Mongo when considering immediate consistency.</a:t>
            </a:r>
            <a:endParaRPr dirty="0">
              <a:solidFill>
                <a:schemeClr val="dk1"/>
              </a:solidFill>
            </a:endParaRPr>
          </a:p>
          <a:p>
            <a:pPr marL="0" lvl="0" indent="0" rtl="0">
              <a:lnSpc>
                <a:spcPct val="115000"/>
              </a:lnSpc>
              <a:spcBef>
                <a:spcPts val="0"/>
              </a:spcBef>
              <a:spcAft>
                <a:spcPts val="0"/>
              </a:spcAft>
              <a:buClr>
                <a:schemeClr val="dk1"/>
              </a:buClr>
              <a:buSzPts val="1100"/>
              <a:buFont typeface="Arial"/>
              <a:buNone/>
            </a:pPr>
            <a:endParaRPr lang="en"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dirty="0">
                <a:solidFill>
                  <a:schemeClr val="dk1"/>
                </a:solidFill>
              </a:rPr>
              <a:t>So you use </a:t>
            </a:r>
            <a:r>
              <a:rPr lang="en" dirty="0" err="1">
                <a:solidFill>
                  <a:schemeClr val="dk1"/>
                </a:solidFill>
              </a:rPr>
              <a:t>mongoDB</a:t>
            </a:r>
            <a:r>
              <a:rPr lang="en" dirty="0">
                <a:solidFill>
                  <a:schemeClr val="dk1"/>
                </a:solidFill>
              </a:rPr>
              <a:t> when considering immediate consistency</a:t>
            </a:r>
            <a:endParaRPr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sz="1800" dirty="0">
                <a:solidFill>
                  <a:schemeClr val="dk1"/>
                </a:solidFill>
              </a:rPr>
              <a:t>Add note: from ref</a:t>
            </a:r>
            <a:endParaRPr sz="1800"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sz="1800" dirty="0">
                <a:solidFill>
                  <a:schemeClr val="dk1"/>
                </a:solidFill>
              </a:rPr>
              <a:t>http://</a:t>
            </a:r>
            <a:r>
              <a:rPr lang="en" sz="1800" dirty="0" err="1">
                <a:solidFill>
                  <a:schemeClr val="dk1"/>
                </a:solidFill>
              </a:rPr>
              <a:t>blog.scottlogic.com</a:t>
            </a:r>
            <a:r>
              <a:rPr lang="en" sz="1800" dirty="0">
                <a:solidFill>
                  <a:schemeClr val="dk1"/>
                </a:solidFill>
              </a:rPr>
              <a:t>/2014/08/04/</a:t>
            </a:r>
            <a:r>
              <a:rPr lang="en" sz="1800" dirty="0" err="1">
                <a:solidFill>
                  <a:schemeClr val="dk1"/>
                </a:solidFill>
              </a:rPr>
              <a:t>mongodb</a:t>
            </a:r>
            <a:r>
              <a:rPr lang="en" sz="1800" dirty="0">
                <a:solidFill>
                  <a:schemeClr val="dk1"/>
                </a:solidFill>
              </a:rPr>
              <a:t>-vs-</a:t>
            </a:r>
            <a:r>
              <a:rPr lang="en" sz="1800" dirty="0" err="1">
                <a:solidFill>
                  <a:schemeClr val="dk1"/>
                </a:solidFill>
              </a:rPr>
              <a:t>couchdb.html</a:t>
            </a:r>
            <a:endParaRPr lang="en" sz="1800" dirty="0">
              <a:solidFill>
                <a:schemeClr val="dk1"/>
              </a:solidFill>
            </a:endParaRPr>
          </a:p>
          <a:p>
            <a:pPr marL="0" lvl="0" indent="0" rtl="0">
              <a:lnSpc>
                <a:spcPct val="115000"/>
              </a:lnSpc>
              <a:spcBef>
                <a:spcPts val="0"/>
              </a:spcBef>
              <a:spcAft>
                <a:spcPts val="0"/>
              </a:spcAft>
              <a:buClr>
                <a:schemeClr val="dk1"/>
              </a:buClr>
              <a:buSzPts val="1100"/>
              <a:buFont typeface="Arial"/>
              <a:buNone/>
            </a:pPr>
            <a:endParaRPr lang="en" sz="1800" dirty="0">
              <a:solidFill>
                <a:schemeClr val="dk1"/>
              </a:solidFill>
            </a:endParaRPr>
          </a:p>
          <a:p>
            <a:pPr marL="0" lvl="0" indent="0" rtl="0">
              <a:lnSpc>
                <a:spcPct val="115000"/>
              </a:lnSpc>
              <a:spcBef>
                <a:spcPts val="0"/>
              </a:spcBef>
              <a:spcAft>
                <a:spcPts val="0"/>
              </a:spcAft>
              <a:buClr>
                <a:schemeClr val="dk1"/>
              </a:buClr>
              <a:buSzPts val="1100"/>
              <a:buFont typeface="Arial"/>
              <a:buNone/>
            </a:pPr>
            <a:endParaRPr lang="en-US" sz="1800" dirty="0">
              <a:solidFill>
                <a:schemeClr val="dk1"/>
              </a:solidFill>
            </a:endParaRPr>
          </a:p>
          <a:p>
            <a:pPr marL="0" lvl="0" indent="0" rtl="0">
              <a:lnSpc>
                <a:spcPct val="115000"/>
              </a:lnSpc>
              <a:spcBef>
                <a:spcPts val="0"/>
              </a:spcBef>
              <a:spcAft>
                <a:spcPts val="0"/>
              </a:spcAft>
              <a:buClr>
                <a:schemeClr val="dk1"/>
              </a:buClr>
              <a:buSzPts val="1100"/>
              <a:buFont typeface="Arial"/>
              <a:buNone/>
            </a:pPr>
            <a:endParaRPr lang="en-US" sz="1800" b="0" i="0" u="none" strike="noStrike" cap="none" dirty="0">
              <a:solidFill>
                <a:srgbClr val="000000"/>
              </a:solidFill>
              <a:effectLst/>
              <a:latin typeface="Arial"/>
              <a:cs typeface="Arial"/>
              <a:sym typeface="Arial"/>
            </a:endParaRPr>
          </a:p>
          <a:p>
            <a:pPr marL="0" lvl="0" indent="0" rtl="0">
              <a:lnSpc>
                <a:spcPct val="115000"/>
              </a:lnSpc>
              <a:spcBef>
                <a:spcPts val="0"/>
              </a:spcBef>
              <a:spcAft>
                <a:spcPts val="0"/>
              </a:spcAft>
              <a:buClr>
                <a:schemeClr val="dk1"/>
              </a:buClr>
              <a:buSzPts val="1100"/>
              <a:buFont typeface="Arial"/>
              <a:buNone/>
            </a:pPr>
            <a:endParaRPr lang="en-US" sz="1800" b="0" i="0" u="none" strike="noStrike" cap="none" dirty="0">
              <a:solidFill>
                <a:srgbClr val="000000"/>
              </a:solidFill>
              <a:effectLst/>
              <a:latin typeface="Arial"/>
              <a:cs typeface="Arial"/>
              <a:sym typeface="Arial"/>
            </a:endParaRPr>
          </a:p>
          <a:p>
            <a:pPr marL="0" lvl="0" indent="0" rtl="0">
              <a:lnSpc>
                <a:spcPct val="115000"/>
              </a:lnSpc>
              <a:spcBef>
                <a:spcPts val="0"/>
              </a:spcBef>
              <a:spcAft>
                <a:spcPts val="0"/>
              </a:spcAft>
              <a:buClr>
                <a:schemeClr val="dk1"/>
              </a:buClr>
              <a:buSzPts val="1100"/>
              <a:buFont typeface="Arial"/>
              <a:buNone/>
            </a:pPr>
            <a:endParaRPr sz="1800" dirty="0">
              <a:solidFill>
                <a:schemeClr val="dk1"/>
              </a:solidFill>
            </a:endParaRPr>
          </a:p>
          <a:p>
            <a:pPr marL="0" lvl="0" indent="0" rtl="0">
              <a:spcBef>
                <a:spcPts val="0"/>
              </a:spcBef>
              <a:spcAft>
                <a:spcPts val="0"/>
              </a:spcAft>
              <a:buNone/>
            </a:pPr>
            <a:endParaRPr sz="1050" dirty="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1700"/>
              </a:spcBef>
              <a:spcAft>
                <a:spcPts val="0"/>
              </a:spcAft>
              <a:buNone/>
            </a:pPr>
            <a:r>
              <a:rPr lang="en" sz="1200" dirty="0">
                <a:solidFill>
                  <a:schemeClr val="dk1"/>
                </a:solidFill>
                <a:highlight>
                  <a:srgbClr val="FFFFFF"/>
                </a:highlight>
                <a:latin typeface="Georgia"/>
                <a:ea typeface="Georgia"/>
                <a:cs typeface="Georgia"/>
                <a:sym typeface="Georgia"/>
              </a:rPr>
              <a:t>The CAP theorem describes a few different strategies for distributing application logic across networks. </a:t>
            </a:r>
            <a:r>
              <a:rPr lang="en" sz="1200" dirty="0" err="1">
                <a:solidFill>
                  <a:schemeClr val="dk1"/>
                </a:solidFill>
                <a:highlight>
                  <a:srgbClr val="FFFFFF"/>
                </a:highlight>
                <a:latin typeface="Georgia"/>
                <a:ea typeface="Georgia"/>
                <a:cs typeface="Georgia"/>
                <a:sym typeface="Georgia"/>
              </a:rPr>
              <a:t>CouchDB’s</a:t>
            </a:r>
            <a:r>
              <a:rPr lang="en" sz="1200" dirty="0">
                <a:solidFill>
                  <a:schemeClr val="dk1"/>
                </a:solidFill>
                <a:highlight>
                  <a:srgbClr val="FFFFFF"/>
                </a:highlight>
                <a:latin typeface="Georgia"/>
                <a:ea typeface="Georgia"/>
                <a:cs typeface="Georgia"/>
                <a:sym typeface="Georgia"/>
              </a:rPr>
              <a:t> solution uses replication to propagate application changes across participating nodes.</a:t>
            </a:r>
          </a:p>
          <a:p>
            <a:pPr marL="0" lvl="0" indent="0" rtl="0">
              <a:spcBef>
                <a:spcPts val="1700"/>
              </a:spcBef>
              <a:spcAft>
                <a:spcPts val="0"/>
              </a:spcAft>
              <a:buNone/>
            </a:pPr>
            <a:endParaRPr lang="en" sz="1200" dirty="0">
              <a:solidFill>
                <a:schemeClr val="dk1"/>
              </a:solidFill>
              <a:highlight>
                <a:srgbClr val="FFFFFF"/>
              </a:highlight>
              <a:latin typeface="Georgia"/>
              <a:ea typeface="Georgia"/>
              <a:cs typeface="Georgia"/>
              <a:sym typeface="Georgia"/>
            </a:endParaRPr>
          </a:p>
          <a:p>
            <a:pPr marL="0" lvl="0" indent="0" rtl="0">
              <a:spcBef>
                <a:spcPts val="1700"/>
              </a:spcBef>
              <a:spcAft>
                <a:spcPts val="0"/>
              </a:spcAft>
              <a:buNone/>
            </a:pPr>
            <a:r>
              <a:rPr lang="en" sz="1200" dirty="0">
                <a:solidFill>
                  <a:schemeClr val="dk1"/>
                </a:solidFill>
                <a:highlight>
                  <a:srgbClr val="FFFFFF"/>
                </a:highlight>
                <a:latin typeface="Georgia"/>
                <a:ea typeface="Georgia"/>
                <a:cs typeface="Georgia"/>
                <a:sym typeface="Georgia"/>
              </a:rPr>
              <a:t> This is a fundamentally different approach from consensus algorithms and relational databases, which operate at different intersections of consistency, availability, and partition tolerance</a:t>
            </a:r>
            <a:endParaRPr sz="1200" dirty="0">
              <a:solidFill>
                <a:schemeClr val="dk1"/>
              </a:solidFill>
              <a:latin typeface="Georgia"/>
              <a:ea typeface="Georgia"/>
              <a:cs typeface="Georgia"/>
              <a:sym typeface="Georgi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200" dirty="0">
                <a:solidFill>
                  <a:schemeClr val="dk1"/>
                </a:solidFill>
                <a:highlight>
                  <a:srgbClr val="FFFFFF"/>
                </a:highlight>
                <a:latin typeface="Georgia"/>
                <a:ea typeface="Georgia"/>
                <a:cs typeface="Georgia"/>
                <a:sym typeface="Georgia"/>
              </a:rPr>
              <a:t>.</a:t>
            </a:r>
            <a:endParaRPr sz="1200" dirty="0">
              <a:solidFill>
                <a:schemeClr val="dk1"/>
              </a:solidFill>
              <a:highlight>
                <a:srgbClr val="FFFFFF"/>
              </a:highlight>
              <a:latin typeface="Georgia"/>
              <a:ea typeface="Georgia"/>
              <a:cs typeface="Georgia"/>
              <a:sym typeface="Georgia"/>
            </a:endParaRPr>
          </a:p>
          <a:p>
            <a:pPr marL="0" lvl="0" indent="0">
              <a:spcBef>
                <a:spcPts val="0"/>
              </a:spcBef>
              <a:spcAft>
                <a:spcPts val="0"/>
              </a:spcAft>
              <a:buNone/>
            </a:pPr>
            <a:endParaRPr sz="1200" dirty="0">
              <a:solidFill>
                <a:schemeClr val="dk1"/>
              </a:solidFill>
              <a:highlight>
                <a:srgbClr val="FFFFFF"/>
              </a:highlight>
              <a:latin typeface="Georgia"/>
              <a:ea typeface="Georgia"/>
              <a:cs typeface="Georgia"/>
              <a:sym typeface="Georgia"/>
            </a:endParaRPr>
          </a:p>
          <a:p>
            <a:pPr marL="0" lvl="0" indent="0" rtl="0">
              <a:lnSpc>
                <a:spcPct val="115000"/>
              </a:lnSpc>
              <a:spcBef>
                <a:spcPts val="0"/>
              </a:spcBef>
              <a:spcAft>
                <a:spcPts val="0"/>
              </a:spcAft>
              <a:buClr>
                <a:schemeClr val="dk1"/>
              </a:buClr>
              <a:buSzPts val="1100"/>
              <a:buFont typeface="Arial"/>
              <a:buNone/>
            </a:pPr>
            <a:r>
              <a:rPr lang="en" sz="1200" dirty="0">
                <a:solidFill>
                  <a:schemeClr val="dk1"/>
                </a:solidFill>
                <a:latin typeface="Georgia"/>
                <a:ea typeface="Georgia"/>
                <a:cs typeface="Georgia"/>
                <a:sym typeface="Georgia"/>
              </a:rPr>
              <a:t>The CAP theorem, shown in </a:t>
            </a:r>
            <a:r>
              <a:rPr lang="en" sz="1200" dirty="0">
                <a:solidFill>
                  <a:srgbClr val="990066"/>
                </a:solidFill>
                <a:uFill>
                  <a:noFill/>
                </a:uFill>
                <a:latin typeface="Georgia"/>
                <a:ea typeface="Georgia"/>
                <a:cs typeface="Georgia"/>
                <a:sym typeface="Georgia"/>
                <a:hlinkClick r:id="rId3"/>
              </a:rPr>
              <a:t>Figure 1, “The CAP theorem”</a:t>
            </a:r>
            <a:r>
              <a:rPr lang="en" sz="1200" dirty="0">
                <a:solidFill>
                  <a:schemeClr val="dk1"/>
                </a:solidFill>
                <a:latin typeface="Georgia"/>
                <a:ea typeface="Georgia"/>
                <a:cs typeface="Georgia"/>
                <a:sym typeface="Georgia"/>
              </a:rPr>
              <a:t>, identifies three distinct concerns:</a:t>
            </a:r>
            <a:endParaRPr sz="1200" dirty="0">
              <a:solidFill>
                <a:schemeClr val="dk1"/>
              </a:solidFill>
              <a:latin typeface="Georgia"/>
              <a:ea typeface="Georgia"/>
              <a:cs typeface="Georgia"/>
              <a:sym typeface="Georgia"/>
            </a:endParaRPr>
          </a:p>
          <a:p>
            <a:pPr marL="0" lvl="0" indent="0" rtl="0">
              <a:lnSpc>
                <a:spcPct val="115000"/>
              </a:lnSpc>
              <a:spcBef>
                <a:spcPts val="1700"/>
              </a:spcBef>
              <a:spcAft>
                <a:spcPts val="0"/>
              </a:spcAft>
              <a:buClr>
                <a:schemeClr val="dk1"/>
              </a:buClr>
              <a:buSzPts val="1100"/>
              <a:buFont typeface="Arial"/>
              <a:buNone/>
            </a:pPr>
            <a:r>
              <a:rPr lang="en" sz="1200" b="1" dirty="0">
                <a:solidFill>
                  <a:schemeClr val="dk1"/>
                </a:solidFill>
                <a:latin typeface="Georgia"/>
                <a:ea typeface="Georgia"/>
                <a:cs typeface="Georgia"/>
                <a:sym typeface="Georgia"/>
              </a:rPr>
              <a:t>Consistency</a:t>
            </a:r>
            <a:endParaRPr sz="1200" b="1" dirty="0">
              <a:solidFill>
                <a:schemeClr val="dk1"/>
              </a:solidFill>
              <a:latin typeface="Georgia"/>
              <a:ea typeface="Georgia"/>
              <a:cs typeface="Georgia"/>
              <a:sym typeface="Georgia"/>
            </a:endParaRPr>
          </a:p>
          <a:p>
            <a:pPr marL="228600" lvl="0" indent="0" rtl="0">
              <a:lnSpc>
                <a:spcPct val="115000"/>
              </a:lnSpc>
              <a:spcBef>
                <a:spcPts val="1700"/>
              </a:spcBef>
              <a:spcAft>
                <a:spcPts val="0"/>
              </a:spcAft>
              <a:buClr>
                <a:schemeClr val="dk1"/>
              </a:buClr>
              <a:buSzPts val="1100"/>
              <a:buFont typeface="Arial"/>
              <a:buNone/>
            </a:pPr>
            <a:r>
              <a:rPr lang="en" sz="1200" dirty="0">
                <a:solidFill>
                  <a:schemeClr val="dk1"/>
                </a:solidFill>
                <a:latin typeface="Georgia"/>
                <a:ea typeface="Georgia"/>
                <a:cs typeface="Georgia"/>
                <a:sym typeface="Georgia"/>
              </a:rPr>
              <a:t>All database clients see the same data, even with concurrent updates.</a:t>
            </a:r>
            <a:endParaRPr sz="1200" dirty="0">
              <a:solidFill>
                <a:schemeClr val="dk1"/>
              </a:solidFill>
              <a:latin typeface="Georgia"/>
              <a:ea typeface="Georgia"/>
              <a:cs typeface="Georgia"/>
              <a:sym typeface="Georgia"/>
            </a:endParaRPr>
          </a:p>
          <a:p>
            <a:pPr marL="0" lvl="0" indent="0" rtl="0">
              <a:lnSpc>
                <a:spcPct val="115000"/>
              </a:lnSpc>
              <a:spcBef>
                <a:spcPts val="1700"/>
              </a:spcBef>
              <a:spcAft>
                <a:spcPts val="0"/>
              </a:spcAft>
              <a:buClr>
                <a:schemeClr val="dk1"/>
              </a:buClr>
              <a:buSzPts val="1100"/>
              <a:buFont typeface="Arial"/>
              <a:buNone/>
            </a:pPr>
            <a:r>
              <a:rPr lang="en" sz="1200" b="1" dirty="0">
                <a:solidFill>
                  <a:schemeClr val="dk1"/>
                </a:solidFill>
                <a:latin typeface="Georgia"/>
                <a:ea typeface="Georgia"/>
                <a:cs typeface="Georgia"/>
                <a:sym typeface="Georgia"/>
              </a:rPr>
              <a:t>Availability</a:t>
            </a:r>
            <a:endParaRPr sz="1200" b="1" dirty="0">
              <a:solidFill>
                <a:schemeClr val="dk1"/>
              </a:solidFill>
              <a:latin typeface="Georgia"/>
              <a:ea typeface="Georgia"/>
              <a:cs typeface="Georgia"/>
              <a:sym typeface="Georgia"/>
            </a:endParaRPr>
          </a:p>
          <a:p>
            <a:pPr marL="228600" lvl="0" indent="0" rtl="0">
              <a:lnSpc>
                <a:spcPct val="115000"/>
              </a:lnSpc>
              <a:spcBef>
                <a:spcPts val="1700"/>
              </a:spcBef>
              <a:spcAft>
                <a:spcPts val="0"/>
              </a:spcAft>
              <a:buClr>
                <a:schemeClr val="dk1"/>
              </a:buClr>
              <a:buSzPts val="1100"/>
              <a:buFont typeface="Arial"/>
              <a:buNone/>
            </a:pPr>
            <a:r>
              <a:rPr lang="en" sz="1200" dirty="0">
                <a:solidFill>
                  <a:schemeClr val="dk1"/>
                </a:solidFill>
                <a:latin typeface="Georgia"/>
                <a:ea typeface="Georgia"/>
                <a:cs typeface="Georgia"/>
                <a:sym typeface="Georgia"/>
              </a:rPr>
              <a:t>All database clients are able to access some version of the data.</a:t>
            </a:r>
            <a:endParaRPr sz="1200" dirty="0">
              <a:solidFill>
                <a:schemeClr val="dk1"/>
              </a:solidFill>
              <a:latin typeface="Georgia"/>
              <a:ea typeface="Georgia"/>
              <a:cs typeface="Georgia"/>
              <a:sym typeface="Georgia"/>
            </a:endParaRPr>
          </a:p>
          <a:p>
            <a:pPr marL="0" lvl="0" indent="0" rtl="0">
              <a:lnSpc>
                <a:spcPct val="115000"/>
              </a:lnSpc>
              <a:spcBef>
                <a:spcPts val="1700"/>
              </a:spcBef>
              <a:spcAft>
                <a:spcPts val="0"/>
              </a:spcAft>
              <a:buClr>
                <a:schemeClr val="dk1"/>
              </a:buClr>
              <a:buSzPts val="1100"/>
              <a:buFont typeface="Arial"/>
              <a:buNone/>
            </a:pPr>
            <a:r>
              <a:rPr lang="en" sz="1200" b="1" dirty="0">
                <a:solidFill>
                  <a:schemeClr val="dk1"/>
                </a:solidFill>
                <a:latin typeface="Georgia"/>
                <a:ea typeface="Georgia"/>
                <a:cs typeface="Georgia"/>
                <a:sym typeface="Georgia"/>
              </a:rPr>
              <a:t>Partition tolerance</a:t>
            </a:r>
            <a:endParaRPr sz="1200" b="1" dirty="0">
              <a:solidFill>
                <a:schemeClr val="dk1"/>
              </a:solidFill>
              <a:latin typeface="Georgia"/>
              <a:ea typeface="Georgia"/>
              <a:cs typeface="Georgia"/>
              <a:sym typeface="Georgia"/>
            </a:endParaRPr>
          </a:p>
          <a:p>
            <a:pPr marL="228600" lvl="0" indent="0" rtl="0">
              <a:lnSpc>
                <a:spcPct val="115000"/>
              </a:lnSpc>
              <a:spcBef>
                <a:spcPts val="1700"/>
              </a:spcBef>
              <a:spcAft>
                <a:spcPts val="0"/>
              </a:spcAft>
              <a:buClr>
                <a:schemeClr val="dk1"/>
              </a:buClr>
              <a:buSzPts val="1100"/>
              <a:buFont typeface="Arial"/>
              <a:buNone/>
            </a:pPr>
            <a:r>
              <a:rPr lang="en" sz="1200" dirty="0">
                <a:solidFill>
                  <a:schemeClr val="dk1"/>
                </a:solidFill>
                <a:latin typeface="Georgia"/>
                <a:ea typeface="Georgia"/>
                <a:cs typeface="Georgia"/>
                <a:sym typeface="Georgia"/>
              </a:rPr>
              <a:t>The database can be split over multiple servers.</a:t>
            </a:r>
          </a:p>
          <a:p>
            <a:pPr marL="228600" lvl="0" indent="0" rtl="0">
              <a:lnSpc>
                <a:spcPct val="115000"/>
              </a:lnSpc>
              <a:spcBef>
                <a:spcPts val="1700"/>
              </a:spcBef>
              <a:spcAft>
                <a:spcPts val="0"/>
              </a:spcAft>
              <a:buClr>
                <a:schemeClr val="dk1"/>
              </a:buClr>
              <a:buSzPts val="1100"/>
              <a:buFont typeface="Arial"/>
              <a:buNone/>
            </a:pPr>
            <a:endParaRPr lang="en" sz="1200" dirty="0">
              <a:solidFill>
                <a:schemeClr val="dk1"/>
              </a:solidFill>
              <a:latin typeface="Georgia"/>
              <a:ea typeface="Georgia"/>
              <a:cs typeface="Georgia"/>
              <a:sym typeface="Georgia"/>
            </a:endParaRPr>
          </a:p>
          <a:p>
            <a:pPr marL="0" lvl="0" indent="0" rtl="0">
              <a:lnSpc>
                <a:spcPct val="115000"/>
              </a:lnSpc>
              <a:spcBef>
                <a:spcPts val="0"/>
              </a:spcBef>
              <a:spcAft>
                <a:spcPts val="0"/>
              </a:spcAft>
              <a:buClr>
                <a:schemeClr val="dk1"/>
              </a:buClr>
              <a:buSzPts val="1100"/>
              <a:buFont typeface="Arial"/>
              <a:buNone/>
            </a:pPr>
            <a:r>
              <a:rPr lang="en-US" sz="1200" b="0" i="0" u="none" strike="noStrike" cap="none" dirty="0">
                <a:solidFill>
                  <a:srgbClr val="000000"/>
                </a:solidFill>
                <a:effectLst/>
                <a:latin typeface="Arial"/>
                <a:ea typeface="Arial"/>
                <a:cs typeface="Arial"/>
                <a:sym typeface="Arial"/>
              </a:rPr>
              <a:t>If availability is a priority, we can let clients write data to one node of the database without waiting for other nodes to come into agreement. If the database knows how to take care of reconciling these operations between nodes, we achieve a sort of “eventual consistency” in exchange for high availability. This is a surprisingly applicable trade-off for many applications.</a:t>
            </a:r>
          </a:p>
          <a:p>
            <a:pPr marL="0" lvl="0" indent="0" rtl="0">
              <a:lnSpc>
                <a:spcPct val="115000"/>
              </a:lnSpc>
              <a:spcBef>
                <a:spcPts val="0"/>
              </a:spcBef>
              <a:spcAft>
                <a:spcPts val="0"/>
              </a:spcAft>
              <a:buClr>
                <a:schemeClr val="dk1"/>
              </a:buClr>
              <a:buSzPts val="1100"/>
              <a:buFont typeface="Arial"/>
              <a:buNone/>
            </a:pPr>
            <a:endParaRPr lang="en-US" sz="1200" b="0" i="0" u="none" strike="noStrike" cap="none" dirty="0">
              <a:solidFill>
                <a:srgbClr val="000000"/>
              </a:solidFill>
              <a:effectLst/>
              <a:latin typeface="Arial"/>
              <a:cs typeface="Arial"/>
              <a:sym typeface="Arial"/>
            </a:endParaRPr>
          </a:p>
          <a:p>
            <a:pPr marL="0" lvl="0" indent="0" rtl="0">
              <a:lnSpc>
                <a:spcPct val="115000"/>
              </a:lnSpc>
              <a:spcBef>
                <a:spcPts val="0"/>
              </a:spcBef>
              <a:spcAft>
                <a:spcPts val="0"/>
              </a:spcAft>
              <a:buClr>
                <a:schemeClr val="dk1"/>
              </a:buClr>
              <a:buSzPts val="1100"/>
              <a:buFont typeface="Arial"/>
              <a:buNone/>
            </a:pPr>
            <a:r>
              <a:rPr lang="en-US" sz="1200" b="0" i="0" u="none" strike="noStrike" cap="none" dirty="0" err="1">
                <a:solidFill>
                  <a:srgbClr val="000000"/>
                </a:solidFill>
                <a:effectLst/>
                <a:latin typeface="Arial"/>
                <a:ea typeface="Arial"/>
                <a:cs typeface="Arial"/>
                <a:sym typeface="Arial"/>
              </a:rPr>
              <a:t>CouchDB</a:t>
            </a:r>
            <a:r>
              <a:rPr lang="en-US" sz="1200" b="0" i="0" u="none" strike="noStrike" cap="none" dirty="0">
                <a:solidFill>
                  <a:srgbClr val="000000"/>
                </a:solidFill>
                <a:effectLst/>
                <a:latin typeface="Arial"/>
                <a:ea typeface="Arial"/>
                <a:cs typeface="Arial"/>
                <a:sym typeface="Arial"/>
              </a:rPr>
              <a:t> makes it really simple to build applications that sacrifice immediate consistency for the huge performance improvements that come with simple distribution.</a:t>
            </a:r>
          </a:p>
          <a:p>
            <a:pPr marL="0" lvl="0" indent="0" rtl="0">
              <a:lnSpc>
                <a:spcPct val="115000"/>
              </a:lnSpc>
              <a:spcBef>
                <a:spcPts val="0"/>
              </a:spcBef>
              <a:spcAft>
                <a:spcPts val="0"/>
              </a:spcAft>
              <a:buClr>
                <a:schemeClr val="dk1"/>
              </a:buClr>
              <a:buSzPts val="1100"/>
              <a:buFont typeface="Arial"/>
              <a:buNone/>
            </a:pPr>
            <a:endParaRPr lang="en-US" sz="1200" b="0" i="0" u="none" strike="noStrike" cap="none" dirty="0">
              <a:solidFill>
                <a:srgbClr val="000000"/>
              </a:solidFill>
              <a:effectLst/>
              <a:latin typeface="Arial"/>
              <a:cs typeface="Arial"/>
              <a:sym typeface="Arial"/>
            </a:endParaRPr>
          </a:p>
          <a:p>
            <a:pPr marL="0" lvl="0" indent="0" rtl="0">
              <a:lnSpc>
                <a:spcPct val="115000"/>
              </a:lnSpc>
              <a:spcBef>
                <a:spcPts val="0"/>
              </a:spcBef>
              <a:spcAft>
                <a:spcPts val="0"/>
              </a:spcAft>
              <a:buClr>
                <a:schemeClr val="dk1"/>
              </a:buClr>
              <a:buSzPts val="1100"/>
              <a:buFont typeface="Arial"/>
              <a:buNone/>
            </a:pPr>
            <a:r>
              <a:rPr lang="en-US" sz="1100" b="0" i="0" u="none" strike="noStrike" cap="none" dirty="0">
                <a:solidFill>
                  <a:srgbClr val="000000"/>
                </a:solidFill>
                <a:effectLst/>
                <a:latin typeface="Arial"/>
                <a:ea typeface="Arial"/>
                <a:cs typeface="Arial"/>
                <a:sym typeface="Arial"/>
              </a:rPr>
              <a:t>The aim of the replication is that at the end of the process, all active documents on the source database are also in the destination database and all documents that were deleted in the source databases are also deleted on the destination database (if they even existed).</a:t>
            </a:r>
          </a:p>
          <a:p>
            <a:pPr marL="0" lvl="0" indent="0" rtl="0">
              <a:lnSpc>
                <a:spcPct val="115000"/>
              </a:lnSpc>
              <a:spcBef>
                <a:spcPts val="0"/>
              </a:spcBef>
              <a:spcAft>
                <a:spcPts val="0"/>
              </a:spcAft>
              <a:buClr>
                <a:schemeClr val="dk1"/>
              </a:buClr>
              <a:buSzPts val="1100"/>
              <a:buFont typeface="Arial"/>
              <a:buNone/>
            </a:pPr>
            <a:endParaRPr lang="en-US" sz="1100" b="0" i="0" u="none" strike="noStrike" cap="none" dirty="0">
              <a:solidFill>
                <a:srgbClr val="000000"/>
              </a:solidFill>
              <a:effectLst/>
              <a:latin typeface="Arial"/>
              <a:ea typeface="Arial"/>
              <a:cs typeface="Arial"/>
              <a:sym typeface="Arial"/>
            </a:endParaRPr>
          </a:p>
          <a:p>
            <a:pPr marL="0" lvl="0" indent="0" rtl="0">
              <a:lnSpc>
                <a:spcPct val="115000"/>
              </a:lnSpc>
              <a:spcBef>
                <a:spcPts val="0"/>
              </a:spcBef>
              <a:spcAft>
                <a:spcPts val="0"/>
              </a:spcAft>
              <a:buClr>
                <a:schemeClr val="dk1"/>
              </a:buClr>
              <a:buSzPts val="1100"/>
              <a:buFont typeface="Arial"/>
              <a:buNone/>
            </a:pPr>
            <a:endParaRPr lang="en-US" sz="1100" b="0" i="0" u="none" strike="noStrike" cap="none" dirty="0">
              <a:solidFill>
                <a:srgbClr val="000000"/>
              </a:solidFill>
              <a:effectLst/>
              <a:latin typeface="Arial"/>
              <a:ea typeface="Arial"/>
              <a:cs typeface="Arial"/>
              <a:sym typeface="Arial"/>
            </a:endParaRPr>
          </a:p>
          <a:p>
            <a:pPr marL="0" lvl="0" indent="0" rtl="0">
              <a:lnSpc>
                <a:spcPct val="115000"/>
              </a:lnSpc>
              <a:spcBef>
                <a:spcPts val="0"/>
              </a:spcBef>
              <a:spcAft>
                <a:spcPts val="0"/>
              </a:spcAft>
              <a:buClr>
                <a:schemeClr val="dk1"/>
              </a:buClr>
              <a:buSzPts val="1100"/>
              <a:buFont typeface="Arial"/>
              <a:buNone/>
            </a:pPr>
            <a:r>
              <a:rPr lang="en-US" sz="1100" b="0" i="0" u="none" strike="noStrike" cap="none" dirty="0" err="1">
                <a:solidFill>
                  <a:srgbClr val="000000"/>
                </a:solidFill>
                <a:effectLst/>
                <a:latin typeface="Arial"/>
                <a:ea typeface="Arial"/>
                <a:cs typeface="Arial"/>
                <a:sym typeface="Arial"/>
              </a:rPr>
              <a:t>STOp</a:t>
            </a:r>
            <a:endParaRPr lang="en-US" sz="1100" b="0" i="0" u="none" strike="noStrike" cap="none" dirty="0">
              <a:solidFill>
                <a:srgbClr val="000000"/>
              </a:solidFill>
              <a:effectLst/>
              <a:latin typeface="Arial"/>
              <a:ea typeface="Arial"/>
              <a:cs typeface="Arial"/>
              <a:sym typeface="Arial"/>
            </a:endParaRPr>
          </a:p>
          <a:p>
            <a:pPr marL="0" lvl="0" indent="0" rtl="0">
              <a:lnSpc>
                <a:spcPct val="115000"/>
              </a:lnSpc>
              <a:spcBef>
                <a:spcPts val="0"/>
              </a:spcBef>
              <a:spcAft>
                <a:spcPts val="0"/>
              </a:spcAft>
              <a:buClr>
                <a:schemeClr val="dk1"/>
              </a:buClr>
              <a:buSzPts val="1100"/>
              <a:buFont typeface="Arial"/>
              <a:buNone/>
            </a:pPr>
            <a:endParaRPr lang="en-US" sz="1100" b="0" i="0" u="none" strike="noStrike" cap="none" dirty="0">
              <a:solidFill>
                <a:srgbClr val="000000"/>
              </a:solidFill>
              <a:effectLst/>
              <a:latin typeface="Arial"/>
              <a:cs typeface="Arial"/>
              <a:sym typeface="Arial"/>
            </a:endParaRPr>
          </a:p>
          <a:p>
            <a:r>
              <a:rPr lang="en-US" sz="1100" b="1" i="0" u="none" strike="noStrike" cap="none" dirty="0">
                <a:solidFill>
                  <a:srgbClr val="000000"/>
                </a:solidFill>
                <a:effectLst/>
                <a:latin typeface="Arial"/>
                <a:ea typeface="Arial"/>
                <a:cs typeface="Arial"/>
                <a:sym typeface="Arial"/>
              </a:rPr>
              <a:t>4.1.3. Master - Master replication</a:t>
            </a:r>
          </a:p>
          <a:p>
            <a:r>
              <a:rPr lang="en-US" sz="1100" b="0" i="0" u="none" strike="noStrike" cap="none" dirty="0">
                <a:solidFill>
                  <a:srgbClr val="000000"/>
                </a:solidFill>
                <a:effectLst/>
                <a:latin typeface="Arial"/>
                <a:ea typeface="Arial"/>
                <a:cs typeface="Arial"/>
                <a:sym typeface="Arial"/>
              </a:rPr>
              <a:t>One replication task will only transfer changes in one direction. To achieve master-master replication, it is possible to set up two replication tasks in opposite direction. When a change is replicated from database A to B by the first task, the second task from B to A will discover that the new change on B already exists in A and will wait for further changes.</a:t>
            </a:r>
          </a:p>
          <a:p>
            <a:pPr marL="0" lvl="0" indent="0" rtl="0">
              <a:lnSpc>
                <a:spcPct val="115000"/>
              </a:lnSpc>
              <a:spcBef>
                <a:spcPts val="0"/>
              </a:spcBef>
              <a:spcAft>
                <a:spcPts val="0"/>
              </a:spcAft>
              <a:buClr>
                <a:schemeClr val="dk1"/>
              </a:buClr>
              <a:buSzPts val="1100"/>
              <a:buFont typeface="Arial"/>
              <a:buNone/>
            </a:pPr>
            <a:endParaRPr lang="en-US" sz="1200" b="0" i="0" u="none" strike="noStrike" cap="none" dirty="0">
              <a:solidFill>
                <a:srgbClr val="000000"/>
              </a:solidFill>
              <a:effectLst/>
              <a:latin typeface="Arial"/>
              <a:cs typeface="Arial"/>
              <a:sym typeface="Arial"/>
            </a:endParaRPr>
          </a:p>
          <a:p>
            <a:pPr marL="228600" lvl="0" indent="0" rtl="0">
              <a:lnSpc>
                <a:spcPct val="115000"/>
              </a:lnSpc>
              <a:spcBef>
                <a:spcPts val="1700"/>
              </a:spcBef>
              <a:spcAft>
                <a:spcPts val="0"/>
              </a:spcAft>
              <a:buClr>
                <a:schemeClr val="dk1"/>
              </a:buClr>
              <a:buSzPts val="1100"/>
              <a:buFont typeface="Arial"/>
              <a:buNone/>
            </a:pPr>
            <a:endParaRPr sz="1200" dirty="0">
              <a:solidFill>
                <a:schemeClr val="dk1"/>
              </a:solidFill>
              <a:latin typeface="Georgia"/>
              <a:ea typeface="Georgia"/>
              <a:cs typeface="Georgia"/>
              <a:sym typeface="Georgia"/>
            </a:endParaRPr>
          </a:p>
          <a:p>
            <a:pPr marL="0" lvl="0" indent="0">
              <a:spcBef>
                <a:spcPts val="1700"/>
              </a:spcBef>
              <a:spcAft>
                <a:spcPts val="0"/>
              </a:spcAft>
              <a:buClr>
                <a:schemeClr val="dk1"/>
              </a:buClr>
              <a:buSzPts val="1100"/>
              <a:buFont typeface="Arial"/>
              <a:buNone/>
            </a:pPr>
            <a:endParaRPr sz="1200" dirty="0">
              <a:solidFill>
                <a:schemeClr val="dk1"/>
              </a:solidFill>
              <a:highlight>
                <a:srgbClr val="FFFFFF"/>
              </a:highlight>
              <a:latin typeface="Georgia"/>
              <a:ea typeface="Georgia"/>
              <a:cs typeface="Georgia"/>
              <a:sym typeface="Georgia"/>
            </a:endParaRPr>
          </a:p>
          <a:p>
            <a:pPr marL="0" lvl="0" indent="0" rtl="0">
              <a:spcBef>
                <a:spcPts val="0"/>
              </a:spcBef>
              <a:spcAft>
                <a:spcPts val="0"/>
              </a:spcAft>
              <a:buNone/>
            </a:pPr>
            <a:endParaRPr sz="1200" dirty="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640"/>
              </a:spcBef>
              <a:spcAft>
                <a:spcPts val="0"/>
              </a:spcAft>
              <a:buClr>
                <a:schemeClr val="dk1"/>
              </a:buClr>
              <a:buSzPts val="1100"/>
              <a:buFont typeface="Arial"/>
              <a:buNone/>
            </a:pPr>
            <a:endParaRPr sz="1800" dirty="0">
              <a:solidFill>
                <a:schemeClr val="dk1"/>
              </a:solidFill>
            </a:endParaRPr>
          </a:p>
          <a:p>
            <a:pPr marL="0" lvl="0" indent="0" rtl="0">
              <a:spcBef>
                <a:spcPts val="640"/>
              </a:spcBef>
              <a:spcAft>
                <a:spcPts val="0"/>
              </a:spcAft>
              <a:buClr>
                <a:schemeClr val="dk1"/>
              </a:buClr>
              <a:buSzPts val="1100"/>
              <a:buFont typeface="Arial"/>
              <a:buNone/>
            </a:pPr>
            <a:r>
              <a:rPr lang="en" sz="1800" dirty="0" err="1">
                <a:solidFill>
                  <a:srgbClr val="222222"/>
                </a:solidFill>
                <a:highlight>
                  <a:srgbClr val="FFFFFF"/>
                </a:highlight>
              </a:rPr>
              <a:t>CouchDB</a:t>
            </a:r>
            <a:r>
              <a:rPr lang="en" sz="1800" dirty="0">
                <a:solidFill>
                  <a:srgbClr val="222222"/>
                </a:solidFill>
                <a:highlight>
                  <a:srgbClr val="FFFFFF"/>
                </a:highlight>
              </a:rPr>
              <a:t> implements a form of </a:t>
            </a:r>
            <a:r>
              <a:rPr lang="en" sz="1800" dirty="0">
                <a:solidFill>
                  <a:srgbClr val="0B0080"/>
                </a:solidFill>
                <a:uFill>
                  <a:noFill/>
                </a:uFill>
                <a:hlinkClick r:id="rId3"/>
              </a:rPr>
              <a:t>multiversion concurrency control</a:t>
            </a:r>
            <a:r>
              <a:rPr lang="en" sz="1800" dirty="0">
                <a:solidFill>
                  <a:srgbClr val="222222"/>
                </a:solidFill>
                <a:highlight>
                  <a:srgbClr val="FFFFFF"/>
                </a:highlight>
              </a:rPr>
              <a:t> (MVCC) so it does not lock the database file during writes. </a:t>
            </a:r>
          </a:p>
          <a:p>
            <a:pPr marL="0" lvl="0" indent="0" rtl="0">
              <a:spcBef>
                <a:spcPts val="640"/>
              </a:spcBef>
              <a:spcAft>
                <a:spcPts val="0"/>
              </a:spcAft>
              <a:buClr>
                <a:schemeClr val="dk1"/>
              </a:buClr>
              <a:buSzPts val="1100"/>
              <a:buFont typeface="Arial"/>
              <a:buNone/>
            </a:pPr>
            <a:r>
              <a:rPr lang="en-US" sz="1100" b="0" i="0" u="none" strike="noStrike" cap="none" dirty="0">
                <a:solidFill>
                  <a:srgbClr val="000000"/>
                </a:solidFill>
                <a:effectLst/>
                <a:highlight>
                  <a:srgbClr val="FFFFFF"/>
                </a:highlight>
                <a:latin typeface="Arial"/>
                <a:ea typeface="Arial"/>
                <a:cs typeface="Arial"/>
                <a:sym typeface="Arial"/>
              </a:rPr>
              <a:t>Instead of locks, </a:t>
            </a:r>
            <a:r>
              <a:rPr lang="en-US" sz="1100" b="0" i="0" u="none" strike="noStrike" cap="none" dirty="0" err="1">
                <a:solidFill>
                  <a:srgbClr val="000000"/>
                </a:solidFill>
                <a:effectLst/>
                <a:highlight>
                  <a:srgbClr val="FFFFFF"/>
                </a:highlight>
                <a:latin typeface="Arial"/>
                <a:ea typeface="Arial"/>
                <a:cs typeface="Arial"/>
                <a:sym typeface="Arial"/>
              </a:rPr>
              <a:t>CouchDB</a:t>
            </a:r>
            <a:r>
              <a:rPr lang="en-US" sz="1100" b="0" i="0" u="none" strike="noStrike" cap="none" dirty="0">
                <a:solidFill>
                  <a:srgbClr val="000000"/>
                </a:solidFill>
                <a:effectLst/>
                <a:highlight>
                  <a:srgbClr val="FFFFFF"/>
                </a:highlight>
                <a:latin typeface="Arial"/>
                <a:ea typeface="Arial"/>
                <a:cs typeface="Arial"/>
                <a:sym typeface="Arial"/>
              </a:rPr>
              <a:t> uses </a:t>
            </a:r>
            <a:r>
              <a:rPr lang="en-US" sz="1100" b="0" i="1" u="none" strike="noStrike" cap="none" dirty="0">
                <a:solidFill>
                  <a:srgbClr val="000000"/>
                </a:solidFill>
                <a:effectLst/>
                <a:highlight>
                  <a:srgbClr val="FFFFFF"/>
                </a:highlight>
                <a:latin typeface="Arial"/>
                <a:ea typeface="Arial"/>
                <a:cs typeface="Arial"/>
                <a:sym typeface="Arial"/>
              </a:rPr>
              <a:t>Multi-Version Concurrency Control (MVCC)</a:t>
            </a:r>
            <a:r>
              <a:rPr lang="en-US" sz="1100" b="0" i="0" u="none" strike="noStrike" cap="none" dirty="0">
                <a:solidFill>
                  <a:srgbClr val="000000"/>
                </a:solidFill>
                <a:effectLst/>
                <a:highlight>
                  <a:srgbClr val="FFFFFF"/>
                </a:highlight>
                <a:latin typeface="Arial"/>
                <a:ea typeface="Arial"/>
                <a:cs typeface="Arial"/>
                <a:sym typeface="Arial"/>
              </a:rPr>
              <a:t> to manage concurrent access to the database.</a:t>
            </a:r>
            <a:endParaRPr lang="en" sz="1800" dirty="0">
              <a:solidFill>
                <a:srgbClr val="222222"/>
              </a:solidFill>
              <a:highlight>
                <a:srgbClr val="FFFFFF"/>
              </a:highlight>
            </a:endParaRPr>
          </a:p>
          <a:p>
            <a:pPr marL="0" lvl="0" indent="0" rtl="0">
              <a:spcBef>
                <a:spcPts val="640"/>
              </a:spcBef>
              <a:spcAft>
                <a:spcPts val="0"/>
              </a:spcAft>
              <a:buClr>
                <a:schemeClr val="dk1"/>
              </a:buClr>
              <a:buSzPts val="1100"/>
              <a:buFont typeface="Arial"/>
              <a:buNone/>
            </a:pPr>
            <a:r>
              <a:rPr lang="en" dirty="0">
                <a:solidFill>
                  <a:schemeClr val="dk1"/>
                </a:solidFill>
              </a:rPr>
              <a:t>		</a:t>
            </a:r>
            <a:endParaRPr dirty="0">
              <a:solidFill>
                <a:schemeClr val="dk1"/>
              </a:solidFill>
            </a:endParaRPr>
          </a:p>
          <a:p>
            <a:pPr marL="0" lvl="0" indent="0" rtl="0">
              <a:spcBef>
                <a:spcPts val="640"/>
              </a:spcBef>
              <a:spcAft>
                <a:spcPts val="0"/>
              </a:spcAft>
              <a:buClr>
                <a:schemeClr val="dk1"/>
              </a:buClr>
              <a:buSzPts val="1100"/>
              <a:buFont typeface="Arial"/>
              <a:buNone/>
            </a:pPr>
            <a:endParaRPr sz="2400" dirty="0">
              <a:solidFill>
                <a:schemeClr val="dk1"/>
              </a:solidFill>
            </a:endParaRPr>
          </a:p>
          <a:p>
            <a:pPr marL="0" lvl="0" indent="0" rtl="0">
              <a:spcBef>
                <a:spcPts val="640"/>
              </a:spcBef>
              <a:spcAft>
                <a:spcPts val="0"/>
              </a:spcAft>
              <a:buClr>
                <a:schemeClr val="dk1"/>
              </a:buClr>
              <a:buSzPts val="1100"/>
              <a:buFont typeface="Arial"/>
              <a:buNone/>
            </a:pPr>
            <a:r>
              <a:rPr lang="en" sz="2400" dirty="0">
                <a:solidFill>
                  <a:schemeClr val="dk1"/>
                </a:solidFill>
              </a:rPr>
              <a:t>No transactions or locking in </a:t>
            </a:r>
            <a:r>
              <a:rPr lang="en" sz="2400" dirty="0" err="1">
                <a:solidFill>
                  <a:schemeClr val="dk1"/>
                </a:solidFill>
              </a:rPr>
              <a:t>CouchDB</a:t>
            </a:r>
            <a:r>
              <a:rPr lang="en" sz="2400" dirty="0">
                <a:solidFill>
                  <a:schemeClr val="dk1"/>
                </a:solidFill>
              </a:rPr>
              <a:t> </a:t>
            </a:r>
            <a:r>
              <a:rPr lang="en" dirty="0">
                <a:solidFill>
                  <a:schemeClr val="dk1"/>
                </a:solidFill>
              </a:rPr>
              <a:t>					</a:t>
            </a:r>
            <a:endParaRPr dirty="0">
              <a:solidFill>
                <a:schemeClr val="dk1"/>
              </a:solidFill>
            </a:endParaRPr>
          </a:p>
          <a:p>
            <a:pPr marL="0" lvl="0" indent="0" rtl="0">
              <a:spcBef>
                <a:spcPts val="640"/>
              </a:spcBef>
              <a:spcAft>
                <a:spcPts val="0"/>
              </a:spcAft>
              <a:buClr>
                <a:schemeClr val="dk1"/>
              </a:buClr>
              <a:buSzPts val="1100"/>
              <a:buFont typeface="Arial"/>
              <a:buNone/>
            </a:pPr>
            <a:r>
              <a:rPr lang="en" sz="2400" dirty="0">
                <a:solidFill>
                  <a:schemeClr val="dk1"/>
                </a:solidFill>
              </a:rPr>
              <a:t>To modify an existing record, </a:t>
            </a:r>
            <a:endParaRPr sz="2400" dirty="0">
              <a:solidFill>
                <a:schemeClr val="dk1"/>
              </a:solidFill>
            </a:endParaRPr>
          </a:p>
          <a:p>
            <a:pPr marL="342900" lvl="0" indent="-292100" rtl="0">
              <a:spcBef>
                <a:spcPts val="640"/>
              </a:spcBef>
              <a:spcAft>
                <a:spcPts val="0"/>
              </a:spcAft>
              <a:buClr>
                <a:schemeClr val="dk1"/>
              </a:buClr>
              <a:buSzPts val="2400"/>
              <a:buChar char="•"/>
            </a:pPr>
            <a:r>
              <a:rPr lang="en" sz="2400" dirty="0">
                <a:solidFill>
                  <a:schemeClr val="dk1"/>
                </a:solidFill>
              </a:rPr>
              <a:t>first read it out, taking note of the _id and _rev. </a:t>
            </a:r>
            <a:endParaRPr sz="2400" dirty="0">
              <a:solidFill>
                <a:schemeClr val="dk1"/>
              </a:solidFill>
            </a:endParaRPr>
          </a:p>
          <a:p>
            <a:pPr marL="457200" lvl="0" indent="-381000" rtl="0">
              <a:spcBef>
                <a:spcPts val="0"/>
              </a:spcBef>
              <a:spcAft>
                <a:spcPts val="0"/>
              </a:spcAft>
              <a:buClr>
                <a:schemeClr val="dk1"/>
              </a:buClr>
              <a:buSzPts val="2400"/>
              <a:buChar char="•"/>
            </a:pPr>
            <a:r>
              <a:rPr lang="en" sz="2400" dirty="0">
                <a:solidFill>
                  <a:schemeClr val="dk1"/>
                </a:solidFill>
              </a:rPr>
              <a:t>Then, you request an update by providing the full document, including the _id and _rev. All operations are first come, first served. </a:t>
            </a:r>
          </a:p>
          <a:p>
            <a:pPr marL="457200" lvl="0" indent="-381000" rtl="0">
              <a:spcBef>
                <a:spcPts val="0"/>
              </a:spcBef>
              <a:spcAft>
                <a:spcPts val="0"/>
              </a:spcAft>
              <a:buClr>
                <a:schemeClr val="dk1"/>
              </a:buClr>
              <a:buSzPts val="2400"/>
              <a:buChar char="•"/>
            </a:pPr>
            <a:endParaRPr lang="en" sz="2400" dirty="0">
              <a:solidFill>
                <a:schemeClr val="dk1"/>
              </a:solidFill>
            </a:endParaRPr>
          </a:p>
          <a:p>
            <a:pPr marL="457200" lvl="0" indent="-381000" rtl="0">
              <a:spcBef>
                <a:spcPts val="0"/>
              </a:spcBef>
              <a:spcAft>
                <a:spcPts val="0"/>
              </a:spcAft>
              <a:buClr>
                <a:schemeClr val="dk1"/>
              </a:buClr>
              <a:buSzPts val="2400"/>
              <a:buChar char="•"/>
            </a:pPr>
            <a:r>
              <a:rPr lang="en" sz="2400" dirty="0">
                <a:solidFill>
                  <a:schemeClr val="dk1"/>
                </a:solidFill>
              </a:rPr>
              <a:t>By requiring a matching _rev, </a:t>
            </a:r>
          </a:p>
          <a:p>
            <a:pPr marL="457200" lvl="0" indent="-381000" rtl="0">
              <a:spcBef>
                <a:spcPts val="0"/>
              </a:spcBef>
              <a:spcAft>
                <a:spcPts val="0"/>
              </a:spcAft>
              <a:buClr>
                <a:schemeClr val="dk1"/>
              </a:buClr>
              <a:buSzPts val="2400"/>
              <a:buChar char="•"/>
            </a:pPr>
            <a:endParaRPr lang="en" sz="2400" dirty="0">
              <a:solidFill>
                <a:schemeClr val="dk1"/>
              </a:solidFill>
            </a:endParaRPr>
          </a:p>
          <a:p>
            <a:pPr marL="457200" lvl="0" indent="-381000" rtl="0">
              <a:spcBef>
                <a:spcPts val="0"/>
              </a:spcBef>
              <a:spcAft>
                <a:spcPts val="0"/>
              </a:spcAft>
              <a:buClr>
                <a:schemeClr val="dk1"/>
              </a:buClr>
              <a:buSzPts val="2400"/>
              <a:buChar char="•"/>
            </a:pPr>
            <a:r>
              <a:rPr lang="en" sz="2400" dirty="0" err="1">
                <a:solidFill>
                  <a:schemeClr val="dk1"/>
                </a:solidFill>
              </a:rPr>
              <a:t>CouchDB</a:t>
            </a:r>
            <a:r>
              <a:rPr lang="en" sz="2400" dirty="0">
                <a:solidFill>
                  <a:schemeClr val="dk1"/>
                </a:solidFill>
              </a:rPr>
              <a:t> ensures that the document you think you’re modifying hasn’t been altered behind your back while you weren’t looking. 		</a:t>
            </a:r>
            <a:endParaRPr sz="2400" dirty="0">
              <a:solidFill>
                <a:schemeClr val="dk1"/>
              </a:solidFill>
            </a:endParaRPr>
          </a:p>
          <a:p>
            <a:pPr marL="0" lvl="0" indent="0" rtl="0">
              <a:spcBef>
                <a:spcPts val="0"/>
              </a:spcBef>
              <a:spcAft>
                <a:spcPts val="0"/>
              </a:spcAft>
              <a:buNone/>
            </a:pPr>
            <a:endParaRPr sz="1000" dirty="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600"/>
              </a:spcBef>
              <a:spcAft>
                <a:spcPts val="0"/>
              </a:spcAft>
              <a:buClr>
                <a:schemeClr val="dk1"/>
              </a:buClr>
              <a:buSzPts val="1100"/>
              <a:buFont typeface="Arial"/>
              <a:buNone/>
            </a:pPr>
            <a:r>
              <a:rPr lang="en" sz="2400" dirty="0" err="1">
                <a:solidFill>
                  <a:schemeClr val="dk1"/>
                </a:solidFill>
              </a:rPr>
              <a:t>CouchDB</a:t>
            </a:r>
            <a:r>
              <a:rPr lang="en" sz="2400" dirty="0">
                <a:solidFill>
                  <a:schemeClr val="dk1"/>
                </a:solidFill>
              </a:rPr>
              <a:t> is the quintessential JSON- and REST-based document-oriented database. First released in 2005, </a:t>
            </a:r>
            <a:r>
              <a:rPr lang="en" sz="2400" dirty="0" err="1">
                <a:solidFill>
                  <a:schemeClr val="dk1"/>
                </a:solidFill>
              </a:rPr>
              <a:t>CouchDB</a:t>
            </a:r>
            <a:r>
              <a:rPr lang="en" sz="2400" dirty="0">
                <a:solidFill>
                  <a:schemeClr val="dk1"/>
                </a:solidFill>
              </a:rPr>
              <a:t> was designed with the Web in mind and all the innumerable flaws, faults, failures, and glitches that come with it.</a:t>
            </a:r>
            <a:endParaRPr sz="2400"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dirty="0">
                <a:solidFill>
                  <a:schemeClr val="dk1"/>
                </a:solidFill>
              </a:rPr>
              <a:t>An acronym for cluster of unreliable commodity hardware</a:t>
            </a:r>
            <a:endParaRPr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dirty="0">
                <a:solidFill>
                  <a:schemeClr val="dk1"/>
                </a:solidFill>
              </a:rPr>
              <a:t>Couch is part of the "NoSQL" movement, where your data, rather than living in one massive relational database on a single server,</a:t>
            </a:r>
            <a:endParaRPr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dirty="0">
                <a:solidFill>
                  <a:schemeClr val="dk1"/>
                </a:solidFill>
              </a:rPr>
              <a:t>may be distributed on many machines across the web. Or it might be sitting in a </a:t>
            </a:r>
            <a:r>
              <a:rPr lang="en" dirty="0" err="1">
                <a:solidFill>
                  <a:schemeClr val="dk1"/>
                </a:solidFill>
              </a:rPr>
              <a:t>DesktopCouch</a:t>
            </a:r>
            <a:r>
              <a:rPr lang="en" dirty="0">
                <a:solidFill>
                  <a:schemeClr val="dk1"/>
                </a:solidFill>
              </a:rPr>
              <a:t> database on your local desktop machine.</a:t>
            </a:r>
            <a:endParaRPr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 dirty="0">
                <a:solidFill>
                  <a:schemeClr val="dk1"/>
                </a:solidFill>
              </a:rPr>
              <a:t>Because your data can sit comfortably on virtual or remote  servers rather than a </a:t>
            </a:r>
            <a:r>
              <a:rPr lang="en" dirty="0" err="1">
                <a:solidFill>
                  <a:schemeClr val="dk1"/>
                </a:solidFill>
              </a:rPr>
              <a:t>rdbms</a:t>
            </a:r>
            <a:r>
              <a:rPr lang="en" dirty="0">
                <a:solidFill>
                  <a:schemeClr val="dk1"/>
                </a:solidFill>
              </a:rPr>
              <a:t> server</a:t>
            </a:r>
            <a:endParaRPr dirty="0">
              <a:solidFill>
                <a:schemeClr val="dk1"/>
              </a:solidFill>
            </a:endParaRPr>
          </a:p>
          <a:p>
            <a:pPr marL="0" lvl="0" indent="0" rtl="0">
              <a:spcBef>
                <a:spcPts val="640"/>
              </a:spcBef>
              <a:spcAft>
                <a:spcPts val="0"/>
              </a:spcAft>
              <a:buClr>
                <a:schemeClr val="dk1"/>
              </a:buClr>
              <a:buSzPts val="1100"/>
              <a:buFont typeface="Arial"/>
              <a:buNone/>
            </a:pPr>
            <a:endParaRPr sz="2400" dirty="0">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200" dirty="0">
                <a:solidFill>
                  <a:schemeClr val="dk1"/>
                </a:solidFill>
                <a:highlight>
                  <a:srgbClr val="FFFFFF"/>
                </a:highlight>
                <a:latin typeface="Georgia"/>
                <a:ea typeface="Georgia"/>
                <a:cs typeface="Georgia"/>
                <a:sym typeface="Georgia"/>
              </a:rPr>
              <a:t>MVCC means that </a:t>
            </a:r>
            <a:r>
              <a:rPr lang="en" sz="1200" dirty="0" err="1">
                <a:solidFill>
                  <a:schemeClr val="dk1"/>
                </a:solidFill>
                <a:highlight>
                  <a:srgbClr val="FFFFFF"/>
                </a:highlight>
                <a:latin typeface="Georgia"/>
                <a:ea typeface="Georgia"/>
                <a:cs typeface="Georgia"/>
                <a:sym typeface="Georgia"/>
              </a:rPr>
              <a:t>CouchDB</a:t>
            </a:r>
            <a:r>
              <a:rPr lang="en" sz="1200" dirty="0">
                <a:solidFill>
                  <a:schemeClr val="dk1"/>
                </a:solidFill>
                <a:highlight>
                  <a:srgbClr val="FFFFFF"/>
                </a:highlight>
                <a:latin typeface="Georgia"/>
                <a:ea typeface="Georgia"/>
                <a:cs typeface="Georgia"/>
                <a:sym typeface="Georgia"/>
              </a:rPr>
              <a:t> can run at full speed, all the time, even under high load. Requests are run in parallel, making excellent use of every last drop of processing power your server has to offer.</a:t>
            </a:r>
            <a:endParaRPr sz="1200" dirty="0">
              <a:solidFill>
                <a:schemeClr val="dk1"/>
              </a:solidFill>
              <a:highlight>
                <a:srgbClr val="FFFFFF"/>
              </a:highlight>
              <a:latin typeface="Georgia"/>
              <a:ea typeface="Georgia"/>
              <a:cs typeface="Georgia"/>
              <a:sym typeface="Georgia"/>
            </a:endParaRPr>
          </a:p>
          <a:p>
            <a:pPr marL="0" lvl="0" indent="0">
              <a:spcBef>
                <a:spcPts val="0"/>
              </a:spcBef>
              <a:spcAft>
                <a:spcPts val="0"/>
              </a:spcAft>
              <a:buNone/>
            </a:pPr>
            <a:endParaRPr sz="1200" dirty="0">
              <a:solidFill>
                <a:schemeClr val="dk1"/>
              </a:solidFill>
              <a:highlight>
                <a:srgbClr val="FFFFFF"/>
              </a:highlight>
              <a:latin typeface="Georgia"/>
              <a:ea typeface="Georgia"/>
              <a:cs typeface="Georgia"/>
              <a:sym typeface="Georgia"/>
            </a:endParaRPr>
          </a:p>
          <a:p>
            <a:pPr marL="0" lvl="0" indent="0">
              <a:spcBef>
                <a:spcPts val="0"/>
              </a:spcBef>
              <a:spcAft>
                <a:spcPts val="0"/>
              </a:spcAft>
              <a:buNone/>
            </a:pPr>
            <a:r>
              <a:rPr lang="en" sz="1200" dirty="0">
                <a:solidFill>
                  <a:schemeClr val="dk1"/>
                </a:solidFill>
                <a:highlight>
                  <a:srgbClr val="FFFFFF"/>
                </a:highlight>
                <a:latin typeface="Georgia"/>
                <a:ea typeface="Georgia"/>
                <a:cs typeface="Georgia"/>
                <a:sym typeface="Georgia"/>
              </a:rPr>
              <a:t>Documents in </a:t>
            </a:r>
            <a:r>
              <a:rPr lang="en" sz="1200" dirty="0" err="1">
                <a:solidFill>
                  <a:schemeClr val="dk1"/>
                </a:solidFill>
                <a:highlight>
                  <a:srgbClr val="FFFFFF"/>
                </a:highlight>
                <a:latin typeface="Georgia"/>
                <a:ea typeface="Georgia"/>
                <a:cs typeface="Georgia"/>
                <a:sym typeface="Georgia"/>
              </a:rPr>
              <a:t>CouchDB</a:t>
            </a:r>
            <a:r>
              <a:rPr lang="en" sz="1200" dirty="0">
                <a:solidFill>
                  <a:schemeClr val="dk1"/>
                </a:solidFill>
                <a:highlight>
                  <a:srgbClr val="FFFFFF"/>
                </a:highlight>
                <a:latin typeface="Georgia"/>
                <a:ea typeface="Georgia"/>
                <a:cs typeface="Georgia"/>
                <a:sym typeface="Georgia"/>
              </a:rPr>
              <a:t> are versioned, much like they would be in a regular version control system such as Subversion or </a:t>
            </a:r>
            <a:r>
              <a:rPr lang="en" sz="1200" dirty="0" err="1">
                <a:solidFill>
                  <a:schemeClr val="dk1"/>
                </a:solidFill>
                <a:highlight>
                  <a:srgbClr val="FFFFFF"/>
                </a:highlight>
                <a:latin typeface="Georgia"/>
                <a:ea typeface="Georgia"/>
                <a:cs typeface="Georgia"/>
                <a:sym typeface="Georgia"/>
              </a:rPr>
              <a:t>Git</a:t>
            </a:r>
            <a:r>
              <a:rPr lang="en" sz="1200" dirty="0">
                <a:solidFill>
                  <a:schemeClr val="dk1"/>
                </a:solidFill>
                <a:highlight>
                  <a:srgbClr val="FFFFFF"/>
                </a:highlight>
                <a:latin typeface="Georgia"/>
                <a:ea typeface="Georgia"/>
                <a:cs typeface="Georgia"/>
                <a:sym typeface="Georgia"/>
              </a:rPr>
              <a:t>. If you want to change a value in a document, you create an entire new version of that document and save it over the old one. After doing this, you end up with two versions of the same document, one old and one new.</a:t>
            </a:r>
            <a:endParaRPr sz="1200" dirty="0">
              <a:solidFill>
                <a:schemeClr val="dk1"/>
              </a:solidFill>
              <a:highlight>
                <a:srgbClr val="FFFFFF"/>
              </a:highlight>
              <a:latin typeface="Georgia"/>
              <a:ea typeface="Georgia"/>
              <a:cs typeface="Georgia"/>
              <a:sym typeface="Georgia"/>
            </a:endParaRPr>
          </a:p>
          <a:p>
            <a:pPr marL="0" lvl="0" indent="0">
              <a:spcBef>
                <a:spcPts val="0"/>
              </a:spcBef>
              <a:spcAft>
                <a:spcPts val="0"/>
              </a:spcAft>
              <a:buNone/>
            </a:pPr>
            <a:endParaRPr sz="1200" dirty="0">
              <a:solidFill>
                <a:schemeClr val="dk1"/>
              </a:solidFill>
              <a:highlight>
                <a:srgbClr val="FFFFFF"/>
              </a:highlight>
              <a:latin typeface="Georgia"/>
              <a:ea typeface="Georgia"/>
              <a:cs typeface="Georgia"/>
              <a:sym typeface="Georgia"/>
            </a:endParaRPr>
          </a:p>
          <a:p>
            <a:pPr marL="0" lvl="0" indent="0" rtl="0">
              <a:lnSpc>
                <a:spcPct val="115000"/>
              </a:lnSpc>
              <a:spcBef>
                <a:spcPts val="0"/>
              </a:spcBef>
              <a:spcAft>
                <a:spcPts val="0"/>
              </a:spcAft>
              <a:buClr>
                <a:schemeClr val="dk1"/>
              </a:buClr>
              <a:buSzPts val="1100"/>
              <a:buFont typeface="Arial"/>
              <a:buNone/>
            </a:pPr>
            <a:r>
              <a:rPr lang="en" sz="1200" dirty="0">
                <a:solidFill>
                  <a:schemeClr val="dk1"/>
                </a:solidFill>
                <a:latin typeface="Georgia"/>
                <a:ea typeface="Georgia"/>
                <a:cs typeface="Georgia"/>
                <a:sym typeface="Georgia"/>
              </a:rPr>
              <a:t>How does this offer an improvement over locks? Consider a set of requests wanting to access a document. The first request reads the document. While this is being processed, a second request changes the document. Since the second request includes a completely new version of the document, </a:t>
            </a:r>
            <a:r>
              <a:rPr lang="en" sz="1200" dirty="0" err="1">
                <a:solidFill>
                  <a:schemeClr val="dk1"/>
                </a:solidFill>
                <a:latin typeface="Georgia"/>
                <a:ea typeface="Georgia"/>
                <a:cs typeface="Georgia"/>
                <a:sym typeface="Georgia"/>
              </a:rPr>
              <a:t>CouchDB</a:t>
            </a:r>
            <a:r>
              <a:rPr lang="en" sz="1200" dirty="0">
                <a:solidFill>
                  <a:schemeClr val="dk1"/>
                </a:solidFill>
                <a:latin typeface="Georgia"/>
                <a:ea typeface="Georgia"/>
                <a:cs typeface="Georgia"/>
                <a:sym typeface="Georgia"/>
              </a:rPr>
              <a:t> can simply append it to the database without having to wait for the read request to finish.</a:t>
            </a:r>
            <a:endParaRPr sz="1200" dirty="0">
              <a:solidFill>
                <a:schemeClr val="dk1"/>
              </a:solidFill>
              <a:latin typeface="Georgia"/>
              <a:ea typeface="Georgia"/>
              <a:cs typeface="Georgia"/>
              <a:sym typeface="Georgia"/>
            </a:endParaRPr>
          </a:p>
          <a:p>
            <a:pPr marL="0" lvl="0" indent="0" rtl="0">
              <a:lnSpc>
                <a:spcPct val="115000"/>
              </a:lnSpc>
              <a:spcBef>
                <a:spcPts val="1700"/>
              </a:spcBef>
              <a:spcAft>
                <a:spcPts val="0"/>
              </a:spcAft>
              <a:buClr>
                <a:schemeClr val="dk1"/>
              </a:buClr>
              <a:buSzPts val="1100"/>
              <a:buFont typeface="Arial"/>
              <a:buNone/>
            </a:pPr>
            <a:r>
              <a:rPr lang="en" sz="1200" dirty="0">
                <a:solidFill>
                  <a:schemeClr val="dk1"/>
                </a:solidFill>
                <a:latin typeface="Georgia"/>
                <a:ea typeface="Georgia"/>
                <a:cs typeface="Georgia"/>
                <a:sym typeface="Georgia"/>
              </a:rPr>
              <a:t>When a third request wants to read the same document, </a:t>
            </a:r>
            <a:r>
              <a:rPr lang="en" sz="1200" dirty="0" err="1">
                <a:solidFill>
                  <a:schemeClr val="dk1"/>
                </a:solidFill>
                <a:latin typeface="Georgia"/>
                <a:ea typeface="Georgia"/>
                <a:cs typeface="Georgia"/>
                <a:sym typeface="Georgia"/>
              </a:rPr>
              <a:t>CouchDB</a:t>
            </a:r>
            <a:r>
              <a:rPr lang="en" sz="1200" dirty="0">
                <a:solidFill>
                  <a:schemeClr val="dk1"/>
                </a:solidFill>
                <a:latin typeface="Georgia"/>
                <a:ea typeface="Georgia"/>
                <a:cs typeface="Georgia"/>
                <a:sym typeface="Georgia"/>
              </a:rPr>
              <a:t> will point it to the new version that has just been written. During this whole process, the first request could still be reading the original version.</a:t>
            </a:r>
            <a:endParaRPr sz="1200" dirty="0">
              <a:solidFill>
                <a:schemeClr val="dk1"/>
              </a:solidFill>
              <a:latin typeface="Georgia"/>
              <a:ea typeface="Georgia"/>
              <a:cs typeface="Georgia"/>
              <a:sym typeface="Georgia"/>
            </a:endParaRPr>
          </a:p>
          <a:p>
            <a:pPr marL="0" lvl="0" indent="0" rtl="0">
              <a:lnSpc>
                <a:spcPct val="115000"/>
              </a:lnSpc>
              <a:spcBef>
                <a:spcPts val="1700"/>
              </a:spcBef>
              <a:spcAft>
                <a:spcPts val="0"/>
              </a:spcAft>
              <a:buClr>
                <a:schemeClr val="dk1"/>
              </a:buClr>
              <a:buSzPts val="1100"/>
              <a:buFont typeface="Arial"/>
              <a:buNone/>
            </a:pPr>
            <a:r>
              <a:rPr lang="en" sz="1200" dirty="0">
                <a:solidFill>
                  <a:schemeClr val="dk1"/>
                </a:solidFill>
                <a:latin typeface="Georgia"/>
                <a:ea typeface="Georgia"/>
                <a:cs typeface="Georgia"/>
                <a:sym typeface="Georgia"/>
              </a:rPr>
              <a:t>A read request will always see the most recent snapshot of your database at the time of the beginning of the request.</a:t>
            </a:r>
          </a:p>
          <a:p>
            <a:pPr marL="0" lvl="0" indent="0" rtl="0">
              <a:lnSpc>
                <a:spcPct val="115000"/>
              </a:lnSpc>
              <a:spcBef>
                <a:spcPts val="1700"/>
              </a:spcBef>
              <a:spcAft>
                <a:spcPts val="0"/>
              </a:spcAft>
              <a:buClr>
                <a:schemeClr val="dk1"/>
              </a:buClr>
              <a:buSzPts val="1100"/>
              <a:buFont typeface="Arial"/>
              <a:buNone/>
            </a:pPr>
            <a:endParaRPr lang="en" sz="1200" dirty="0">
              <a:solidFill>
                <a:schemeClr val="dk1"/>
              </a:solidFill>
              <a:latin typeface="Georgia"/>
              <a:ea typeface="Georgia"/>
              <a:cs typeface="Georgia"/>
              <a:sym typeface="Georgia"/>
            </a:endParaRPr>
          </a:p>
          <a:p>
            <a:pPr marL="0" lvl="0" indent="0" rtl="0">
              <a:lnSpc>
                <a:spcPct val="115000"/>
              </a:lnSpc>
              <a:spcBef>
                <a:spcPts val="1700"/>
              </a:spcBef>
              <a:spcAft>
                <a:spcPts val="0"/>
              </a:spcAft>
              <a:buClr>
                <a:schemeClr val="dk1"/>
              </a:buClr>
              <a:buSzPts val="1100"/>
              <a:buFont typeface="Arial"/>
              <a:buNone/>
            </a:pPr>
            <a:endParaRPr lang="en" sz="1200" dirty="0">
              <a:solidFill>
                <a:schemeClr val="dk1"/>
              </a:solidFill>
              <a:latin typeface="Georgia"/>
              <a:ea typeface="Georgia"/>
              <a:cs typeface="Georgia"/>
              <a:sym typeface="Georgia"/>
            </a:endParaRPr>
          </a:p>
          <a:p>
            <a:pPr marL="0" lvl="0" indent="0" rtl="0">
              <a:lnSpc>
                <a:spcPct val="115000"/>
              </a:lnSpc>
              <a:spcBef>
                <a:spcPts val="1700"/>
              </a:spcBef>
              <a:spcAft>
                <a:spcPts val="0"/>
              </a:spcAft>
              <a:buClr>
                <a:schemeClr val="dk1"/>
              </a:buClr>
              <a:buSzPts val="1100"/>
              <a:buFont typeface="Arial"/>
              <a:buNone/>
            </a:pPr>
            <a:r>
              <a:rPr lang="en-US" sz="1100" b="0" i="0" u="none" strike="noStrike" cap="none" dirty="0">
                <a:solidFill>
                  <a:srgbClr val="000000"/>
                </a:solidFill>
                <a:effectLst/>
                <a:latin typeface="Arial"/>
                <a:ea typeface="Arial"/>
                <a:cs typeface="Arial"/>
                <a:sym typeface="Arial"/>
              </a:rPr>
              <a:t>MVCC allows concurrent reads and writes without using a locking system. Writes are serialized, allowing only one write operation at any point in time for any single database. Write operations do not block reads, and there can be any number of read operations at any time. Each read operation is guaranteed a consistent view of the database. How this is accomplished is at the core of </a:t>
            </a:r>
            <a:r>
              <a:rPr lang="en-US" sz="1100" b="0" i="0" u="none" strike="noStrike" cap="none" dirty="0" err="1">
                <a:solidFill>
                  <a:srgbClr val="000000"/>
                </a:solidFill>
                <a:effectLst/>
                <a:latin typeface="Arial"/>
                <a:ea typeface="Arial"/>
                <a:cs typeface="Arial"/>
                <a:sym typeface="Arial"/>
              </a:rPr>
              <a:t>CouchDB’s</a:t>
            </a:r>
            <a:r>
              <a:rPr lang="en-US" sz="1100" b="0" i="0" u="none" strike="noStrike" cap="none" dirty="0">
                <a:solidFill>
                  <a:srgbClr val="000000"/>
                </a:solidFill>
                <a:effectLst/>
                <a:latin typeface="Arial"/>
                <a:ea typeface="Arial"/>
                <a:cs typeface="Arial"/>
                <a:sym typeface="Arial"/>
              </a:rPr>
              <a:t> storage model.</a:t>
            </a:r>
          </a:p>
          <a:p>
            <a:pPr marL="0" lvl="0" indent="0" rtl="0">
              <a:lnSpc>
                <a:spcPct val="115000"/>
              </a:lnSpc>
              <a:spcBef>
                <a:spcPts val="1700"/>
              </a:spcBef>
              <a:spcAft>
                <a:spcPts val="0"/>
              </a:spcAft>
              <a:buClr>
                <a:schemeClr val="dk1"/>
              </a:buClr>
              <a:buSzPts val="1100"/>
              <a:buFont typeface="Arial"/>
              <a:buNone/>
            </a:pPr>
            <a:endParaRPr lang="en-US" sz="1100" b="0" i="0" u="none" strike="noStrike" cap="none" dirty="0">
              <a:solidFill>
                <a:srgbClr val="000000"/>
              </a:solidFill>
              <a:effectLst/>
              <a:latin typeface="Arial"/>
              <a:ea typeface="Georgia"/>
              <a:cs typeface="Arial"/>
              <a:sym typeface="Arial"/>
            </a:endParaRPr>
          </a:p>
          <a:p>
            <a:pPr marL="0" lvl="0" indent="0" rtl="0">
              <a:lnSpc>
                <a:spcPct val="115000"/>
              </a:lnSpc>
              <a:spcBef>
                <a:spcPts val="1700"/>
              </a:spcBef>
              <a:spcAft>
                <a:spcPts val="0"/>
              </a:spcAft>
              <a:buClr>
                <a:schemeClr val="dk1"/>
              </a:buClr>
              <a:buSzPts val="1100"/>
              <a:buFont typeface="Arial"/>
              <a:buNone/>
            </a:pPr>
            <a:endParaRPr lang="en-US" sz="1100" b="0" i="0" u="none" strike="noStrike" cap="none" dirty="0">
              <a:solidFill>
                <a:srgbClr val="000000"/>
              </a:solidFill>
              <a:effectLst/>
              <a:latin typeface="Arial"/>
              <a:ea typeface="Georgia"/>
              <a:cs typeface="Arial"/>
              <a:sym typeface="Arial"/>
            </a:endParaRPr>
          </a:p>
          <a:p>
            <a:pPr marL="0" lvl="0" indent="0" rtl="0">
              <a:lnSpc>
                <a:spcPct val="115000"/>
              </a:lnSpc>
              <a:spcBef>
                <a:spcPts val="1700"/>
              </a:spcBef>
              <a:spcAft>
                <a:spcPts val="0"/>
              </a:spcAft>
              <a:buClr>
                <a:schemeClr val="dk1"/>
              </a:buClr>
              <a:buSzPts val="1100"/>
              <a:buFont typeface="Arial"/>
              <a:buNone/>
            </a:pP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CouchDB’s</a:t>
            </a:r>
            <a:r>
              <a:rPr lang="en-US" sz="1100" b="0" i="0" u="none" strike="noStrike" cap="none" dirty="0">
                <a:solidFill>
                  <a:srgbClr val="000000"/>
                </a:solidFill>
                <a:effectLst/>
                <a:latin typeface="Arial"/>
                <a:ea typeface="Arial"/>
                <a:cs typeface="Arial"/>
                <a:sym typeface="Arial"/>
              </a:rPr>
              <a:t> replication system comes with automatic conflict detection </a:t>
            </a:r>
            <a:r>
              <a:rPr lang="en-US" sz="1100" b="0" i="1" u="none" strike="noStrike" cap="none" dirty="0">
                <a:solidFill>
                  <a:srgbClr val="000000"/>
                </a:solidFill>
                <a:effectLst/>
                <a:latin typeface="Arial"/>
                <a:ea typeface="Arial"/>
                <a:cs typeface="Arial"/>
                <a:sym typeface="Arial"/>
              </a:rPr>
              <a:t>and</a:t>
            </a:r>
            <a:r>
              <a:rPr lang="en-US" sz="1100" b="0" i="0" u="none" strike="noStrike" cap="none" dirty="0">
                <a:solidFill>
                  <a:srgbClr val="000000"/>
                </a:solidFill>
                <a:effectLst/>
                <a:latin typeface="Arial"/>
                <a:ea typeface="Arial"/>
                <a:cs typeface="Arial"/>
                <a:sym typeface="Arial"/>
              </a:rPr>
              <a:t> resolution. When </a:t>
            </a:r>
            <a:r>
              <a:rPr lang="en-US" sz="1100" b="0" i="0" u="none" strike="noStrike" cap="none" dirty="0" err="1">
                <a:solidFill>
                  <a:srgbClr val="000000"/>
                </a:solidFill>
                <a:effectLst/>
                <a:latin typeface="Arial"/>
                <a:ea typeface="Arial"/>
                <a:cs typeface="Arial"/>
                <a:sym typeface="Arial"/>
              </a:rPr>
              <a:t>CouchDB</a:t>
            </a:r>
            <a:r>
              <a:rPr lang="en-US" sz="1100" b="0" i="0" u="none" strike="noStrike" cap="none" dirty="0">
                <a:solidFill>
                  <a:srgbClr val="000000"/>
                </a:solidFill>
                <a:effectLst/>
                <a:latin typeface="Arial"/>
                <a:ea typeface="Arial"/>
                <a:cs typeface="Arial"/>
                <a:sym typeface="Arial"/>
              </a:rPr>
              <a:t> detects that a document has been changed in both databases, it flags this document as being in conflict, much like they would be in a regular version control system.</a:t>
            </a:r>
            <a:endParaRPr sz="1200" dirty="0">
              <a:solidFill>
                <a:schemeClr val="dk1"/>
              </a:solidFill>
              <a:latin typeface="Georgia"/>
              <a:ea typeface="Georgia"/>
              <a:cs typeface="Georgia"/>
              <a:sym typeface="Georgia"/>
            </a:endParaRPr>
          </a:p>
          <a:p>
            <a:pPr marL="0" lvl="0" indent="0" rtl="0">
              <a:spcBef>
                <a:spcPts val="1700"/>
              </a:spcBef>
              <a:spcAft>
                <a:spcPts val="0"/>
              </a:spcAft>
              <a:buNone/>
            </a:pPr>
            <a:endParaRPr sz="1200" dirty="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200" dirty="0">
                <a:solidFill>
                  <a:schemeClr val="dk1"/>
                </a:solidFill>
                <a:latin typeface="Georgia"/>
                <a:ea typeface="Georgia"/>
                <a:cs typeface="Georgia"/>
                <a:sym typeface="Georgia"/>
              </a:rPr>
              <a:t>Anatomy of a view request</a:t>
            </a:r>
            <a:endParaRPr sz="1200" dirty="0">
              <a:solidFill>
                <a:schemeClr val="dk1"/>
              </a:solidFill>
              <a:latin typeface="Georgia"/>
              <a:ea typeface="Georgia"/>
              <a:cs typeface="Georgia"/>
              <a:sym typeface="Georgia"/>
            </a:endParaRPr>
          </a:p>
          <a:p>
            <a:pPr marL="0" lvl="0" indent="0" rtl="0">
              <a:lnSpc>
                <a:spcPct val="115000"/>
              </a:lnSpc>
              <a:spcBef>
                <a:spcPts val="1700"/>
              </a:spcBef>
              <a:spcAft>
                <a:spcPts val="0"/>
              </a:spcAft>
              <a:buClr>
                <a:schemeClr val="dk1"/>
              </a:buClr>
              <a:buSzPts val="1100"/>
              <a:buFont typeface="Arial"/>
              <a:buNone/>
            </a:pPr>
            <a:r>
              <a:rPr lang="en" sz="1200" dirty="0" err="1">
                <a:solidFill>
                  <a:schemeClr val="dk1"/>
                </a:solidFill>
                <a:latin typeface="Georgia"/>
                <a:ea typeface="Georgia"/>
                <a:cs typeface="Georgia"/>
                <a:sym typeface="Georgia"/>
              </a:rPr>
              <a:t>CouchDB</a:t>
            </a:r>
            <a:r>
              <a:rPr lang="en" sz="1200" dirty="0">
                <a:solidFill>
                  <a:schemeClr val="dk1"/>
                </a:solidFill>
                <a:latin typeface="Georgia"/>
                <a:ea typeface="Georgia"/>
                <a:cs typeface="Georgia"/>
                <a:sym typeface="Georgia"/>
              </a:rPr>
              <a:t> uses MapReduce to compute the results of a view. MapReduce makes use of two functions, “map” and “reduce,” which are applied to each document in isolation. Being able to isolate these operations means that view computation lends itself to parallel and incremental computation.</a:t>
            </a:r>
          </a:p>
          <a:p>
            <a:pPr marL="0" lvl="0" indent="0" rtl="0">
              <a:lnSpc>
                <a:spcPct val="115000"/>
              </a:lnSpc>
              <a:spcBef>
                <a:spcPts val="1700"/>
              </a:spcBef>
              <a:spcAft>
                <a:spcPts val="0"/>
              </a:spcAft>
              <a:buClr>
                <a:schemeClr val="dk1"/>
              </a:buClr>
              <a:buSzPts val="1100"/>
              <a:buFont typeface="Arial"/>
              <a:buNone/>
            </a:pPr>
            <a:endParaRPr lang="en" sz="1200" dirty="0">
              <a:solidFill>
                <a:schemeClr val="dk1"/>
              </a:solidFill>
              <a:latin typeface="Georgia"/>
              <a:ea typeface="Georgia"/>
              <a:cs typeface="Georgia"/>
              <a:sym typeface="Georgia"/>
            </a:endParaRPr>
          </a:p>
          <a:p>
            <a:pPr marL="0" lvl="0" indent="0" rtl="0">
              <a:lnSpc>
                <a:spcPct val="115000"/>
              </a:lnSpc>
              <a:spcBef>
                <a:spcPts val="1700"/>
              </a:spcBef>
              <a:spcAft>
                <a:spcPts val="0"/>
              </a:spcAft>
              <a:buClr>
                <a:schemeClr val="dk1"/>
              </a:buClr>
              <a:buSzPts val="1100"/>
              <a:buFont typeface="Arial"/>
              <a:buNone/>
            </a:pPr>
            <a:endParaRPr lang="en" sz="1200" dirty="0">
              <a:solidFill>
                <a:schemeClr val="dk1"/>
              </a:solidFill>
              <a:latin typeface="Georgia"/>
              <a:ea typeface="Georgia"/>
              <a:cs typeface="Georgia"/>
              <a:sym typeface="Georgia"/>
            </a:endParaRPr>
          </a:p>
          <a:p>
            <a:pPr marL="0" lvl="0" indent="0" rtl="0">
              <a:lnSpc>
                <a:spcPct val="115000"/>
              </a:lnSpc>
              <a:spcBef>
                <a:spcPts val="1700"/>
              </a:spcBef>
              <a:spcAft>
                <a:spcPts val="0"/>
              </a:spcAft>
              <a:buClr>
                <a:schemeClr val="dk1"/>
              </a:buClr>
              <a:buSzPts val="1100"/>
              <a:buFont typeface="Arial"/>
              <a:buNone/>
            </a:pPr>
            <a:endParaRPr lang="en" sz="1200" dirty="0">
              <a:solidFill>
                <a:schemeClr val="dk1"/>
              </a:solidFill>
              <a:latin typeface="Georgia"/>
              <a:ea typeface="Georgia"/>
              <a:cs typeface="Georgia"/>
              <a:sym typeface="Georgia"/>
            </a:endParaRPr>
          </a:p>
          <a:p>
            <a:pPr marL="0" lvl="0" indent="0" rtl="0">
              <a:lnSpc>
                <a:spcPct val="115000"/>
              </a:lnSpc>
              <a:spcBef>
                <a:spcPts val="1700"/>
              </a:spcBef>
              <a:spcAft>
                <a:spcPts val="0"/>
              </a:spcAft>
              <a:buClr>
                <a:schemeClr val="dk1"/>
              </a:buClr>
              <a:buSzPts val="1100"/>
              <a:buFont typeface="Arial"/>
              <a:buNone/>
            </a:pPr>
            <a:endParaRPr lang="en" sz="1200" dirty="0">
              <a:solidFill>
                <a:schemeClr val="dk1"/>
              </a:solidFill>
              <a:latin typeface="Georgia"/>
              <a:ea typeface="Georgia"/>
              <a:cs typeface="Georgia"/>
              <a:sym typeface="Georgia"/>
            </a:endParaRPr>
          </a:p>
          <a:p>
            <a:pPr marL="0" lvl="0" indent="0" rtl="0">
              <a:lnSpc>
                <a:spcPct val="115000"/>
              </a:lnSpc>
              <a:spcBef>
                <a:spcPts val="1700"/>
              </a:spcBef>
              <a:spcAft>
                <a:spcPts val="0"/>
              </a:spcAft>
              <a:buClr>
                <a:schemeClr val="dk1"/>
              </a:buClr>
              <a:buSzPts val="1100"/>
              <a:buFont typeface="Arial"/>
              <a:buNone/>
            </a:pPr>
            <a:r>
              <a:rPr lang="en" sz="1200" dirty="0">
                <a:solidFill>
                  <a:schemeClr val="dk1"/>
                </a:solidFill>
                <a:latin typeface="Georgia"/>
                <a:ea typeface="Georgia"/>
                <a:cs typeface="Georgia"/>
                <a:sym typeface="Georgia"/>
              </a:rPr>
              <a:t> More important, because these functions produce key/value pairs, </a:t>
            </a:r>
            <a:r>
              <a:rPr lang="en" sz="1200" dirty="0" err="1">
                <a:solidFill>
                  <a:schemeClr val="dk1"/>
                </a:solidFill>
                <a:latin typeface="Georgia"/>
                <a:ea typeface="Georgia"/>
                <a:cs typeface="Georgia"/>
                <a:sym typeface="Georgia"/>
              </a:rPr>
              <a:t>CouchDB</a:t>
            </a:r>
            <a:r>
              <a:rPr lang="en" sz="1200" dirty="0">
                <a:solidFill>
                  <a:schemeClr val="dk1"/>
                </a:solidFill>
                <a:latin typeface="Georgia"/>
                <a:ea typeface="Georgia"/>
                <a:cs typeface="Georgia"/>
                <a:sym typeface="Georgia"/>
              </a:rPr>
              <a:t> is able to insert them into the B-tree storage engine, sorted by key. Lookups by key, or key range, are extremely efficient operations with a B-tree, described in </a:t>
            </a:r>
            <a:r>
              <a:rPr lang="en" sz="1200" i="1" dirty="0">
                <a:solidFill>
                  <a:schemeClr val="dk1"/>
                </a:solidFill>
                <a:latin typeface="Georgia"/>
                <a:ea typeface="Georgia"/>
                <a:cs typeface="Georgia"/>
                <a:sym typeface="Georgia"/>
              </a:rPr>
              <a:t>big O notation</a:t>
            </a:r>
            <a:r>
              <a:rPr lang="en" sz="1200" dirty="0">
                <a:solidFill>
                  <a:schemeClr val="dk1"/>
                </a:solidFill>
                <a:latin typeface="Georgia"/>
                <a:ea typeface="Georgia"/>
                <a:cs typeface="Georgia"/>
                <a:sym typeface="Georgia"/>
              </a:rPr>
              <a:t> as </a:t>
            </a:r>
            <a:r>
              <a:rPr lang="en" sz="1200" i="1" dirty="0">
                <a:solidFill>
                  <a:schemeClr val="dk1"/>
                </a:solidFill>
                <a:latin typeface="Georgia"/>
                <a:ea typeface="Georgia"/>
                <a:cs typeface="Georgia"/>
                <a:sym typeface="Georgia"/>
              </a:rPr>
              <a:t>O(log N)</a:t>
            </a:r>
            <a:r>
              <a:rPr lang="en" sz="1200" dirty="0">
                <a:solidFill>
                  <a:schemeClr val="dk1"/>
                </a:solidFill>
                <a:latin typeface="Georgia"/>
                <a:ea typeface="Georgia"/>
                <a:cs typeface="Georgia"/>
                <a:sym typeface="Georgia"/>
              </a:rPr>
              <a:t> and </a:t>
            </a:r>
            <a:r>
              <a:rPr lang="en" sz="1200" i="1" dirty="0">
                <a:solidFill>
                  <a:schemeClr val="dk1"/>
                </a:solidFill>
                <a:latin typeface="Georgia"/>
                <a:ea typeface="Georgia"/>
                <a:cs typeface="Georgia"/>
                <a:sym typeface="Georgia"/>
              </a:rPr>
              <a:t>O(log N + K)</a:t>
            </a:r>
            <a:r>
              <a:rPr lang="en" sz="1200" dirty="0">
                <a:solidFill>
                  <a:schemeClr val="dk1"/>
                </a:solidFill>
                <a:latin typeface="Georgia"/>
                <a:ea typeface="Georgia"/>
                <a:cs typeface="Georgia"/>
                <a:sym typeface="Georgia"/>
              </a:rPr>
              <a:t>, respectively.</a:t>
            </a:r>
          </a:p>
          <a:p>
            <a:pPr marL="0" lvl="0" indent="0" rtl="0">
              <a:lnSpc>
                <a:spcPct val="115000"/>
              </a:lnSpc>
              <a:spcBef>
                <a:spcPts val="1700"/>
              </a:spcBef>
              <a:spcAft>
                <a:spcPts val="0"/>
              </a:spcAft>
              <a:buClr>
                <a:schemeClr val="dk1"/>
              </a:buClr>
              <a:buSzPts val="1100"/>
              <a:buFont typeface="Arial"/>
              <a:buNone/>
            </a:pPr>
            <a:endParaRPr lang="en" sz="1200" dirty="0">
              <a:solidFill>
                <a:schemeClr val="dk1"/>
              </a:solidFill>
              <a:latin typeface="Georgia"/>
              <a:ea typeface="Georgia"/>
              <a:cs typeface="Georgia"/>
              <a:sym typeface="Georgia"/>
            </a:endParaRPr>
          </a:p>
          <a:p>
            <a:pPr marL="0" lvl="0" indent="0" rtl="0">
              <a:lnSpc>
                <a:spcPct val="115000"/>
              </a:lnSpc>
              <a:spcBef>
                <a:spcPts val="1700"/>
              </a:spcBef>
              <a:spcAft>
                <a:spcPts val="0"/>
              </a:spcAft>
              <a:buClr>
                <a:schemeClr val="dk1"/>
              </a:buClr>
              <a:buSzPts val="1100"/>
              <a:buFont typeface="Arial"/>
              <a:buNone/>
            </a:pPr>
            <a:r>
              <a:rPr lang="en-US" sz="1100" b="0" i="0" u="none" strike="noStrike" cap="none" dirty="0">
                <a:solidFill>
                  <a:srgbClr val="000000"/>
                </a:solidFill>
                <a:effectLst/>
                <a:latin typeface="Arial"/>
                <a:ea typeface="Arial"/>
                <a:cs typeface="Arial"/>
                <a:sym typeface="Arial"/>
              </a:rPr>
              <a:t>Lets consider the use case in the document shown. First is extracting data that you might need for a special purpose in a specific order. For a front page, we want a list of blog post titles sorted by date.</a:t>
            </a:r>
          </a:p>
          <a:p>
            <a:pPr marL="0" lvl="0" indent="0" rtl="0">
              <a:lnSpc>
                <a:spcPct val="115000"/>
              </a:lnSpc>
              <a:spcBef>
                <a:spcPts val="1700"/>
              </a:spcBef>
              <a:spcAft>
                <a:spcPts val="0"/>
              </a:spcAft>
              <a:buClr>
                <a:schemeClr val="dk1"/>
              </a:buClr>
              <a:buSzPts val="1100"/>
              <a:buFont typeface="Arial"/>
              <a:buNone/>
            </a:pPr>
            <a:r>
              <a:rPr lang="en-US" sz="1100" b="0" i="0" u="none" strike="noStrike" cap="none" dirty="0">
                <a:solidFill>
                  <a:srgbClr val="000000"/>
                </a:solidFill>
                <a:effectLst/>
                <a:latin typeface="Arial"/>
                <a:ea typeface="Arial"/>
                <a:cs typeface="Arial"/>
                <a:sym typeface="Arial"/>
              </a:rPr>
              <a:t> Note that the documents are sorted by </a:t>
            </a:r>
            <a:r>
              <a:rPr lang="en-US" sz="1200" dirty="0"/>
              <a:t>"_id"</a:t>
            </a:r>
            <a:r>
              <a:rPr lang="en-US" sz="1100" b="0" i="0" u="none" strike="noStrike" cap="none" dirty="0">
                <a:solidFill>
                  <a:srgbClr val="000000"/>
                </a:solidFill>
                <a:effectLst/>
                <a:latin typeface="Arial"/>
                <a:ea typeface="Arial"/>
                <a:cs typeface="Arial"/>
                <a:sym typeface="Arial"/>
              </a:rPr>
              <a:t>, which is how they are stored in the database. We’ll create a view in the hands-on section.</a:t>
            </a:r>
          </a:p>
          <a:p>
            <a:pPr marL="0" lvl="0" indent="0" rtl="0">
              <a:lnSpc>
                <a:spcPct val="115000"/>
              </a:lnSpc>
              <a:spcBef>
                <a:spcPts val="1700"/>
              </a:spcBef>
              <a:spcAft>
                <a:spcPts val="0"/>
              </a:spcAft>
              <a:buClr>
                <a:schemeClr val="dk1"/>
              </a:buClr>
              <a:buSzPts val="1100"/>
              <a:buFont typeface="Arial"/>
              <a:buNone/>
            </a:pPr>
            <a:endParaRPr lang="en" sz="1200" dirty="0">
              <a:solidFill>
                <a:schemeClr val="dk1"/>
              </a:solidFill>
              <a:latin typeface="Georgia"/>
              <a:ea typeface="Georgia"/>
              <a:cs typeface="Georgia"/>
              <a:sym typeface="Georgia"/>
            </a:endParaRPr>
          </a:p>
          <a:p>
            <a:pPr marL="0" lvl="0" indent="0" rtl="0">
              <a:lnSpc>
                <a:spcPct val="115000"/>
              </a:lnSpc>
              <a:spcBef>
                <a:spcPts val="1700"/>
              </a:spcBef>
              <a:spcAft>
                <a:spcPts val="0"/>
              </a:spcAft>
              <a:buClr>
                <a:schemeClr val="dk1"/>
              </a:buClr>
              <a:buSzPts val="1100"/>
              <a:buFont typeface="Arial"/>
              <a:buNone/>
            </a:pPr>
            <a:r>
              <a:rPr lang="en-US" sz="1100" b="0" i="0" u="none" strike="noStrike" cap="none" dirty="0">
                <a:solidFill>
                  <a:srgbClr val="000000"/>
                </a:solidFill>
                <a:effectLst/>
                <a:latin typeface="Arial"/>
                <a:ea typeface="Arial"/>
                <a:cs typeface="Arial"/>
                <a:sym typeface="Arial"/>
              </a:rPr>
              <a:t>When you </a:t>
            </a:r>
            <a:r>
              <a:rPr lang="en-US" sz="1100" b="0" i="1" u="none" strike="noStrike" cap="none" dirty="0">
                <a:solidFill>
                  <a:srgbClr val="000000"/>
                </a:solidFill>
                <a:effectLst/>
                <a:latin typeface="Arial"/>
                <a:ea typeface="Arial"/>
                <a:cs typeface="Arial"/>
                <a:sym typeface="Arial"/>
              </a:rPr>
              <a:t>query your view</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CouchDB</a:t>
            </a:r>
            <a:r>
              <a:rPr lang="en-US" sz="1100" b="0" i="0" u="none" strike="noStrike" cap="none" dirty="0">
                <a:solidFill>
                  <a:srgbClr val="000000"/>
                </a:solidFill>
                <a:effectLst/>
                <a:latin typeface="Arial"/>
                <a:ea typeface="Arial"/>
                <a:cs typeface="Arial"/>
                <a:sym typeface="Arial"/>
              </a:rPr>
              <a:t> takes the source code and runs it for you on every document in the database your view was defined in using a map function.</a:t>
            </a:r>
            <a:endParaRPr lang="en" sz="1200" dirty="0">
              <a:solidFill>
                <a:schemeClr val="dk1"/>
              </a:solidFill>
              <a:latin typeface="Georgia"/>
              <a:ea typeface="Georgia"/>
              <a:cs typeface="Georgia"/>
              <a:sym typeface="Georgia"/>
            </a:endParaRPr>
          </a:p>
          <a:p>
            <a:pPr marL="0" lvl="0" indent="0" rtl="0">
              <a:lnSpc>
                <a:spcPct val="115000"/>
              </a:lnSpc>
              <a:spcBef>
                <a:spcPts val="1700"/>
              </a:spcBef>
              <a:spcAft>
                <a:spcPts val="0"/>
              </a:spcAft>
              <a:buClr>
                <a:schemeClr val="dk1"/>
              </a:buClr>
              <a:buSzPts val="1100"/>
              <a:buFont typeface="Arial"/>
              <a:buNone/>
            </a:pPr>
            <a:endParaRPr lang="en" sz="1200" dirty="0">
              <a:solidFill>
                <a:schemeClr val="dk1"/>
              </a:solidFill>
              <a:latin typeface="Georgia"/>
              <a:ea typeface="Georgia"/>
              <a:cs typeface="Georgia"/>
              <a:sym typeface="Georgia"/>
            </a:endParaRPr>
          </a:p>
          <a:p>
            <a:pPr marL="0" lvl="0" indent="0" rtl="0">
              <a:lnSpc>
                <a:spcPct val="115000"/>
              </a:lnSpc>
              <a:spcBef>
                <a:spcPts val="1700"/>
              </a:spcBef>
              <a:spcAft>
                <a:spcPts val="0"/>
              </a:spcAft>
              <a:buClr>
                <a:schemeClr val="dk1"/>
              </a:buClr>
              <a:buSzPts val="1100"/>
              <a:buFont typeface="Arial"/>
              <a:buNone/>
            </a:pPr>
            <a:endParaRPr lang="en" sz="1200" dirty="0">
              <a:solidFill>
                <a:schemeClr val="dk1"/>
              </a:solidFill>
              <a:latin typeface="Georgia"/>
              <a:ea typeface="Georgia"/>
              <a:cs typeface="Georgia"/>
              <a:sym typeface="Georgia"/>
            </a:endParaRPr>
          </a:p>
          <a:p>
            <a:pPr marL="0" lvl="0" indent="0" rtl="0">
              <a:lnSpc>
                <a:spcPct val="115000"/>
              </a:lnSpc>
              <a:spcBef>
                <a:spcPts val="1700"/>
              </a:spcBef>
              <a:spcAft>
                <a:spcPts val="0"/>
              </a:spcAft>
              <a:buClr>
                <a:schemeClr val="dk1"/>
              </a:buClr>
              <a:buSzPts val="1100"/>
              <a:buFont typeface="Arial"/>
              <a:buNone/>
            </a:pPr>
            <a:endParaRPr lang="en" sz="1200" dirty="0">
              <a:solidFill>
                <a:schemeClr val="dk1"/>
              </a:solidFill>
              <a:latin typeface="Georgia"/>
              <a:ea typeface="Georgia"/>
              <a:cs typeface="Georgia"/>
              <a:sym typeface="Georgia"/>
            </a:endParaRPr>
          </a:p>
          <a:p>
            <a:pPr marL="0" lvl="0" indent="0" rtl="0">
              <a:lnSpc>
                <a:spcPct val="115000"/>
              </a:lnSpc>
              <a:spcBef>
                <a:spcPts val="1700"/>
              </a:spcBef>
              <a:spcAft>
                <a:spcPts val="0"/>
              </a:spcAft>
              <a:buClr>
                <a:schemeClr val="dk1"/>
              </a:buClr>
              <a:buSzPts val="1100"/>
              <a:buFont typeface="Arial"/>
              <a:buNone/>
            </a:pPr>
            <a:endParaRPr lang="en" sz="1200" dirty="0">
              <a:solidFill>
                <a:schemeClr val="dk1"/>
              </a:solidFill>
              <a:latin typeface="Georgia"/>
              <a:ea typeface="Georgia"/>
              <a:cs typeface="Georgia"/>
              <a:sym typeface="Georgia"/>
            </a:endParaRPr>
          </a:p>
          <a:p>
            <a:pPr marL="0" lvl="0" indent="0" rtl="0">
              <a:lnSpc>
                <a:spcPct val="115000"/>
              </a:lnSpc>
              <a:spcBef>
                <a:spcPts val="1700"/>
              </a:spcBef>
              <a:spcAft>
                <a:spcPts val="0"/>
              </a:spcAft>
              <a:buClr>
                <a:schemeClr val="dk1"/>
              </a:buClr>
              <a:buSzPts val="1100"/>
              <a:buFont typeface="Arial"/>
              <a:buNone/>
            </a:pPr>
            <a:endParaRPr lang="en" sz="1200" dirty="0">
              <a:solidFill>
                <a:schemeClr val="dk1"/>
              </a:solidFill>
              <a:latin typeface="Georgia"/>
              <a:ea typeface="Georgia"/>
              <a:cs typeface="Georgia"/>
              <a:sym typeface="Georgia"/>
            </a:endParaRPr>
          </a:p>
          <a:p>
            <a:pPr marL="0" lvl="0" indent="0" rtl="0">
              <a:lnSpc>
                <a:spcPct val="115000"/>
              </a:lnSpc>
              <a:spcBef>
                <a:spcPts val="1700"/>
              </a:spcBef>
              <a:spcAft>
                <a:spcPts val="0"/>
              </a:spcAft>
              <a:buClr>
                <a:schemeClr val="dk1"/>
              </a:buClr>
              <a:buSzPts val="1100"/>
              <a:buFont typeface="Arial"/>
              <a:buNone/>
            </a:pPr>
            <a:endParaRPr lang="en" sz="1200" dirty="0">
              <a:solidFill>
                <a:schemeClr val="dk1"/>
              </a:solidFill>
              <a:latin typeface="Georgia"/>
              <a:ea typeface="Georgia"/>
              <a:cs typeface="Georgia"/>
              <a:sym typeface="Georgia"/>
            </a:endParaRPr>
          </a:p>
          <a:p>
            <a:pPr marL="0" lvl="0" indent="0" rtl="0">
              <a:lnSpc>
                <a:spcPct val="115000"/>
              </a:lnSpc>
              <a:spcBef>
                <a:spcPts val="1700"/>
              </a:spcBef>
              <a:spcAft>
                <a:spcPts val="0"/>
              </a:spcAft>
              <a:buClr>
                <a:schemeClr val="dk1"/>
              </a:buClr>
              <a:buSzPts val="1100"/>
              <a:buFont typeface="Arial"/>
              <a:buNone/>
            </a:pPr>
            <a:endParaRPr lang="en" sz="1200" dirty="0">
              <a:solidFill>
                <a:schemeClr val="dk1"/>
              </a:solidFill>
              <a:latin typeface="Georgia"/>
              <a:ea typeface="Georgia"/>
              <a:cs typeface="Georgia"/>
              <a:sym typeface="Georgia"/>
            </a:endParaRPr>
          </a:p>
          <a:p>
            <a:pPr marL="0" lvl="0" indent="0" rtl="0">
              <a:lnSpc>
                <a:spcPct val="115000"/>
              </a:lnSpc>
              <a:spcBef>
                <a:spcPts val="1700"/>
              </a:spcBef>
              <a:spcAft>
                <a:spcPts val="0"/>
              </a:spcAft>
              <a:buClr>
                <a:schemeClr val="dk1"/>
              </a:buClr>
              <a:buSzPts val="1100"/>
              <a:buFont typeface="Arial"/>
              <a:buNone/>
            </a:pPr>
            <a:endParaRPr sz="1200" dirty="0">
              <a:solidFill>
                <a:schemeClr val="dk1"/>
              </a:solidFill>
              <a:latin typeface="Georgia"/>
              <a:ea typeface="Georgia"/>
              <a:cs typeface="Georgia"/>
              <a:sym typeface="Georgia"/>
            </a:endParaRPr>
          </a:p>
          <a:p>
            <a:pPr marL="0" lvl="0" indent="0" rtl="0">
              <a:lnSpc>
                <a:spcPct val="115000"/>
              </a:lnSpc>
              <a:spcBef>
                <a:spcPts val="1700"/>
              </a:spcBef>
              <a:spcAft>
                <a:spcPts val="0"/>
              </a:spcAft>
              <a:buClr>
                <a:schemeClr val="dk1"/>
              </a:buClr>
              <a:buSzPts val="1100"/>
              <a:buFont typeface="Arial"/>
              <a:buNone/>
            </a:pPr>
            <a:r>
              <a:rPr lang="en" sz="1200" dirty="0">
                <a:solidFill>
                  <a:schemeClr val="dk1"/>
                </a:solidFill>
                <a:latin typeface="Georgia"/>
                <a:ea typeface="Georgia"/>
                <a:cs typeface="Georgia"/>
                <a:sym typeface="Georgia"/>
              </a:rPr>
              <a:t>In </a:t>
            </a:r>
            <a:r>
              <a:rPr lang="en" sz="1200" dirty="0" err="1">
                <a:solidFill>
                  <a:schemeClr val="dk1"/>
                </a:solidFill>
                <a:latin typeface="Georgia"/>
                <a:ea typeface="Georgia"/>
                <a:cs typeface="Georgia"/>
                <a:sym typeface="Georgia"/>
              </a:rPr>
              <a:t>CouchDB</a:t>
            </a:r>
            <a:r>
              <a:rPr lang="en" sz="1200" dirty="0">
                <a:solidFill>
                  <a:schemeClr val="dk1"/>
                </a:solidFill>
                <a:latin typeface="Georgia"/>
                <a:ea typeface="Georgia"/>
                <a:cs typeface="Georgia"/>
                <a:sym typeface="Georgia"/>
              </a:rPr>
              <a:t>, we access documents and view results by key or key range. This is a direct mapping to the underlying operations performed on </a:t>
            </a:r>
            <a:r>
              <a:rPr lang="en" sz="1200" dirty="0" err="1">
                <a:solidFill>
                  <a:schemeClr val="dk1"/>
                </a:solidFill>
                <a:latin typeface="Georgia"/>
                <a:ea typeface="Georgia"/>
                <a:cs typeface="Georgia"/>
                <a:sym typeface="Georgia"/>
              </a:rPr>
              <a:t>CouchDB’s</a:t>
            </a:r>
            <a:r>
              <a:rPr lang="en" sz="1200" dirty="0">
                <a:solidFill>
                  <a:schemeClr val="dk1"/>
                </a:solidFill>
                <a:latin typeface="Georgia"/>
                <a:ea typeface="Georgia"/>
                <a:cs typeface="Georgia"/>
                <a:sym typeface="Georgia"/>
              </a:rPr>
              <a:t> B-tree storage engine. Along with document inserts and updates, this direct mapping is the reason we describe </a:t>
            </a:r>
            <a:r>
              <a:rPr lang="en" sz="1200" dirty="0" err="1">
                <a:solidFill>
                  <a:schemeClr val="dk1"/>
                </a:solidFill>
                <a:latin typeface="Georgia"/>
                <a:ea typeface="Georgia"/>
                <a:cs typeface="Georgia"/>
                <a:sym typeface="Georgia"/>
              </a:rPr>
              <a:t>CouchDB’s</a:t>
            </a:r>
            <a:r>
              <a:rPr lang="en" sz="1200" dirty="0">
                <a:solidFill>
                  <a:schemeClr val="dk1"/>
                </a:solidFill>
                <a:latin typeface="Georgia"/>
                <a:ea typeface="Georgia"/>
                <a:cs typeface="Georgia"/>
                <a:sym typeface="Georgia"/>
              </a:rPr>
              <a:t> API as being a thin wrapper around the database core.</a:t>
            </a:r>
            <a:endParaRPr sz="1200" dirty="0">
              <a:solidFill>
                <a:schemeClr val="dk1"/>
              </a:solidFill>
              <a:latin typeface="Georgia"/>
              <a:ea typeface="Georgia"/>
              <a:cs typeface="Georgia"/>
              <a:sym typeface="Georgia"/>
            </a:endParaRPr>
          </a:p>
          <a:p>
            <a:pPr marL="0" lvl="0" indent="0" rtl="0">
              <a:lnSpc>
                <a:spcPct val="115000"/>
              </a:lnSpc>
              <a:spcBef>
                <a:spcPts val="1700"/>
              </a:spcBef>
              <a:spcAft>
                <a:spcPts val="0"/>
              </a:spcAft>
              <a:buClr>
                <a:schemeClr val="dk1"/>
              </a:buClr>
              <a:buSzPts val="1100"/>
              <a:buFont typeface="Arial"/>
              <a:buNone/>
            </a:pPr>
            <a:r>
              <a:rPr lang="en" sz="1200" dirty="0">
                <a:solidFill>
                  <a:schemeClr val="dk1"/>
                </a:solidFill>
                <a:latin typeface="Georgia"/>
                <a:ea typeface="Georgia"/>
                <a:cs typeface="Georgia"/>
                <a:sym typeface="Georgia"/>
              </a:rPr>
              <a:t>Being able to access results by key alone is a very important restriction because it allows us to make huge performance gains. </a:t>
            </a:r>
          </a:p>
          <a:p>
            <a:pPr marL="0" lvl="0" indent="0" rtl="0">
              <a:lnSpc>
                <a:spcPct val="115000"/>
              </a:lnSpc>
              <a:spcBef>
                <a:spcPts val="1700"/>
              </a:spcBef>
              <a:spcAft>
                <a:spcPts val="0"/>
              </a:spcAft>
              <a:buClr>
                <a:schemeClr val="dk1"/>
              </a:buClr>
              <a:buSzPts val="1100"/>
              <a:buFont typeface="Arial"/>
              <a:buNone/>
            </a:pPr>
            <a:endParaRPr lang="en" sz="1200" dirty="0">
              <a:solidFill>
                <a:schemeClr val="dk1"/>
              </a:solidFill>
              <a:highlight>
                <a:srgbClr val="FFFFFF"/>
              </a:highlight>
              <a:latin typeface="Georgia"/>
              <a:ea typeface="Georgia"/>
              <a:cs typeface="Georgia"/>
              <a:sym typeface="Georgia"/>
            </a:endParaRPr>
          </a:p>
          <a:p>
            <a:pPr marL="0" lvl="0" indent="0" rtl="0">
              <a:lnSpc>
                <a:spcPct val="115000"/>
              </a:lnSpc>
              <a:spcBef>
                <a:spcPts val="1700"/>
              </a:spcBef>
              <a:spcAft>
                <a:spcPts val="0"/>
              </a:spcAft>
              <a:buClr>
                <a:schemeClr val="dk1"/>
              </a:buClr>
              <a:buSzPts val="1100"/>
              <a:buFont typeface="Arial"/>
              <a:buNone/>
            </a:pPr>
            <a:endParaRPr sz="1200" dirty="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200" b="1">
                <a:solidFill>
                  <a:srgbClr val="222222"/>
                </a:solidFill>
              </a:rPr>
              <a:t>Fauxton</a:t>
            </a:r>
            <a:r>
              <a:rPr lang="en" sz="1200">
                <a:solidFill>
                  <a:srgbClr val="222222"/>
                </a:solidFill>
                <a:highlight>
                  <a:srgbClr val="FFFFFF"/>
                </a:highlight>
              </a:rPr>
              <a:t> is a native web-based interface built into CouchDB. It provides a basic interface to the majority of the functionality, including the ability to create, update, delete and view documents and design documents. It provides access to the configuration parameters, and an interface for initiating replication.</a:t>
            </a:r>
            <a:endParaRPr sz="1200">
              <a:solidFill>
                <a:schemeClr val="dk1"/>
              </a:solidFill>
              <a:latin typeface="Georgia"/>
              <a:ea typeface="Georgia"/>
              <a:cs typeface="Georgia"/>
              <a:sym typeface="Georgi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 name="Shape 2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640"/>
              </a:spcBef>
              <a:spcAft>
                <a:spcPts val="0"/>
              </a:spcAft>
              <a:buClr>
                <a:schemeClr val="dk1"/>
              </a:buClr>
              <a:buSzPts val="1100"/>
              <a:buFont typeface="Arial"/>
              <a:buNone/>
            </a:pPr>
            <a:r>
              <a:rPr lang="en" dirty="0">
                <a:solidFill>
                  <a:schemeClr val="dk1"/>
                </a:solidFill>
              </a:rPr>
              <a:t>FAUXTON previously known as FUTON</a:t>
            </a:r>
            <a:endParaRPr dirty="0">
              <a:solidFill>
                <a:schemeClr val="dk1"/>
              </a:solidFill>
            </a:endParaRPr>
          </a:p>
          <a:p>
            <a:pPr marL="0" lvl="0" indent="0" rtl="0">
              <a:spcBef>
                <a:spcPts val="640"/>
              </a:spcBef>
              <a:spcAft>
                <a:spcPts val="0"/>
              </a:spcAft>
              <a:buClr>
                <a:schemeClr val="dk1"/>
              </a:buClr>
              <a:buSzPts val="1100"/>
              <a:buFont typeface="Arial"/>
              <a:buNone/>
            </a:pPr>
            <a:r>
              <a:rPr lang="en" sz="1000" dirty="0">
                <a:solidFill>
                  <a:schemeClr val="dk1"/>
                </a:solidFill>
              </a:rPr>
              <a:t>Has a beautiful interface</a:t>
            </a:r>
            <a:endParaRPr sz="1000" dirty="0">
              <a:solidFill>
                <a:schemeClr val="dk1"/>
              </a:solidFill>
            </a:endParaRPr>
          </a:p>
          <a:p>
            <a:pPr marL="0" lvl="0" indent="0" rtl="0">
              <a:spcBef>
                <a:spcPts val="640"/>
              </a:spcBef>
              <a:spcAft>
                <a:spcPts val="0"/>
              </a:spcAft>
              <a:buClr>
                <a:schemeClr val="dk1"/>
              </a:buClr>
              <a:buSzPts val="1100"/>
              <a:buFont typeface="Arial"/>
              <a:buNone/>
            </a:pPr>
            <a:r>
              <a:rPr lang="en" sz="1000" dirty="0">
                <a:solidFill>
                  <a:schemeClr val="dk1"/>
                </a:solidFill>
              </a:rPr>
              <a:t>You can Create Database</a:t>
            </a:r>
            <a:endParaRPr sz="1000" dirty="0">
              <a:solidFill>
                <a:schemeClr val="dk1"/>
              </a:solidFill>
            </a:endParaRPr>
          </a:p>
          <a:p>
            <a:pPr marL="0" lvl="0" indent="0" rtl="0">
              <a:spcBef>
                <a:spcPts val="640"/>
              </a:spcBef>
              <a:spcAft>
                <a:spcPts val="0"/>
              </a:spcAft>
              <a:buClr>
                <a:schemeClr val="dk1"/>
              </a:buClr>
              <a:buSzPts val="1100"/>
              <a:buFont typeface="Arial"/>
              <a:buNone/>
            </a:pPr>
            <a:r>
              <a:rPr lang="en" sz="1000" dirty="0">
                <a:solidFill>
                  <a:schemeClr val="dk1"/>
                </a:solidFill>
              </a:rPr>
              <a:t>Configure replications</a:t>
            </a:r>
            <a:endParaRPr sz="1000" dirty="0">
              <a:solidFill>
                <a:schemeClr val="dk1"/>
              </a:solidFill>
            </a:endParaRPr>
          </a:p>
          <a:p>
            <a:pPr marL="0" lvl="0" indent="0" rtl="0">
              <a:spcBef>
                <a:spcPts val="640"/>
              </a:spcBef>
              <a:spcAft>
                <a:spcPts val="0"/>
              </a:spcAft>
              <a:buClr>
                <a:schemeClr val="dk1"/>
              </a:buClr>
              <a:buSzPts val="1100"/>
              <a:buFont typeface="Arial"/>
              <a:buNone/>
            </a:pPr>
            <a:r>
              <a:rPr lang="en" sz="1000" dirty="0">
                <a:solidFill>
                  <a:schemeClr val="dk1"/>
                </a:solidFill>
              </a:rPr>
              <a:t>Shortly we’ll see how to create a one node cluster</a:t>
            </a:r>
            <a:endParaRPr sz="1000" dirty="0">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640"/>
              </a:spcBef>
              <a:spcAft>
                <a:spcPts val="0"/>
              </a:spcAft>
              <a:buClr>
                <a:schemeClr val="dk1"/>
              </a:buClr>
              <a:buSzPts val="1100"/>
              <a:buFont typeface="Arial"/>
              <a:buNone/>
            </a:pPr>
            <a:r>
              <a:rPr lang="en" dirty="0">
                <a:solidFill>
                  <a:schemeClr val="dk1"/>
                </a:solidFill>
              </a:rPr>
              <a:t>We can see four documents shown as table</a:t>
            </a:r>
            <a:endParaRPr dirty="0">
              <a:solidFill>
                <a:schemeClr val="dk1"/>
              </a:solidFill>
            </a:endParaRPr>
          </a:p>
          <a:p>
            <a:pPr marL="0" lvl="0" indent="0" rtl="0">
              <a:spcBef>
                <a:spcPts val="640"/>
              </a:spcBef>
              <a:spcAft>
                <a:spcPts val="0"/>
              </a:spcAft>
              <a:buClr>
                <a:schemeClr val="dk1"/>
              </a:buClr>
              <a:buSzPts val="1100"/>
              <a:buFont typeface="Arial"/>
              <a:buNone/>
            </a:pPr>
            <a:r>
              <a:rPr lang="en" dirty="0">
                <a:solidFill>
                  <a:schemeClr val="dk1"/>
                </a:solidFill>
              </a:rPr>
              <a:t>that each document is entered at once </a:t>
            </a:r>
            <a:endParaRPr dirty="0">
              <a:solidFill>
                <a:schemeClr val="dk1"/>
              </a:solidFill>
            </a:endParaRPr>
          </a:p>
          <a:p>
            <a:pPr marL="0" lvl="0" indent="0" rtl="0">
              <a:spcBef>
                <a:spcPts val="640"/>
              </a:spcBef>
              <a:spcAft>
                <a:spcPts val="0"/>
              </a:spcAft>
              <a:buClr>
                <a:schemeClr val="dk1"/>
              </a:buClr>
              <a:buSzPts val="1100"/>
              <a:buFont typeface="Arial"/>
              <a:buNone/>
            </a:pPr>
            <a:r>
              <a:rPr lang="en" dirty="0">
                <a:solidFill>
                  <a:schemeClr val="dk1"/>
                </a:solidFill>
              </a:rPr>
              <a:t>Notice that the first three entries don't have gender value</a:t>
            </a:r>
            <a:endParaRPr dirty="0">
              <a:solidFill>
                <a:schemeClr val="dk1"/>
              </a:solidFill>
            </a:endParaRPr>
          </a:p>
          <a:p>
            <a:pPr marL="0" lvl="0" indent="0" rtl="0">
              <a:spcBef>
                <a:spcPts val="640"/>
              </a:spcBef>
              <a:spcAft>
                <a:spcPts val="0"/>
              </a:spcAft>
              <a:buClr>
                <a:schemeClr val="dk1"/>
              </a:buClr>
              <a:buSzPts val="1100"/>
              <a:buFont typeface="Arial"/>
              <a:buNone/>
            </a:pPr>
            <a:r>
              <a:rPr lang="en" dirty="0" err="1">
                <a:solidFill>
                  <a:schemeClr val="dk1"/>
                </a:solidFill>
              </a:rPr>
              <a:t>CouchDB</a:t>
            </a:r>
            <a:r>
              <a:rPr lang="en" dirty="0">
                <a:solidFill>
                  <a:schemeClr val="dk1"/>
                </a:solidFill>
              </a:rPr>
              <a:t> allows for this</a:t>
            </a:r>
            <a:endParaRPr dirty="0">
              <a:solidFill>
                <a:schemeClr val="dk1"/>
              </a:solidFill>
            </a:endParaRPr>
          </a:p>
          <a:p>
            <a:pPr marL="0" lvl="0" indent="0" rtl="0">
              <a:spcBef>
                <a:spcPts val="640"/>
              </a:spcBef>
              <a:spcAft>
                <a:spcPts val="0"/>
              </a:spcAft>
              <a:buClr>
                <a:schemeClr val="dk1"/>
              </a:buClr>
              <a:buSzPts val="1100"/>
              <a:buFont typeface="Arial"/>
              <a:buNone/>
            </a:pPr>
            <a:endParaRPr dirty="0">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7" name="Shape 2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640"/>
              </a:spcBef>
              <a:spcAft>
                <a:spcPts val="0"/>
              </a:spcAft>
              <a:buClr>
                <a:schemeClr val="dk1"/>
              </a:buClr>
              <a:buSzPts val="1100"/>
              <a:buFont typeface="Arial"/>
              <a:buNone/>
            </a:pPr>
            <a:r>
              <a:rPr lang="en" dirty="0">
                <a:solidFill>
                  <a:schemeClr val="dk1"/>
                </a:solidFill>
              </a:rPr>
              <a:t>You also have an option of viewing the data as </a:t>
            </a:r>
            <a:r>
              <a:rPr lang="en" dirty="0" err="1">
                <a:solidFill>
                  <a:schemeClr val="dk1"/>
                </a:solidFill>
              </a:rPr>
              <a:t>JSOn</a:t>
            </a:r>
            <a:r>
              <a:rPr lang="en" dirty="0">
                <a:solidFill>
                  <a:schemeClr val="dk1"/>
                </a:solidFill>
              </a:rPr>
              <a:t>, </a:t>
            </a:r>
            <a:endParaRPr dirty="0">
              <a:solidFill>
                <a:schemeClr val="dk1"/>
              </a:solidFill>
            </a:endParaRPr>
          </a:p>
          <a:p>
            <a:pPr marL="0" lvl="0" indent="0" rtl="0">
              <a:spcBef>
                <a:spcPts val="640"/>
              </a:spcBef>
              <a:spcAft>
                <a:spcPts val="0"/>
              </a:spcAft>
              <a:buClr>
                <a:schemeClr val="dk1"/>
              </a:buClr>
              <a:buSzPts val="1100"/>
              <a:buFont typeface="Arial"/>
              <a:buNone/>
            </a:pPr>
            <a:r>
              <a:rPr lang="en" dirty="0">
                <a:solidFill>
                  <a:schemeClr val="dk1"/>
                </a:solidFill>
              </a:rPr>
              <a:t>The id is automatically generated.</a:t>
            </a:r>
            <a:endParaRPr dirty="0">
              <a:solidFill>
                <a:schemeClr val="dk1"/>
              </a:solidFill>
            </a:endParaRPr>
          </a:p>
          <a:p>
            <a:pPr marL="0" lvl="0" indent="0" rtl="0">
              <a:spcBef>
                <a:spcPts val="640"/>
              </a:spcBef>
              <a:spcAft>
                <a:spcPts val="0"/>
              </a:spcAft>
              <a:buClr>
                <a:schemeClr val="dk1"/>
              </a:buClr>
              <a:buSzPts val="1100"/>
              <a:buFont typeface="Arial"/>
              <a:buNone/>
            </a:pPr>
            <a:r>
              <a:rPr lang="en" dirty="0">
                <a:solidFill>
                  <a:schemeClr val="dk1"/>
                </a:solidFill>
              </a:rPr>
              <a:t>We’ll play around with </a:t>
            </a:r>
            <a:r>
              <a:rPr lang="en" dirty="0" err="1">
                <a:solidFill>
                  <a:schemeClr val="dk1"/>
                </a:solidFill>
              </a:rPr>
              <a:t>Fauxton</a:t>
            </a:r>
            <a:r>
              <a:rPr lang="en" dirty="0">
                <a:solidFill>
                  <a:schemeClr val="dk1"/>
                </a:solidFill>
              </a:rPr>
              <a:t> during the hands on session.</a:t>
            </a:r>
            <a:endParaRPr dirty="0">
              <a:solidFill>
                <a:schemeClr val="dk1"/>
              </a:solidFill>
            </a:endParaRPr>
          </a:p>
          <a:p>
            <a:pPr marL="0" lvl="0" indent="0" rtl="0">
              <a:spcBef>
                <a:spcPts val="640"/>
              </a:spcBef>
              <a:spcAft>
                <a:spcPts val="0"/>
              </a:spcAft>
              <a:buClr>
                <a:schemeClr val="dk1"/>
              </a:buClr>
              <a:buSzPts val="1100"/>
              <a:buFont typeface="Arial"/>
              <a:buNone/>
            </a:pPr>
            <a:endParaRPr sz="1000" dirty="0">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200" dirty="0">
                <a:solidFill>
                  <a:srgbClr val="333333"/>
                </a:solidFill>
                <a:latin typeface="Georgia"/>
                <a:ea typeface="Georgia"/>
                <a:cs typeface="Georgia"/>
                <a:sym typeface="Georgia"/>
              </a:rPr>
              <a:t>Because High velocity log writes and High performance caching</a:t>
            </a:r>
            <a:endParaRPr sz="1200" dirty="0">
              <a:solidFill>
                <a:srgbClr val="333333"/>
              </a:solidFill>
              <a:latin typeface="Georgia"/>
              <a:ea typeface="Georgia"/>
              <a:cs typeface="Georgia"/>
              <a:sym typeface="Georgia"/>
            </a:endParaRPr>
          </a:p>
          <a:p>
            <a:pPr marL="0" lvl="0" indent="0" rtl="0">
              <a:spcBef>
                <a:spcPts val="0"/>
              </a:spcBef>
              <a:spcAft>
                <a:spcPts val="0"/>
              </a:spcAft>
              <a:buNone/>
            </a:pPr>
            <a:endParaRPr sz="1200" dirty="0">
              <a:solidFill>
                <a:srgbClr val="333333"/>
              </a:solidFill>
              <a:latin typeface="Georgia"/>
              <a:ea typeface="Georgia"/>
              <a:cs typeface="Georgia"/>
              <a:sym typeface="Georgia"/>
            </a:endParaRPr>
          </a:p>
          <a:p>
            <a:pPr marL="0" lvl="0" indent="0">
              <a:spcBef>
                <a:spcPts val="0"/>
              </a:spcBef>
              <a:spcAft>
                <a:spcPts val="0"/>
              </a:spcAft>
              <a:buNone/>
            </a:pPr>
            <a:r>
              <a:rPr lang="en" sz="1200" dirty="0">
                <a:solidFill>
                  <a:srgbClr val="333333"/>
                </a:solidFill>
                <a:latin typeface="Georgia"/>
                <a:ea typeface="Georgia"/>
                <a:cs typeface="Georgia"/>
                <a:sym typeface="Georgia"/>
              </a:rPr>
              <a:t>You want to store  User settings for an app.   </a:t>
            </a:r>
            <a:endParaRPr sz="1200" dirty="0">
              <a:solidFill>
                <a:srgbClr val="333333"/>
              </a:solidFill>
              <a:latin typeface="Georgia"/>
              <a:ea typeface="Georgia"/>
              <a:cs typeface="Georgia"/>
              <a:sym typeface="Georgia"/>
            </a:endParaRPr>
          </a:p>
          <a:p>
            <a:pPr marL="0" lvl="0" indent="0">
              <a:spcBef>
                <a:spcPts val="0"/>
              </a:spcBef>
              <a:spcAft>
                <a:spcPts val="0"/>
              </a:spcAft>
              <a:buNone/>
            </a:pPr>
            <a:r>
              <a:rPr lang="en" sz="1200" dirty="0">
                <a:solidFill>
                  <a:srgbClr val="333333"/>
                </a:solidFill>
                <a:latin typeface="Georgia"/>
                <a:ea typeface="Georgia"/>
                <a:cs typeface="Georgia"/>
                <a:sym typeface="Georgia"/>
              </a:rPr>
              <a:t>. </a:t>
            </a:r>
            <a:endParaRPr sz="1200" dirty="0">
              <a:solidFill>
                <a:srgbClr val="333333"/>
              </a:solidFill>
              <a:latin typeface="Georgia"/>
              <a:ea typeface="Georgia"/>
              <a:cs typeface="Georgia"/>
              <a:sym typeface="Georgia"/>
            </a:endParaRPr>
          </a:p>
          <a:p>
            <a:pPr marL="0" lvl="0" indent="0">
              <a:spcBef>
                <a:spcPts val="0"/>
              </a:spcBef>
              <a:spcAft>
                <a:spcPts val="0"/>
              </a:spcAft>
              <a:buNone/>
            </a:pPr>
            <a:r>
              <a:rPr lang="en" sz="1200" dirty="0">
                <a:solidFill>
                  <a:srgbClr val="333333"/>
                </a:solidFill>
                <a:latin typeface="Georgia"/>
                <a:ea typeface="Georgia"/>
                <a:cs typeface="Georgia"/>
                <a:sym typeface="Georgia"/>
              </a:rPr>
              <a:t> 2)  The all important To-do app or  list of items.   </a:t>
            </a:r>
            <a:endParaRPr sz="1200" dirty="0">
              <a:solidFill>
                <a:srgbClr val="333333"/>
              </a:solidFill>
              <a:latin typeface="Georgia"/>
              <a:ea typeface="Georgia"/>
              <a:cs typeface="Georgia"/>
              <a:sym typeface="Georgia"/>
            </a:endParaRPr>
          </a:p>
          <a:p>
            <a:pPr marL="0" lvl="0" indent="0">
              <a:spcBef>
                <a:spcPts val="0"/>
              </a:spcBef>
              <a:spcAft>
                <a:spcPts val="0"/>
              </a:spcAft>
              <a:buNone/>
            </a:pPr>
            <a:r>
              <a:rPr lang="en" sz="1200" dirty="0">
                <a:solidFill>
                  <a:srgbClr val="333333"/>
                </a:solidFill>
                <a:latin typeface="Georgia"/>
                <a:ea typeface="Georgia"/>
                <a:cs typeface="Georgia"/>
                <a:sym typeface="Georgia"/>
              </a:rPr>
              <a:t>3) Comments &amp; Replies to a </a:t>
            </a:r>
            <a:r>
              <a:rPr lang="en" sz="1200" dirty="0" err="1">
                <a:solidFill>
                  <a:srgbClr val="333333"/>
                </a:solidFill>
                <a:latin typeface="Georgia"/>
                <a:ea typeface="Georgia"/>
                <a:cs typeface="Georgia"/>
                <a:sym typeface="Georgia"/>
              </a:rPr>
              <a:t>Quora</a:t>
            </a:r>
            <a:r>
              <a:rPr lang="en" sz="1200" dirty="0">
                <a:solidFill>
                  <a:srgbClr val="333333"/>
                </a:solidFill>
                <a:latin typeface="Georgia"/>
                <a:ea typeface="Georgia"/>
                <a:cs typeface="Georgia"/>
                <a:sym typeface="Georgia"/>
              </a:rPr>
              <a:t> Question. </a:t>
            </a:r>
            <a:endParaRPr sz="1200" dirty="0">
              <a:solidFill>
                <a:srgbClr val="333333"/>
              </a:solidFill>
              <a:latin typeface="Georgia"/>
              <a:ea typeface="Georgia"/>
              <a:cs typeface="Georgia"/>
              <a:sym typeface="Georgia"/>
            </a:endParaRPr>
          </a:p>
          <a:p>
            <a:pPr marL="0" lvl="0" indent="0">
              <a:spcBef>
                <a:spcPts val="0"/>
              </a:spcBef>
              <a:spcAft>
                <a:spcPts val="0"/>
              </a:spcAft>
              <a:buNone/>
            </a:pPr>
            <a:r>
              <a:rPr lang="en" sz="1200" dirty="0">
                <a:solidFill>
                  <a:srgbClr val="333333"/>
                </a:solidFill>
                <a:latin typeface="Georgia"/>
                <a:ea typeface="Georgia"/>
                <a:cs typeface="Georgia"/>
                <a:sym typeface="Georgia"/>
              </a:rPr>
              <a:t>4)  Service logs from field techs.  </a:t>
            </a:r>
            <a:endParaRPr sz="1200" dirty="0">
              <a:solidFill>
                <a:srgbClr val="333333"/>
              </a:solidFill>
              <a:latin typeface="Georgia"/>
              <a:ea typeface="Georgia"/>
              <a:cs typeface="Georgia"/>
              <a:sym typeface="Georgia"/>
            </a:endParaRPr>
          </a:p>
          <a:p>
            <a:pPr marL="0" lvl="0" indent="0">
              <a:spcBef>
                <a:spcPts val="0"/>
              </a:spcBef>
              <a:spcAft>
                <a:spcPts val="0"/>
              </a:spcAft>
              <a:buNone/>
            </a:pPr>
            <a:r>
              <a:rPr lang="en" sz="1200" dirty="0">
                <a:solidFill>
                  <a:srgbClr val="333333"/>
                </a:solidFill>
                <a:latin typeface="Georgia"/>
                <a:ea typeface="Georgia"/>
                <a:cs typeface="Georgia"/>
                <a:sym typeface="Georgia"/>
              </a:rPr>
              <a:t>5) Data from instruments and/or GPS. </a:t>
            </a:r>
            <a:endParaRPr sz="1200" dirty="0">
              <a:solidFill>
                <a:srgbClr val="333333"/>
              </a:solidFill>
              <a:latin typeface="Georgia"/>
              <a:ea typeface="Georgia"/>
              <a:cs typeface="Georgia"/>
              <a:sym typeface="Georgia"/>
            </a:endParaRPr>
          </a:p>
          <a:p>
            <a:pPr marL="0" lvl="0" indent="0">
              <a:spcBef>
                <a:spcPts val="0"/>
              </a:spcBef>
              <a:spcAft>
                <a:spcPts val="0"/>
              </a:spcAft>
              <a:buNone/>
            </a:pPr>
            <a:r>
              <a:rPr lang="en" sz="1200" dirty="0">
                <a:solidFill>
                  <a:srgbClr val="333333"/>
                </a:solidFill>
                <a:latin typeface="Georgia"/>
                <a:ea typeface="Georgia"/>
                <a:cs typeface="Georgia"/>
                <a:sym typeface="Georgia"/>
              </a:rPr>
              <a:t> 6) Live Sports/Game/Racing Stats </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9" name="Shape 2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n" dirty="0"/>
              <a:t>The following companies use </a:t>
            </a:r>
            <a:r>
              <a:rPr lang="en" dirty="0" err="1"/>
              <a:t>CouchDB</a:t>
            </a:r>
            <a:endParaRPr lang="en" dirty="0"/>
          </a:p>
          <a:p>
            <a:pPr marL="0" lvl="0" indent="0" rtl="0">
              <a:lnSpc>
                <a:spcPct val="115000"/>
              </a:lnSpc>
              <a:spcBef>
                <a:spcPts val="0"/>
              </a:spcBef>
              <a:spcAft>
                <a:spcPts val="0"/>
              </a:spcAft>
              <a:buClr>
                <a:schemeClr val="dk1"/>
              </a:buClr>
              <a:buSzPts val="1100"/>
              <a:buFont typeface="Arial"/>
              <a:buNone/>
            </a:pPr>
            <a:endParaRPr lang="en" dirty="0"/>
          </a:p>
          <a:p>
            <a:pPr marL="0" lvl="0" indent="0" rtl="0">
              <a:lnSpc>
                <a:spcPct val="115000"/>
              </a:lnSpc>
              <a:spcBef>
                <a:spcPts val="0"/>
              </a:spcBef>
              <a:spcAft>
                <a:spcPts val="0"/>
              </a:spcAft>
              <a:buClr>
                <a:schemeClr val="dk1"/>
              </a:buClr>
              <a:buSzPts val="1100"/>
              <a:buFont typeface="Arial"/>
              <a:buNone/>
            </a:pPr>
            <a:r>
              <a:rPr lang="en" dirty="0"/>
              <a:t>for ...</a:t>
            </a:r>
            <a:endParaRPr dirty="0"/>
          </a:p>
          <a:p>
            <a:pPr marL="0" lvl="0" indent="0" rtl="0">
              <a:spcBef>
                <a:spcPts val="0"/>
              </a:spcBef>
              <a:spcAft>
                <a:spcPts val="0"/>
              </a:spcAft>
              <a:buNone/>
            </a:pPr>
            <a:endParaRPr lang="en-US" dirty="0"/>
          </a:p>
          <a:p>
            <a:pPr marL="0" lvl="0" indent="0" rtl="0">
              <a:spcBef>
                <a:spcPts val="0"/>
              </a:spcBef>
              <a:spcAft>
                <a:spcPts val="0"/>
              </a:spcAft>
              <a:buNone/>
            </a:pPr>
            <a:endParaRPr lang="en-US" dirty="0"/>
          </a:p>
          <a:p>
            <a:pPr marL="0" lvl="0" indent="0" rtl="0">
              <a:spcBef>
                <a:spcPts val="0"/>
              </a:spcBef>
              <a:spcAft>
                <a:spcPts val="0"/>
              </a:spcAft>
              <a:buNone/>
            </a:pPr>
            <a:r>
              <a:rPr lang="en-US" sz="1100" b="0" i="0" u="none" strike="noStrike" cap="none" dirty="0">
                <a:solidFill>
                  <a:srgbClr val="000000"/>
                </a:solidFill>
                <a:effectLst/>
                <a:latin typeface="Arial"/>
                <a:ea typeface="Arial"/>
                <a:cs typeface="Arial"/>
                <a:sym typeface="Arial"/>
              </a:rPr>
              <a:t>Akamai ultimately selected </a:t>
            </a:r>
            <a:r>
              <a:rPr lang="en-US" sz="1100" b="0" i="0" u="none" strike="noStrike" cap="none" dirty="0" err="1">
                <a:solidFill>
                  <a:srgbClr val="000000"/>
                </a:solidFill>
                <a:effectLst/>
                <a:latin typeface="Arial"/>
                <a:ea typeface="Arial"/>
                <a:cs typeface="Arial"/>
                <a:sym typeface="Arial"/>
                <a:hlinkClick r:id="rId3"/>
              </a:rPr>
              <a:t>Cloudant</a:t>
            </a:r>
            <a:r>
              <a:rPr lang="en-US" sz="1100" b="0" i="0" u="none" strike="noStrike" cap="none" dirty="0" err="1">
                <a:solidFill>
                  <a:srgbClr val="000000"/>
                </a:solidFill>
                <a:effectLst/>
                <a:latin typeface="Arial"/>
                <a:ea typeface="Arial"/>
                <a:cs typeface="Arial"/>
                <a:sym typeface="Arial"/>
              </a:rPr>
              <a:t>'s</a:t>
            </a:r>
            <a:r>
              <a:rPr lang="en-US" sz="1100" b="0" i="0" u="none" strike="noStrike" cap="none" dirty="0">
                <a:solidFill>
                  <a:srgbClr val="000000"/>
                </a:solidFill>
                <a:effectLst/>
                <a:latin typeface="Arial"/>
                <a:ea typeface="Arial"/>
                <a:cs typeface="Arial"/>
                <a:sym typeface="Arial"/>
              </a:rPr>
              <a:t> NoSQL </a:t>
            </a:r>
            <a:r>
              <a:rPr lang="en-US" sz="1100" b="0" i="0" u="none" strike="noStrike" cap="none" dirty="0" err="1">
                <a:solidFill>
                  <a:srgbClr val="000000"/>
                </a:solidFill>
                <a:effectLst/>
                <a:latin typeface="Arial"/>
                <a:ea typeface="Arial"/>
                <a:cs typeface="Arial"/>
                <a:sym typeface="Arial"/>
              </a:rPr>
              <a:t>DBaaS</a:t>
            </a:r>
            <a:r>
              <a:rPr lang="en-US" sz="1100" b="0" i="0" u="none" strike="noStrike" cap="none" dirty="0">
                <a:solidFill>
                  <a:srgbClr val="000000"/>
                </a:solidFill>
                <a:effectLst/>
                <a:latin typeface="Arial"/>
                <a:ea typeface="Arial"/>
                <a:cs typeface="Arial"/>
                <a:sym typeface="Arial"/>
              </a:rPr>
              <a:t>, which is built upon </a:t>
            </a:r>
            <a:r>
              <a:rPr lang="en-US" sz="1100" b="0" i="0" u="none" strike="noStrike" cap="none" dirty="0">
                <a:solidFill>
                  <a:srgbClr val="000000"/>
                </a:solidFill>
                <a:effectLst/>
                <a:latin typeface="Arial"/>
                <a:ea typeface="Arial"/>
                <a:cs typeface="Arial"/>
                <a:sym typeface="Arial"/>
                <a:hlinkClick r:id="rId4"/>
              </a:rPr>
              <a:t>Apache CouchDB</a:t>
            </a:r>
            <a:r>
              <a:rPr lang="en-US" sz="1100" b="0" i="0" u="none" strike="noStrike" cap="none" dirty="0">
                <a:solidFill>
                  <a:srgbClr val="000000"/>
                </a:solidFill>
                <a:effectLst/>
                <a:latin typeface="Arial"/>
                <a:ea typeface="Arial"/>
                <a:cs typeface="Arial"/>
                <a:sym typeface="Arial"/>
              </a:rPr>
              <a:t>. It has been supporting Akamai's internal API management application for many years</a:t>
            </a:r>
          </a:p>
          <a:p>
            <a:pPr marL="0" lvl="0" indent="0" rtl="0">
              <a:spcBef>
                <a:spcPts val="0"/>
              </a:spcBef>
              <a:spcAft>
                <a:spcPts val="0"/>
              </a:spcAft>
              <a:buNone/>
            </a:pPr>
            <a:endParaRPr lang="en-US" sz="1100" b="0" i="0" u="none" strike="noStrike" cap="none" dirty="0">
              <a:solidFill>
                <a:srgbClr val="000000"/>
              </a:solidFill>
              <a:effectLst/>
              <a:latin typeface="Arial"/>
              <a:cs typeface="Arial"/>
              <a:sym typeface="Arial"/>
            </a:endParaRPr>
          </a:p>
          <a:p>
            <a:pPr marL="0" lvl="0" indent="0" rtl="0">
              <a:spcBef>
                <a:spcPts val="0"/>
              </a:spcBef>
              <a:spcAft>
                <a:spcPts val="0"/>
              </a:spcAft>
              <a:buNone/>
            </a:pPr>
            <a:r>
              <a:rPr lang="en-US" sz="1100" b="0" i="0" u="none" strike="noStrike" cap="none" dirty="0" err="1">
                <a:solidFill>
                  <a:srgbClr val="000000"/>
                </a:solidFill>
                <a:effectLst/>
                <a:latin typeface="Arial"/>
                <a:cs typeface="Arial"/>
                <a:sym typeface="Arial"/>
              </a:rPr>
              <a:t>Inovalon</a:t>
            </a:r>
            <a:r>
              <a:rPr lang="en-US" sz="1100" b="0" i="0" u="none" strike="noStrike" cap="none" dirty="0">
                <a:solidFill>
                  <a:srgbClr val="000000"/>
                </a:solidFill>
                <a:effectLst/>
                <a:latin typeface="Arial"/>
                <a:cs typeface="Arial"/>
                <a:sym typeface="Arial"/>
              </a:rPr>
              <a:t> uses </a:t>
            </a:r>
            <a:r>
              <a:rPr lang="en-US" sz="1100" b="0" i="0" u="none" strike="noStrike" cap="none" dirty="0" err="1">
                <a:solidFill>
                  <a:srgbClr val="000000"/>
                </a:solidFill>
                <a:effectLst/>
                <a:latin typeface="Arial"/>
                <a:cs typeface="Arial"/>
                <a:sym typeface="Arial"/>
              </a:rPr>
              <a:t>COuchDB</a:t>
            </a:r>
            <a:r>
              <a:rPr lang="en-US" sz="1100" b="0" i="0" u="none" strike="noStrike" cap="none" dirty="0">
                <a:solidFill>
                  <a:srgbClr val="000000"/>
                </a:solidFill>
                <a:effectLst/>
                <a:latin typeface="Arial"/>
                <a:cs typeface="Arial"/>
                <a:sym typeface="Arial"/>
              </a:rPr>
              <a:t> to manage their health care data</a:t>
            </a:r>
          </a:p>
          <a:p>
            <a:pPr marL="0" lvl="0" indent="0" rtl="0">
              <a:spcBef>
                <a:spcPts val="0"/>
              </a:spcBef>
              <a:spcAft>
                <a:spcPts val="0"/>
              </a:spcAft>
              <a:buNone/>
            </a:pPr>
            <a:endParaRPr lang="en-US" sz="1100" b="0" i="0" u="none" strike="noStrike" cap="none" dirty="0">
              <a:solidFill>
                <a:srgbClr val="000000"/>
              </a:solidFill>
              <a:effectLst/>
              <a:latin typeface="Arial"/>
              <a:cs typeface="Arial"/>
              <a:sym typeface="Arial"/>
            </a:endParaRPr>
          </a:p>
          <a:p>
            <a:pPr marL="0" lvl="0" indent="0" rtl="0">
              <a:spcBef>
                <a:spcPts val="0"/>
              </a:spcBef>
              <a:spcAft>
                <a:spcPts val="0"/>
              </a:spcAft>
              <a:buNone/>
            </a:pPr>
            <a:r>
              <a:rPr lang="en-US" sz="1100" b="0" i="0" u="none" strike="noStrike" cap="none" dirty="0">
                <a:solidFill>
                  <a:srgbClr val="000000"/>
                </a:solidFill>
                <a:effectLst/>
                <a:latin typeface="Arial"/>
                <a:cs typeface="Arial"/>
                <a:sym typeface="Arial"/>
              </a:rPr>
              <a:t>Applied </a:t>
            </a:r>
            <a:r>
              <a:rPr lang="en-US" sz="1100" b="0" i="0" u="none" strike="noStrike" cap="none" dirty="0" err="1">
                <a:solidFill>
                  <a:srgbClr val="000000"/>
                </a:solidFill>
                <a:effectLst/>
                <a:latin typeface="Arial"/>
                <a:cs typeface="Arial"/>
                <a:sym typeface="Arial"/>
              </a:rPr>
              <a:t>Memetrics</a:t>
            </a:r>
            <a:r>
              <a:rPr lang="en-US" sz="1100" b="0" i="0" u="none" strike="noStrike" cap="none" dirty="0">
                <a:solidFill>
                  <a:srgbClr val="000000"/>
                </a:solidFill>
                <a:effectLst/>
                <a:latin typeface="Arial"/>
                <a:cs typeface="Arial"/>
                <a:sym typeface="Arial"/>
              </a:rPr>
              <a:t> uses </a:t>
            </a:r>
            <a:r>
              <a:rPr lang="en-US" sz="1100" b="0" i="0" u="none" strike="noStrike" cap="none" dirty="0" err="1">
                <a:solidFill>
                  <a:srgbClr val="000000"/>
                </a:solidFill>
                <a:effectLst/>
                <a:latin typeface="Arial"/>
                <a:cs typeface="Arial"/>
                <a:sym typeface="Arial"/>
              </a:rPr>
              <a:t>couchdb</a:t>
            </a:r>
            <a:r>
              <a:rPr lang="en-US" sz="1100" b="0" i="0" u="none" strike="noStrike" cap="none" dirty="0">
                <a:solidFill>
                  <a:srgbClr val="000000"/>
                </a:solidFill>
                <a:effectLst/>
                <a:latin typeface="Arial"/>
                <a:cs typeface="Arial"/>
                <a:sym typeface="Arial"/>
              </a:rPr>
              <a:t> for their </a:t>
            </a:r>
            <a:r>
              <a:rPr lang="en-US" sz="1100" b="0" i="0" u="none" strike="noStrike" cap="none" dirty="0">
                <a:solidFill>
                  <a:srgbClr val="000000"/>
                </a:solidFill>
                <a:effectLst/>
                <a:latin typeface="Arial"/>
                <a:ea typeface="Arial"/>
                <a:cs typeface="Arial"/>
                <a:sym typeface="Arial"/>
              </a:rPr>
              <a:t>message-oriented integration solutions </a:t>
            </a:r>
          </a:p>
          <a:p>
            <a:pPr marL="0" lvl="0" indent="0" rtl="0">
              <a:spcBef>
                <a:spcPts val="0"/>
              </a:spcBef>
              <a:spcAft>
                <a:spcPts val="0"/>
              </a:spcAft>
              <a:buNone/>
            </a:pPr>
            <a:endParaRPr lang="en-US" sz="1100" b="0" i="0" u="none" strike="noStrike" cap="none" dirty="0">
              <a:solidFill>
                <a:srgbClr val="000000"/>
              </a:solidFill>
              <a:effectLst/>
              <a:latin typeface="Arial"/>
              <a:cs typeface="Arial"/>
              <a:sym typeface="Arial"/>
            </a:endParaRPr>
          </a:p>
          <a:p>
            <a:pPr marL="0" lvl="0" indent="0" rtl="0">
              <a:spcBef>
                <a:spcPts val="0"/>
              </a:spcBef>
              <a:spcAft>
                <a:spcPts val="0"/>
              </a:spcAft>
              <a:buNone/>
            </a:pPr>
            <a:r>
              <a:rPr lang="en-US" sz="1100" b="0" i="0" u="none" strike="noStrike" cap="none" dirty="0" err="1">
                <a:solidFill>
                  <a:srgbClr val="000000"/>
                </a:solidFill>
                <a:effectLst/>
                <a:latin typeface="Arial"/>
                <a:cs typeface="Arial"/>
                <a:sym typeface="Arial"/>
              </a:rPr>
              <a:t>Talend</a:t>
            </a:r>
            <a:r>
              <a:rPr lang="en-US" sz="1100" b="0" i="0" u="none" strike="noStrike" cap="none" dirty="0">
                <a:solidFill>
                  <a:srgbClr val="000000"/>
                </a:solidFill>
                <a:effectLst/>
                <a:latin typeface="Arial"/>
                <a:cs typeface="Arial"/>
                <a:sym typeface="Arial"/>
              </a:rPr>
              <a:t> has what they call </a:t>
            </a:r>
            <a:r>
              <a:rPr lang="en-US" sz="1100" b="0" i="0" u="none" strike="noStrike" cap="none" dirty="0" err="1">
                <a:solidFill>
                  <a:srgbClr val="000000"/>
                </a:solidFill>
                <a:effectLst/>
                <a:latin typeface="Arial"/>
                <a:cs typeface="Arial"/>
                <a:sym typeface="Arial"/>
              </a:rPr>
              <a:t>Talend</a:t>
            </a:r>
            <a:r>
              <a:rPr lang="en-US" sz="1100" b="0" i="0" u="none" strike="noStrike" cap="none" dirty="0">
                <a:solidFill>
                  <a:srgbClr val="000000"/>
                </a:solidFill>
                <a:effectLst/>
                <a:latin typeface="Arial"/>
                <a:cs typeface="Arial"/>
                <a:sym typeface="Arial"/>
              </a:rPr>
              <a:t> Flow which has </a:t>
            </a:r>
            <a:r>
              <a:rPr lang="en-US" sz="1100" b="0" i="0" u="none" strike="noStrike" cap="none" dirty="0" err="1">
                <a:solidFill>
                  <a:srgbClr val="000000"/>
                </a:solidFill>
                <a:effectLst/>
                <a:latin typeface="Arial"/>
                <a:cs typeface="Arial"/>
                <a:sym typeface="Arial"/>
              </a:rPr>
              <a:t>couchsb</a:t>
            </a:r>
            <a:r>
              <a:rPr lang="en-US" sz="1100" b="0" i="0" u="none" strike="noStrike" cap="none" dirty="0">
                <a:solidFill>
                  <a:srgbClr val="000000"/>
                </a:solidFill>
                <a:effectLst/>
                <a:latin typeface="Arial"/>
                <a:cs typeface="Arial"/>
                <a:sym typeface="Arial"/>
              </a:rPr>
              <a:t> as its backend</a:t>
            </a:r>
          </a:p>
          <a:p>
            <a:pPr marL="0" lvl="0" indent="0" rtl="0">
              <a:spcBef>
                <a:spcPts val="0"/>
              </a:spcBef>
              <a:spcAft>
                <a:spcPts val="0"/>
              </a:spcAft>
              <a:buNone/>
            </a:pPr>
            <a:r>
              <a:rPr lang="en-US" dirty="0"/>
              <a:t>https://</a:t>
            </a:r>
            <a:r>
              <a:rPr lang="en-US" dirty="0" err="1"/>
              <a:t>help.talend.com</a:t>
            </a:r>
            <a:r>
              <a:rPr lang="en-US" dirty="0"/>
              <a:t>/reader/hCrOzogIwKfuR3mPf~LydA/Hpa62f54bSyJ8ToCpygbmA</a:t>
            </a:r>
          </a:p>
          <a:p>
            <a:pPr marL="0" lvl="0" indent="0" rtl="0">
              <a:spcBef>
                <a:spcPts val="0"/>
              </a:spcBef>
              <a:spcAft>
                <a:spcPts val="0"/>
              </a:spcAft>
              <a:buNone/>
            </a:pPr>
            <a:endParaRPr lang="en-US" dirty="0"/>
          </a:p>
          <a:p>
            <a:pPr marL="0" lvl="0" indent="0" rtl="0">
              <a:spcBef>
                <a:spcPts val="0"/>
              </a:spcBef>
              <a:spcAft>
                <a:spcPts val="0"/>
              </a:spcAft>
              <a:buNone/>
            </a:pPr>
            <a:endParaRPr lang="en-US" dirty="0"/>
          </a:p>
          <a:p>
            <a:pPr marL="0" lvl="0" indent="0" rtl="0">
              <a:spcBef>
                <a:spcPts val="0"/>
              </a:spcBef>
              <a:spcAft>
                <a:spcPts val="0"/>
              </a:spcAft>
              <a:buNone/>
            </a:pPr>
            <a:r>
              <a:rPr lang="en-US" dirty="0"/>
              <a:t>Honeywell makes use of NoSQL solutions including </a:t>
            </a:r>
            <a:r>
              <a:rPr lang="en-US" dirty="0" err="1"/>
              <a:t>couchdb</a:t>
            </a:r>
            <a:r>
              <a:rPr lang="en-US" dirty="0"/>
              <a:t> for their data storage</a:t>
            </a:r>
          </a:p>
          <a:p>
            <a:pPr marL="0" lvl="0" indent="0" rtl="0">
              <a:spcBef>
                <a:spcPts val="0"/>
              </a:spcBef>
              <a:spcAft>
                <a:spcPts val="0"/>
              </a:spcAft>
              <a:buNone/>
            </a:pPr>
            <a:endParaRPr lang="en-US" dirty="0"/>
          </a:p>
          <a:p>
            <a:pPr marL="0" lvl="0" indent="0" rtl="0">
              <a:spcBef>
                <a:spcPts val="0"/>
              </a:spcBef>
              <a:spcAft>
                <a:spcPts val="0"/>
              </a:spcAft>
              <a:buNone/>
            </a:pPr>
            <a:endParaRPr lang="en-US" dirty="0"/>
          </a:p>
          <a:p>
            <a:pPr marL="0" lvl="0" indent="0" rtl="0">
              <a:spcBef>
                <a:spcPts val="0"/>
              </a:spcBef>
              <a:spcAft>
                <a:spcPts val="0"/>
              </a:spcAft>
              <a:buNone/>
            </a:pPr>
            <a:r>
              <a:rPr lang="en-US" dirty="0" err="1"/>
              <a:t>Grubhub</a:t>
            </a:r>
            <a:r>
              <a:rPr lang="en-US" dirty="0"/>
              <a:t> uses </a:t>
            </a:r>
            <a:r>
              <a:rPr lang="en-US" dirty="0" err="1"/>
              <a:t>couchdb</a:t>
            </a:r>
            <a:r>
              <a:rPr lang="en-US" dirty="0"/>
              <a:t> as backend for their</a:t>
            </a:r>
            <a:r>
              <a:rPr lang="en-US" sz="1100" b="0" i="0" u="none" strike="noStrike" cap="none" dirty="0">
                <a:solidFill>
                  <a:srgbClr val="000000"/>
                </a:solidFill>
                <a:effectLst/>
                <a:latin typeface="Arial"/>
                <a:ea typeface="Arial"/>
                <a:cs typeface="Arial"/>
                <a:sym typeface="Arial"/>
              </a:rPr>
              <a:t> real-time data sources and services.</a:t>
            </a:r>
            <a:endParaRPr lang="en-US" dirty="0"/>
          </a:p>
          <a:p>
            <a:pPr marL="0" lvl="0" indent="0" rtl="0">
              <a:spcBef>
                <a:spcPts val="0"/>
              </a:spcBef>
              <a:spcAft>
                <a:spcPts val="0"/>
              </a:spcAft>
              <a:buNone/>
            </a:pPr>
            <a:endParaRPr lang="en-US" dirty="0"/>
          </a:p>
          <a:p>
            <a:pPr marL="0" lvl="0" indent="0" rtl="0">
              <a:spcBef>
                <a:spcPts val="0"/>
              </a:spcBef>
              <a:spcAft>
                <a:spcPts val="0"/>
              </a:spcAft>
              <a:buNone/>
            </a:pPr>
            <a:r>
              <a:rPr lang="en-US" dirty="0"/>
              <a:t>Hothead </a:t>
            </a:r>
            <a:r>
              <a:rPr lang="en-US" sz="1100" b="0" i="0" u="none" strike="noStrike" cap="none" dirty="0">
                <a:solidFill>
                  <a:srgbClr val="000000"/>
                </a:solidFill>
                <a:effectLst/>
                <a:latin typeface="Arial"/>
                <a:ea typeface="Arial"/>
                <a:cs typeface="Arial"/>
                <a:sym typeface="Arial"/>
              </a:rPr>
              <a:t>Games Big Win Soccer had been built on Apache </a:t>
            </a:r>
            <a:r>
              <a:rPr lang="en-US" sz="1100" b="0" i="0" u="none" strike="noStrike" cap="none" dirty="0" err="1">
                <a:solidFill>
                  <a:srgbClr val="000000"/>
                </a:solidFill>
                <a:effectLst/>
                <a:latin typeface="Arial"/>
                <a:ea typeface="Arial"/>
                <a:cs typeface="Arial"/>
                <a:sym typeface="Arial"/>
              </a:rPr>
              <a:t>CouchDB</a:t>
            </a:r>
            <a:r>
              <a:rPr lang="en-US" sz="1100" b="0" i="0" u="none" strike="noStrike" cap="none" dirty="0">
                <a:solidFill>
                  <a:srgbClr val="000000"/>
                </a:solidFill>
                <a:effectLst/>
                <a:latin typeface="Arial"/>
                <a:ea typeface="Arial"/>
                <a:cs typeface="Arial"/>
                <a:sym typeface="Arial"/>
              </a:rPr>
              <a:t>. They recently moved to </a:t>
            </a:r>
            <a:r>
              <a:rPr lang="en-US" sz="1100" b="0" i="0" u="none" strike="noStrike" cap="none" dirty="0" err="1">
                <a:solidFill>
                  <a:srgbClr val="000000"/>
                </a:solidFill>
                <a:effectLst/>
                <a:latin typeface="Arial"/>
                <a:ea typeface="Arial"/>
                <a:cs typeface="Arial"/>
                <a:sym typeface="Arial"/>
              </a:rPr>
              <a:t>Cloudant</a:t>
            </a:r>
            <a:r>
              <a:rPr lang="en-US" sz="1100" b="0" i="0" u="none" strike="noStrike" cap="none" dirty="0">
                <a:solidFill>
                  <a:srgbClr val="000000"/>
                </a:solidFill>
                <a:effectLst/>
                <a:latin typeface="Arial"/>
                <a:ea typeface="Arial"/>
                <a:cs typeface="Arial"/>
                <a:sym typeface="Arial"/>
              </a:rPr>
              <a:t> which is IBM’s big data support version of </a:t>
            </a:r>
            <a:r>
              <a:rPr lang="en-US" sz="1100" b="0" i="0" u="none" strike="noStrike" cap="none" dirty="0" err="1">
                <a:solidFill>
                  <a:srgbClr val="000000"/>
                </a:solidFill>
                <a:effectLst/>
                <a:latin typeface="Arial"/>
                <a:ea typeface="Arial"/>
                <a:cs typeface="Arial"/>
                <a:sym typeface="Arial"/>
              </a:rPr>
              <a:t>CouchDB</a:t>
            </a:r>
            <a:endParaRPr lang="en-US" dirty="0"/>
          </a:p>
          <a:p>
            <a:pPr marL="0" lvl="0" indent="0" rtl="0">
              <a:spcBef>
                <a:spcPts val="0"/>
              </a:spcBef>
              <a:spcAft>
                <a:spcPts val="0"/>
              </a:spcAft>
              <a:buNone/>
            </a:pPr>
            <a:endParaRPr lang="en-US" dirty="0"/>
          </a:p>
          <a:p>
            <a:pPr marL="0" lvl="0" indent="0" rtl="0">
              <a:spcBef>
                <a:spcPts val="0"/>
              </a:spcBef>
              <a:spcAft>
                <a:spcPts val="0"/>
              </a:spcAft>
              <a:buNone/>
            </a:pPr>
            <a:r>
              <a:rPr lang="en-US" dirty="0"/>
              <a:t>Comcast use big data NoSQL solutions including </a:t>
            </a:r>
            <a:r>
              <a:rPr lang="en-US" dirty="0" err="1"/>
              <a:t>CouchDB</a:t>
            </a:r>
            <a:r>
              <a:rPr lang="en-US" dirty="0"/>
              <a:t> for their data storage</a:t>
            </a:r>
          </a:p>
          <a:p>
            <a:pPr marL="0" lvl="0" indent="0" rtl="0">
              <a:spcBef>
                <a:spcPts val="0"/>
              </a:spcBef>
              <a:spcAft>
                <a:spcPts val="0"/>
              </a:spcAft>
              <a:buNone/>
            </a:pPr>
            <a:endParaRPr lang="en-US" dirty="0"/>
          </a:p>
          <a:p>
            <a:pPr marL="0" lvl="0" indent="0" rtl="0">
              <a:spcBef>
                <a:spcPts val="0"/>
              </a:spcBef>
              <a:spcAft>
                <a:spcPts val="0"/>
              </a:spcAft>
              <a:buNone/>
            </a:pPr>
            <a:r>
              <a:rPr lang="en-US" dirty="0"/>
              <a:t>There a so </a:t>
            </a:r>
            <a:r>
              <a:rPr lang="en-US" dirty="0" err="1"/>
              <a:t>mnay</a:t>
            </a:r>
            <a:r>
              <a:rPr lang="en-US" dirty="0"/>
              <a:t> companies not listed here that have embraced </a:t>
            </a:r>
            <a:r>
              <a:rPr lang="en-US" dirty="0" err="1"/>
              <a:t>couchdb</a:t>
            </a:r>
            <a:r>
              <a:rPr lang="en-US" dirty="0"/>
              <a:t> or a variant of </a:t>
            </a:r>
            <a:r>
              <a:rPr lang="en-US" dirty="0" err="1"/>
              <a:t>couchdb</a:t>
            </a:r>
            <a:r>
              <a:rPr lang="en-US" dirty="0"/>
              <a:t> as their data engine</a:t>
            </a:r>
          </a:p>
          <a:p>
            <a:pPr marL="0" lvl="0" indent="0" rtl="0">
              <a:spcBef>
                <a:spcPts val="0"/>
              </a:spcBef>
              <a:spcAft>
                <a:spcPts val="0"/>
              </a:spcAft>
              <a:buNone/>
            </a:pPr>
            <a:endParaRPr lang="en-US" dirty="0"/>
          </a:p>
          <a:p>
            <a:pPr marL="0" lvl="0" indent="0" rtl="0">
              <a:spcBef>
                <a:spcPts val="0"/>
              </a:spcBef>
              <a:spcAft>
                <a:spcPts val="0"/>
              </a:spcAft>
              <a:buNone/>
            </a:pPr>
            <a:endParaRPr lang="en-US" dirty="0"/>
          </a:p>
          <a:p>
            <a:pPr marL="0" lvl="0" indent="0" rtl="0">
              <a:spcBef>
                <a:spcPts val="0"/>
              </a:spcBef>
              <a:spcAft>
                <a:spcPts val="0"/>
              </a:spcAft>
              <a:buNone/>
            </a:pP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1" name="Shape 2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n" sz="1050" b="1" dirty="0">
                <a:solidFill>
                  <a:srgbClr val="222222"/>
                </a:solidFill>
              </a:rPr>
              <a:t>Distributed Architecture with Replication</a:t>
            </a:r>
            <a:endParaRPr sz="1050" b="1" dirty="0">
              <a:solidFill>
                <a:srgbClr val="222222"/>
              </a:solidFill>
            </a:endParaRPr>
          </a:p>
          <a:p>
            <a:pPr marL="228600" lvl="0" indent="0" rtl="0">
              <a:lnSpc>
                <a:spcPct val="115000"/>
              </a:lnSpc>
              <a:spcBef>
                <a:spcPts val="100"/>
              </a:spcBef>
              <a:spcAft>
                <a:spcPts val="0"/>
              </a:spcAft>
              <a:buClr>
                <a:schemeClr val="dk1"/>
              </a:buClr>
              <a:buSzPts val="1100"/>
              <a:buFont typeface="Arial"/>
              <a:buNone/>
            </a:pPr>
            <a:r>
              <a:rPr lang="en" sz="1050" dirty="0">
                <a:solidFill>
                  <a:srgbClr val="222222"/>
                </a:solidFill>
              </a:rPr>
              <a:t>This means that </a:t>
            </a:r>
            <a:r>
              <a:rPr lang="en" sz="1050" dirty="0" err="1">
                <a:solidFill>
                  <a:srgbClr val="222222"/>
                </a:solidFill>
              </a:rPr>
              <a:t>CouchDB</a:t>
            </a:r>
            <a:r>
              <a:rPr lang="en" sz="1050" dirty="0">
                <a:solidFill>
                  <a:srgbClr val="222222"/>
                </a:solidFill>
              </a:rPr>
              <a:t> was designed with bi-direction replication (or synchronization) and off-line operation in mind. </a:t>
            </a:r>
          </a:p>
          <a:p>
            <a:pPr marL="228600" lvl="0" indent="0" rtl="0">
              <a:lnSpc>
                <a:spcPct val="115000"/>
              </a:lnSpc>
              <a:spcBef>
                <a:spcPts val="100"/>
              </a:spcBef>
              <a:spcAft>
                <a:spcPts val="0"/>
              </a:spcAft>
              <a:buClr>
                <a:schemeClr val="dk1"/>
              </a:buClr>
              <a:buSzPts val="1100"/>
              <a:buFont typeface="Arial"/>
              <a:buNone/>
            </a:pPr>
            <a:endParaRPr lang="en" sz="1050" dirty="0">
              <a:solidFill>
                <a:srgbClr val="222222"/>
              </a:solidFill>
            </a:endParaRPr>
          </a:p>
          <a:p>
            <a:pPr marL="228600" lvl="0" indent="0" rtl="0">
              <a:lnSpc>
                <a:spcPct val="115000"/>
              </a:lnSpc>
              <a:spcBef>
                <a:spcPts val="100"/>
              </a:spcBef>
              <a:spcAft>
                <a:spcPts val="0"/>
              </a:spcAft>
              <a:buClr>
                <a:schemeClr val="dk1"/>
              </a:buClr>
              <a:buSzPts val="1100"/>
              <a:buFont typeface="Arial"/>
              <a:buNone/>
            </a:pPr>
            <a:r>
              <a:rPr lang="en" sz="1050" dirty="0" err="1">
                <a:solidFill>
                  <a:srgbClr val="222222"/>
                </a:solidFill>
              </a:rPr>
              <a:t>Mulitple</a:t>
            </a:r>
            <a:r>
              <a:rPr lang="en" sz="1050" dirty="0">
                <a:solidFill>
                  <a:srgbClr val="222222"/>
                </a:solidFill>
              </a:rPr>
              <a:t> replicas can have their own copies of the same data, modify it, and then sync those changes at a later time.</a:t>
            </a:r>
            <a:endParaRPr sz="1050" dirty="0">
              <a:solidFill>
                <a:srgbClr val="222222"/>
              </a:solidFill>
            </a:endParaRPr>
          </a:p>
          <a:p>
            <a:pPr marL="0" lvl="0" indent="0" rtl="0">
              <a:spcBef>
                <a:spcPts val="640"/>
              </a:spcBef>
              <a:spcAft>
                <a:spcPts val="0"/>
              </a:spcAft>
              <a:buNone/>
            </a:pPr>
            <a:endParaRPr sz="2400" dirty="0">
              <a:solidFill>
                <a:schemeClr val="dk1"/>
              </a:solidFill>
            </a:endParaRPr>
          </a:p>
          <a:p>
            <a:pPr marL="0" lvl="0" indent="0" rtl="0">
              <a:spcBef>
                <a:spcPts val="640"/>
              </a:spcBef>
              <a:spcAft>
                <a:spcPts val="0"/>
              </a:spcAft>
              <a:buNone/>
            </a:pPr>
            <a:endParaRPr sz="2400" dirty="0">
              <a:solidFill>
                <a:schemeClr val="dk1"/>
              </a:solidFill>
            </a:endParaRPr>
          </a:p>
          <a:p>
            <a:pPr marL="0" lvl="0" indent="0" rtl="0">
              <a:spcBef>
                <a:spcPts val="640"/>
              </a:spcBef>
              <a:spcAft>
                <a:spcPts val="0"/>
              </a:spcAft>
              <a:buNone/>
            </a:pPr>
            <a:endParaRPr sz="2400" dirty="0">
              <a:solidFill>
                <a:schemeClr val="dk1"/>
              </a:solidFill>
            </a:endParaRPr>
          </a:p>
          <a:p>
            <a:pPr marL="0" lvl="0" indent="0" rtl="0">
              <a:spcBef>
                <a:spcPts val="640"/>
              </a:spcBef>
              <a:spcAft>
                <a:spcPts val="0"/>
              </a:spcAft>
              <a:buNone/>
            </a:pPr>
            <a:r>
              <a:rPr lang="en" sz="2400" dirty="0">
                <a:solidFill>
                  <a:schemeClr val="dk1"/>
                </a:solidFill>
              </a:rPr>
              <a:t>Unlike relational, does not require a schema, data is stored as key value format in </a:t>
            </a:r>
            <a:r>
              <a:rPr lang="en" sz="2400" dirty="0" err="1">
                <a:solidFill>
                  <a:schemeClr val="dk1"/>
                </a:solidFill>
              </a:rPr>
              <a:t>json</a:t>
            </a:r>
            <a:r>
              <a:rPr lang="en" sz="2400" dirty="0">
                <a:solidFill>
                  <a:schemeClr val="dk1"/>
                </a:solidFill>
              </a:rPr>
              <a:t> objects</a:t>
            </a:r>
            <a:endParaRPr sz="2400" dirty="0">
              <a:solidFill>
                <a:schemeClr val="dk1"/>
              </a:solidFill>
            </a:endParaRPr>
          </a:p>
          <a:p>
            <a:pPr marL="0" lvl="0" indent="0" rtl="0">
              <a:spcBef>
                <a:spcPts val="640"/>
              </a:spcBef>
              <a:spcAft>
                <a:spcPts val="0"/>
              </a:spcAft>
              <a:buNone/>
            </a:pPr>
            <a:endParaRPr sz="2400" dirty="0">
              <a:solidFill>
                <a:schemeClr val="dk1"/>
              </a:solidFill>
            </a:endParaRPr>
          </a:p>
          <a:p>
            <a:pPr marL="0" lvl="0" indent="0" rtl="0">
              <a:spcBef>
                <a:spcPts val="640"/>
              </a:spcBef>
              <a:spcAft>
                <a:spcPts val="0"/>
              </a:spcAft>
              <a:buNone/>
            </a:pPr>
            <a:r>
              <a:rPr lang="en" sz="2400" dirty="0" err="1">
                <a:solidFill>
                  <a:schemeClr val="dk1"/>
                </a:solidFill>
              </a:rPr>
              <a:t>CouchDB</a:t>
            </a:r>
            <a:r>
              <a:rPr lang="en" sz="2400" dirty="0">
                <a:solidFill>
                  <a:schemeClr val="dk1"/>
                </a:solidFill>
              </a:rPr>
              <a:t> is able to scale down as well as up, </a:t>
            </a:r>
            <a:r>
              <a:rPr lang="en" sz="1200" dirty="0">
                <a:solidFill>
                  <a:srgbClr val="333333"/>
                </a:solidFill>
                <a:latin typeface="Georgia"/>
                <a:ea typeface="Georgia"/>
                <a:cs typeface="Georgia"/>
                <a:sym typeface="Georgia"/>
              </a:rPr>
              <a:t>this just means to make it is capable of doing more work.</a:t>
            </a:r>
            <a:endParaRPr sz="2400" dirty="0">
              <a:solidFill>
                <a:schemeClr val="dk1"/>
              </a:solidFill>
            </a:endParaRPr>
          </a:p>
          <a:p>
            <a:pPr marL="0" lvl="0" indent="0" rtl="0">
              <a:spcBef>
                <a:spcPts val="640"/>
              </a:spcBef>
              <a:spcAft>
                <a:spcPts val="0"/>
              </a:spcAft>
              <a:buNone/>
            </a:pPr>
            <a:endParaRPr sz="2400" dirty="0">
              <a:solidFill>
                <a:schemeClr val="dk1"/>
              </a:solidFill>
            </a:endParaRPr>
          </a:p>
          <a:p>
            <a:pPr marL="0" lvl="0" indent="0" rtl="0">
              <a:spcBef>
                <a:spcPts val="640"/>
              </a:spcBef>
              <a:spcAft>
                <a:spcPts val="0"/>
              </a:spcAft>
              <a:buClr>
                <a:schemeClr val="dk1"/>
              </a:buClr>
              <a:buSzPts val="1100"/>
              <a:buFont typeface="Arial"/>
              <a:buNone/>
            </a:pPr>
            <a:r>
              <a:rPr lang="en" sz="2400" dirty="0" err="1">
                <a:solidFill>
                  <a:schemeClr val="dk1"/>
                </a:solidFill>
              </a:rPr>
              <a:t>CouchDB</a:t>
            </a:r>
            <a:r>
              <a:rPr lang="en" sz="2400" dirty="0">
                <a:solidFill>
                  <a:schemeClr val="dk1"/>
                </a:solidFill>
              </a:rPr>
              <a:t> fits problem spaces of varying size and complexity with ease.</a:t>
            </a:r>
            <a:endParaRPr sz="2400" dirty="0">
              <a:solidFill>
                <a:schemeClr val="dk1"/>
              </a:solidFill>
            </a:endParaRPr>
          </a:p>
          <a:p>
            <a:pPr marL="0" lvl="0" indent="0" rtl="0">
              <a:spcBef>
                <a:spcPts val="640"/>
              </a:spcBef>
              <a:spcAft>
                <a:spcPts val="0"/>
              </a:spcAft>
              <a:buClr>
                <a:schemeClr val="dk1"/>
              </a:buClr>
              <a:buSzPts val="1100"/>
              <a:buFont typeface="Arial"/>
              <a:buNone/>
            </a:pPr>
            <a:r>
              <a:rPr lang="en" sz="2400" dirty="0">
                <a:solidFill>
                  <a:schemeClr val="dk1"/>
                </a:solidFill>
              </a:rPr>
              <a:t>It offers a robustness unmatched by most other databases. Whereas other systems tolerate occasional network drops, </a:t>
            </a:r>
            <a:r>
              <a:rPr lang="en" sz="2400" dirty="0" err="1">
                <a:solidFill>
                  <a:schemeClr val="dk1"/>
                </a:solidFill>
              </a:rPr>
              <a:t>CouchDB</a:t>
            </a:r>
            <a:r>
              <a:rPr lang="en" sz="2400" dirty="0">
                <a:solidFill>
                  <a:schemeClr val="dk1"/>
                </a:solidFill>
              </a:rPr>
              <a:t> thrives even when connectivity is only rarely available.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sz="1800" dirty="0">
              <a:solidFill>
                <a:srgbClr val="222222"/>
              </a:solidFill>
              <a:highlight>
                <a:srgbClr val="FFFFFF"/>
              </a:highlight>
            </a:endParaRPr>
          </a:p>
          <a:p>
            <a:pPr marL="0" lvl="0" indent="0">
              <a:spcBef>
                <a:spcPts val="0"/>
              </a:spcBef>
              <a:spcAft>
                <a:spcPts val="0"/>
              </a:spcAft>
              <a:buNone/>
            </a:pPr>
            <a:r>
              <a:rPr lang="en" sz="1800" dirty="0">
                <a:solidFill>
                  <a:srgbClr val="222222"/>
                </a:solidFill>
                <a:highlight>
                  <a:srgbClr val="FFFFFF"/>
                </a:highlight>
              </a:rPr>
              <a:t>Unlike a </a:t>
            </a:r>
            <a:r>
              <a:rPr lang="en" sz="1800" dirty="0">
                <a:solidFill>
                  <a:srgbClr val="0B0080"/>
                </a:solidFill>
                <a:uFill>
                  <a:noFill/>
                </a:uFill>
                <a:hlinkClick r:id="rId3"/>
              </a:rPr>
              <a:t>relational database</a:t>
            </a:r>
            <a:r>
              <a:rPr lang="en" sz="1800" dirty="0">
                <a:solidFill>
                  <a:srgbClr val="222222"/>
                </a:solidFill>
                <a:highlight>
                  <a:srgbClr val="FFFFFF"/>
                </a:highlight>
              </a:rPr>
              <a:t>, a </a:t>
            </a:r>
            <a:r>
              <a:rPr lang="en" sz="1800" dirty="0" err="1">
                <a:solidFill>
                  <a:srgbClr val="222222"/>
                </a:solidFill>
                <a:highlight>
                  <a:srgbClr val="FFFFFF"/>
                </a:highlight>
              </a:rPr>
              <a:t>CouchDB</a:t>
            </a:r>
            <a:r>
              <a:rPr lang="en" sz="1800" dirty="0">
                <a:solidFill>
                  <a:srgbClr val="222222"/>
                </a:solidFill>
                <a:highlight>
                  <a:srgbClr val="FFFFFF"/>
                </a:highlight>
              </a:rPr>
              <a:t> database does not store data and relationships in tables. Instead, each database is a collection of independent documents. </a:t>
            </a:r>
          </a:p>
          <a:p>
            <a:pPr marL="0" lvl="0" indent="0">
              <a:spcBef>
                <a:spcPts val="0"/>
              </a:spcBef>
              <a:spcAft>
                <a:spcPts val="0"/>
              </a:spcAft>
              <a:buNone/>
            </a:pPr>
            <a:endParaRPr lang="en" sz="1800" dirty="0">
              <a:solidFill>
                <a:srgbClr val="222222"/>
              </a:solidFill>
              <a:highlight>
                <a:srgbClr val="FFFFFF"/>
              </a:highlight>
            </a:endParaRPr>
          </a:p>
          <a:p>
            <a:pPr marL="0" lvl="0" indent="0">
              <a:spcBef>
                <a:spcPts val="0"/>
              </a:spcBef>
              <a:spcAft>
                <a:spcPts val="0"/>
              </a:spcAft>
              <a:buNone/>
            </a:pPr>
            <a:r>
              <a:rPr lang="en" sz="1800" dirty="0">
                <a:solidFill>
                  <a:srgbClr val="222222"/>
                </a:solidFill>
                <a:highlight>
                  <a:srgbClr val="FFFFFF"/>
                </a:highlight>
              </a:rPr>
              <a:t>Each document maintains its own data and self-contained schema. </a:t>
            </a:r>
          </a:p>
          <a:p>
            <a:pPr marL="0" lvl="0" indent="0">
              <a:spcBef>
                <a:spcPts val="0"/>
              </a:spcBef>
              <a:spcAft>
                <a:spcPts val="0"/>
              </a:spcAft>
              <a:buNone/>
            </a:pPr>
            <a:endParaRPr lang="en" sz="1800" dirty="0">
              <a:solidFill>
                <a:srgbClr val="222222"/>
              </a:solidFill>
              <a:highlight>
                <a:srgbClr val="FFFFFF"/>
              </a:highlight>
            </a:endParaRPr>
          </a:p>
          <a:p>
            <a:pPr marL="0" lvl="0" indent="0">
              <a:spcBef>
                <a:spcPts val="0"/>
              </a:spcBef>
              <a:spcAft>
                <a:spcPts val="0"/>
              </a:spcAft>
              <a:buNone/>
            </a:pPr>
            <a:endParaRPr sz="1800" dirty="0">
              <a:solidFill>
                <a:srgbClr val="222222"/>
              </a:solidFill>
              <a:highlight>
                <a:srgbClr val="FFFFFF"/>
              </a:highlight>
            </a:endParaRPr>
          </a:p>
          <a:p>
            <a:pPr marL="0" lvl="0" indent="0">
              <a:spcBef>
                <a:spcPts val="0"/>
              </a:spcBef>
              <a:spcAft>
                <a:spcPts val="0"/>
              </a:spcAft>
              <a:buClr>
                <a:schemeClr val="dk1"/>
              </a:buClr>
              <a:buSzPts val="1100"/>
              <a:buFont typeface="Arial"/>
              <a:buNone/>
            </a:pPr>
            <a:endParaRPr sz="1800" dirty="0">
              <a:solidFill>
                <a:srgbClr val="222222"/>
              </a:solidFill>
              <a:highlight>
                <a:schemeClr val="lt1"/>
              </a:highlight>
            </a:endParaRPr>
          </a:p>
          <a:p>
            <a:pPr marL="0" lvl="0" indent="0" rtl="0">
              <a:lnSpc>
                <a:spcPct val="115000"/>
              </a:lnSpc>
              <a:spcBef>
                <a:spcPts val="600"/>
              </a:spcBef>
              <a:spcAft>
                <a:spcPts val="0"/>
              </a:spcAft>
              <a:buClr>
                <a:schemeClr val="dk1"/>
              </a:buClr>
              <a:buSzPts val="1100"/>
              <a:buFont typeface="Arial"/>
              <a:buNone/>
            </a:pPr>
            <a:r>
              <a:rPr lang="en" sz="1800" dirty="0">
                <a:solidFill>
                  <a:srgbClr val="222222"/>
                </a:solidFill>
              </a:rPr>
              <a:t>Replication and synchronization capabilities of </a:t>
            </a:r>
            <a:r>
              <a:rPr lang="en" sz="1800" dirty="0" err="1">
                <a:solidFill>
                  <a:srgbClr val="222222"/>
                </a:solidFill>
              </a:rPr>
              <a:t>CouchDB</a:t>
            </a:r>
            <a:r>
              <a:rPr lang="en" sz="1800" dirty="0">
                <a:solidFill>
                  <a:srgbClr val="222222"/>
                </a:solidFill>
              </a:rPr>
              <a:t> make it ideal for using it in mobile devices, where network connection is not guaranteed, and the application must keep on working offline.</a:t>
            </a:r>
            <a:endParaRPr sz="1800" dirty="0">
              <a:solidFill>
                <a:srgbClr val="222222"/>
              </a:solidFill>
            </a:endParaRPr>
          </a:p>
          <a:p>
            <a:pPr marL="0" lvl="0" indent="0" rtl="0">
              <a:lnSpc>
                <a:spcPct val="115000"/>
              </a:lnSpc>
              <a:spcBef>
                <a:spcPts val="600"/>
              </a:spcBef>
              <a:spcAft>
                <a:spcPts val="0"/>
              </a:spcAft>
              <a:buNone/>
            </a:pPr>
            <a:r>
              <a:rPr lang="en" sz="1800" dirty="0" err="1">
                <a:solidFill>
                  <a:srgbClr val="222222"/>
                </a:solidFill>
              </a:rPr>
              <a:t>CouchDB</a:t>
            </a:r>
            <a:r>
              <a:rPr lang="en" sz="1800" dirty="0">
                <a:solidFill>
                  <a:srgbClr val="222222"/>
                </a:solidFill>
              </a:rPr>
              <a:t> is well suited for applications such as (CRM, CMS systems, by example). </a:t>
            </a:r>
          </a:p>
          <a:p>
            <a:pPr marL="0" lvl="0" indent="0" rtl="0">
              <a:lnSpc>
                <a:spcPct val="115000"/>
              </a:lnSpc>
              <a:spcBef>
                <a:spcPts val="600"/>
              </a:spcBef>
              <a:spcAft>
                <a:spcPts val="0"/>
              </a:spcAft>
              <a:buNone/>
            </a:pPr>
            <a:endParaRPr sz="1800" dirty="0">
              <a:solidFill>
                <a:srgbClr val="222222"/>
              </a:solidFill>
              <a:highlight>
                <a:srgbClr val="FFFFFF"/>
              </a:highlight>
            </a:endParaRPr>
          </a:p>
          <a:p>
            <a:pPr marL="342900" lvl="0" indent="-292100" rtl="0">
              <a:spcBef>
                <a:spcPts val="640"/>
              </a:spcBef>
              <a:spcAft>
                <a:spcPts val="1000"/>
              </a:spcAft>
              <a:buClr>
                <a:schemeClr val="dk1"/>
              </a:buClr>
              <a:buSzPts val="2400"/>
              <a:buChar char="•"/>
            </a:pPr>
            <a:r>
              <a:rPr lang="en" sz="2400" dirty="0">
                <a:solidFill>
                  <a:schemeClr val="dk1"/>
                </a:solidFill>
              </a:rPr>
              <a:t>In version 2 they introduced </a:t>
            </a:r>
            <a:r>
              <a:rPr lang="en" sz="2400" dirty="0" err="1">
                <a:solidFill>
                  <a:schemeClr val="dk1"/>
                </a:solidFill>
              </a:rPr>
              <a:t>Fauxton</a:t>
            </a:r>
            <a:r>
              <a:rPr lang="en" sz="2400" dirty="0">
                <a:solidFill>
                  <a:schemeClr val="dk1"/>
                </a:solidFill>
              </a:rPr>
              <a:t> which is more intuitive, formerly called FUTON - </a:t>
            </a:r>
            <a:r>
              <a:rPr lang="en" sz="2400" dirty="0" err="1">
                <a:solidFill>
                  <a:schemeClr val="dk1"/>
                </a:solidFill>
              </a:rPr>
              <a:t>CouchDB</a:t>
            </a:r>
            <a:r>
              <a:rPr lang="en" sz="2400" dirty="0">
                <a:solidFill>
                  <a:schemeClr val="dk1"/>
                </a:solidFill>
              </a:rPr>
              <a:t> GUI </a:t>
            </a:r>
            <a:endParaRPr sz="1800" dirty="0">
              <a:solidFill>
                <a:srgbClr val="222222"/>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1100" b="0" i="0" u="none" strike="noStrike" cap="none" dirty="0">
                <a:solidFill>
                  <a:srgbClr val="000000"/>
                </a:solidFill>
                <a:effectLst/>
                <a:highlight>
                  <a:srgbClr val="FFFFFF"/>
                </a:highlight>
                <a:latin typeface="Arial"/>
                <a:ea typeface="Arial"/>
                <a:cs typeface="Arial"/>
                <a:sym typeface="Arial"/>
              </a:rPr>
              <a:t>If there’s one word to describe </a:t>
            </a:r>
            <a:r>
              <a:rPr lang="en-US" sz="1100" b="0" i="0" u="none" strike="noStrike" cap="none" dirty="0" err="1">
                <a:solidFill>
                  <a:srgbClr val="000000"/>
                </a:solidFill>
                <a:effectLst/>
                <a:highlight>
                  <a:srgbClr val="FFFFFF"/>
                </a:highlight>
                <a:latin typeface="Arial"/>
                <a:ea typeface="Arial"/>
                <a:cs typeface="Arial"/>
                <a:sym typeface="Arial"/>
              </a:rPr>
              <a:t>CouchDB</a:t>
            </a:r>
            <a:r>
              <a:rPr lang="en-US" sz="1100" b="0" i="0" u="none" strike="noStrike" cap="none" dirty="0">
                <a:solidFill>
                  <a:srgbClr val="000000"/>
                </a:solidFill>
                <a:effectLst/>
                <a:highlight>
                  <a:srgbClr val="FFFFFF"/>
                </a:highlight>
                <a:latin typeface="Arial"/>
                <a:ea typeface="Arial"/>
                <a:cs typeface="Arial"/>
                <a:sym typeface="Arial"/>
              </a:rPr>
              <a:t>, it is </a:t>
            </a:r>
            <a:r>
              <a:rPr lang="en-US" sz="1100" b="0" i="1" u="none" strike="noStrike" cap="none" dirty="0">
                <a:solidFill>
                  <a:srgbClr val="000000"/>
                </a:solidFill>
                <a:effectLst/>
                <a:highlight>
                  <a:srgbClr val="FFFFFF"/>
                </a:highlight>
                <a:latin typeface="Arial"/>
                <a:ea typeface="Arial"/>
                <a:cs typeface="Arial"/>
                <a:sym typeface="Arial"/>
              </a:rPr>
              <a:t>relax</a:t>
            </a:r>
            <a:r>
              <a:rPr lang="en-US" sz="1100" b="0" i="0" u="none" strike="noStrike" cap="none" dirty="0">
                <a:solidFill>
                  <a:srgbClr val="000000"/>
                </a:solidFill>
                <a:effectLst/>
                <a:highlight>
                  <a:srgbClr val="FFFFFF"/>
                </a:highlight>
                <a:latin typeface="Arial"/>
                <a:ea typeface="Arial"/>
                <a:cs typeface="Arial"/>
                <a:sym typeface="Arial"/>
              </a:rPr>
              <a:t>.</a:t>
            </a:r>
          </a:p>
          <a:p>
            <a:pPr marL="0" lvl="0" indent="0">
              <a:spcBef>
                <a:spcPts val="0"/>
              </a:spcBef>
              <a:spcAft>
                <a:spcPts val="0"/>
              </a:spcAft>
              <a:buNone/>
            </a:pPr>
            <a:endParaRPr lang="en-US" sz="1100" b="0" i="0" u="none" strike="noStrike" cap="none" dirty="0">
              <a:solidFill>
                <a:srgbClr val="000000"/>
              </a:solidFill>
              <a:effectLst/>
              <a:highlight>
                <a:srgbClr val="FFFFFF"/>
              </a:highlight>
              <a:latin typeface="Arial"/>
              <a:cs typeface="Arial"/>
              <a:sym typeface="Arial"/>
            </a:endParaRPr>
          </a:p>
          <a:p>
            <a:pPr marL="0" lvl="0" indent="0">
              <a:spcBef>
                <a:spcPts val="0"/>
              </a:spcBef>
              <a:spcAft>
                <a:spcPts val="0"/>
              </a:spcAft>
              <a:buNone/>
            </a:pPr>
            <a:r>
              <a:rPr lang="en-US" sz="1100" b="0" i="0" u="none" strike="noStrike" cap="none" dirty="0" err="1">
                <a:solidFill>
                  <a:srgbClr val="000000"/>
                </a:solidFill>
                <a:effectLst/>
                <a:highlight>
                  <a:srgbClr val="FFFFFF"/>
                </a:highlight>
                <a:latin typeface="Arial"/>
                <a:ea typeface="Arial"/>
                <a:cs typeface="Arial"/>
                <a:sym typeface="Arial"/>
              </a:rPr>
              <a:t>CouchDB’s</a:t>
            </a:r>
            <a:r>
              <a:rPr lang="en-US" sz="1100" b="0" i="0" u="none" strike="noStrike" cap="none" dirty="0">
                <a:solidFill>
                  <a:srgbClr val="000000"/>
                </a:solidFill>
                <a:effectLst/>
                <a:highlight>
                  <a:srgbClr val="FFFFFF"/>
                </a:highlight>
                <a:latin typeface="Arial"/>
                <a:ea typeface="Arial"/>
                <a:cs typeface="Arial"/>
                <a:sym typeface="Arial"/>
              </a:rPr>
              <a:t> design borrows heavily from web architecture and the concepts of resources and  methods.</a:t>
            </a:r>
            <a:endParaRPr lang="en-US" sz="1100" b="0" i="0" u="none" strike="noStrike" cap="none" dirty="0">
              <a:solidFill>
                <a:srgbClr val="000000"/>
              </a:solidFill>
              <a:effectLst/>
              <a:highlight>
                <a:srgbClr val="FFFFFF"/>
              </a:highlight>
              <a:latin typeface="Arial"/>
              <a:cs typeface="Arial"/>
              <a:sym typeface="Arial"/>
            </a:endParaRPr>
          </a:p>
          <a:p>
            <a:pPr marL="0" lvl="0" indent="0">
              <a:spcBef>
                <a:spcPts val="0"/>
              </a:spcBef>
              <a:spcAft>
                <a:spcPts val="0"/>
              </a:spcAft>
              <a:buNone/>
            </a:pPr>
            <a:endParaRPr lang="en-US" sz="1100" b="0" i="0" u="none" strike="noStrike" cap="none" dirty="0">
              <a:solidFill>
                <a:srgbClr val="000000"/>
              </a:solidFill>
              <a:effectLst/>
              <a:highlight>
                <a:srgbClr val="FFFFFF"/>
              </a:highlight>
              <a:latin typeface="Arial"/>
              <a:cs typeface="Arial"/>
              <a:sym typeface="Arial"/>
            </a:endParaRPr>
          </a:p>
          <a:p>
            <a:pPr marL="0" lvl="0" indent="0">
              <a:spcBef>
                <a:spcPts val="0"/>
              </a:spcBef>
              <a:spcAft>
                <a:spcPts val="0"/>
              </a:spcAft>
              <a:buNone/>
            </a:pPr>
            <a:r>
              <a:rPr lang="en-US" sz="1100" b="0" i="0" u="none" strike="noStrike" cap="none" dirty="0">
                <a:solidFill>
                  <a:srgbClr val="000000"/>
                </a:solidFill>
                <a:effectLst/>
                <a:highlight>
                  <a:srgbClr val="FFFFFF"/>
                </a:highlight>
                <a:latin typeface="Arial"/>
                <a:ea typeface="Arial"/>
                <a:cs typeface="Arial"/>
                <a:sym typeface="Arial"/>
              </a:rPr>
              <a:t> Whether it’s MongoDB or MySQL or Oracle, you will need your JDBC connector for Java and perhaps an ORM layer or maybe you just give up on Hibernate and write all the database objects yourself, so half of your code is getters and setters, but that’s OK, because that’s how we </a:t>
            </a:r>
            <a:r>
              <a:rPr lang="en-US" sz="1100" b="0" i="1" u="none" strike="noStrike" cap="none" dirty="0">
                <a:solidFill>
                  <a:srgbClr val="000000"/>
                </a:solidFill>
                <a:effectLst/>
                <a:highlight>
                  <a:srgbClr val="FFFFFF"/>
                </a:highlight>
                <a:latin typeface="Arial"/>
                <a:ea typeface="Arial"/>
                <a:cs typeface="Arial"/>
                <a:sym typeface="Arial"/>
              </a:rPr>
              <a:t>abstract the database</a:t>
            </a:r>
            <a:r>
              <a:rPr lang="en-US" sz="1100" b="0" i="0" u="none" strike="noStrike" cap="none" dirty="0">
                <a:solidFill>
                  <a:srgbClr val="000000"/>
                </a:solidFill>
                <a:effectLst/>
                <a:highlight>
                  <a:srgbClr val="FFFFFF"/>
                </a:highlight>
                <a:latin typeface="Arial"/>
                <a:ea typeface="Arial"/>
                <a:cs typeface="Arial"/>
                <a:sym typeface="Arial"/>
              </a:rPr>
              <a:t>. But with Couch,</a:t>
            </a:r>
            <a:endParaRPr lang="en-US" sz="1100" b="0" i="0" u="none" strike="noStrike" cap="none" dirty="0">
              <a:solidFill>
                <a:srgbClr val="000000"/>
              </a:solidFill>
              <a:effectLst/>
              <a:highlight>
                <a:srgbClr val="FFFFFF"/>
              </a:highlight>
              <a:latin typeface="Arial"/>
              <a:cs typeface="Arial"/>
              <a:sym typeface="Arial"/>
            </a:endParaRPr>
          </a:p>
          <a:p>
            <a:pPr marL="0" lvl="0" indent="0">
              <a:spcBef>
                <a:spcPts val="0"/>
              </a:spcBef>
              <a:spcAft>
                <a:spcPts val="0"/>
              </a:spcAft>
              <a:buNone/>
            </a:pPr>
            <a:endParaRPr lang="en-US" sz="1100" b="0" i="0" u="none" strike="noStrike" cap="none" dirty="0">
              <a:solidFill>
                <a:srgbClr val="000000"/>
              </a:solidFill>
              <a:effectLst/>
              <a:highlight>
                <a:srgbClr val="FFFFFF"/>
              </a:highlight>
              <a:latin typeface="Arial"/>
              <a:cs typeface="Arial"/>
              <a:sym typeface="Arial"/>
            </a:endParaRPr>
          </a:p>
          <a:p>
            <a:pPr marL="0" lvl="0" indent="0">
              <a:spcBef>
                <a:spcPts val="0"/>
              </a:spcBef>
              <a:spcAft>
                <a:spcPts val="0"/>
              </a:spcAft>
              <a:buNone/>
            </a:pPr>
            <a:r>
              <a:rPr lang="en-US" sz="1100" b="0" i="0" u="none" strike="noStrike" cap="none" dirty="0">
                <a:solidFill>
                  <a:srgbClr val="000000"/>
                </a:solidFill>
                <a:effectLst/>
                <a:highlight>
                  <a:srgbClr val="FFFFFF"/>
                </a:highlight>
                <a:latin typeface="Arial"/>
                <a:cs typeface="Arial"/>
                <a:sym typeface="Arial"/>
              </a:rPr>
              <a:t>No SELECT query </a:t>
            </a:r>
            <a:r>
              <a:rPr lang="en-US" sz="1100" b="0" i="0" u="none" strike="noStrike" cap="none" dirty="0" err="1">
                <a:solidFill>
                  <a:srgbClr val="000000"/>
                </a:solidFill>
                <a:effectLst/>
                <a:highlight>
                  <a:srgbClr val="FFFFFF"/>
                </a:highlight>
                <a:latin typeface="Arial"/>
                <a:cs typeface="Arial"/>
                <a:sym typeface="Arial"/>
              </a:rPr>
              <a:t>etc</a:t>
            </a:r>
            <a:r>
              <a:rPr lang="en-US" sz="1100" b="0" i="0" u="none" strike="noStrike" cap="none" dirty="0">
                <a:solidFill>
                  <a:srgbClr val="000000"/>
                </a:solidFill>
                <a:effectLst/>
                <a:highlight>
                  <a:srgbClr val="FFFFFF"/>
                </a:highlight>
                <a:latin typeface="Arial"/>
                <a:cs typeface="Arial"/>
                <a:sym typeface="Arial"/>
              </a:rPr>
              <a:t> just map reduce functions</a:t>
            </a:r>
          </a:p>
          <a:p>
            <a:pPr marL="0" lvl="0" indent="0">
              <a:spcBef>
                <a:spcPts val="0"/>
              </a:spcBef>
              <a:spcAft>
                <a:spcPts val="0"/>
              </a:spcAft>
              <a:buNone/>
            </a:pPr>
            <a:endParaRPr lang="en-US" sz="1100" b="0" i="0" u="none" strike="noStrike" cap="none" dirty="0">
              <a:solidFill>
                <a:srgbClr val="000000"/>
              </a:solidFill>
              <a:effectLst/>
              <a:highlight>
                <a:srgbClr val="FFFFFF"/>
              </a:highlight>
              <a:latin typeface="Arial"/>
              <a:ea typeface="Arial"/>
              <a:cs typeface="Arial"/>
              <a:sym typeface="Arial"/>
            </a:endParaRPr>
          </a:p>
          <a:p>
            <a:pPr marL="0" lvl="0" indent="0">
              <a:spcBef>
                <a:spcPts val="0"/>
              </a:spcBef>
              <a:spcAft>
                <a:spcPts val="0"/>
              </a:spcAft>
              <a:buNone/>
            </a:pPr>
            <a:r>
              <a:rPr lang="en-US" sz="1100" b="0" i="0" u="none" strike="noStrike" cap="none" dirty="0">
                <a:solidFill>
                  <a:srgbClr val="000000"/>
                </a:solidFill>
                <a:effectLst/>
                <a:highlight>
                  <a:srgbClr val="FFFFFF"/>
                </a:highlight>
                <a:latin typeface="Arial"/>
                <a:ea typeface="Arial"/>
                <a:cs typeface="Arial"/>
                <a:sym typeface="Arial"/>
              </a:rPr>
              <a:t>You do not have to fear random behavior and untraceable errors. If anything should go wrong, you can easily find out what the problem is—but these situations are rare.</a:t>
            </a:r>
            <a:endParaRPr lang="en-US" sz="1100" b="0" i="0" u="none" strike="noStrike" cap="none" dirty="0">
              <a:solidFill>
                <a:srgbClr val="000000"/>
              </a:solidFill>
              <a:effectLst/>
              <a:highlight>
                <a:srgbClr val="FFFFFF"/>
              </a:highlight>
              <a:latin typeface="Arial"/>
              <a:cs typeface="Arial"/>
              <a:sym typeface="Arial"/>
            </a:endParaRPr>
          </a:p>
          <a:p>
            <a:pPr marL="0" lvl="0" indent="0">
              <a:spcBef>
                <a:spcPts val="0"/>
              </a:spcBef>
              <a:spcAft>
                <a:spcPts val="0"/>
              </a:spcAft>
              <a:buNone/>
            </a:pPr>
            <a:endParaRPr lang="en-US" sz="1100" b="0" i="0" u="none" strike="noStrike" cap="none" dirty="0">
              <a:solidFill>
                <a:srgbClr val="000000"/>
              </a:solidFill>
              <a:effectLst/>
              <a:highlight>
                <a:srgbClr val="FFFFFF"/>
              </a:highlight>
              <a:latin typeface="Arial"/>
              <a:cs typeface="Arial"/>
              <a:sym typeface="Arial"/>
            </a:endParaRPr>
          </a:p>
          <a:p>
            <a:pPr marL="0" lvl="0" indent="0">
              <a:spcBef>
                <a:spcPts val="0"/>
              </a:spcBef>
              <a:spcAft>
                <a:spcPts val="0"/>
              </a:spcAft>
              <a:buNone/>
            </a:pPr>
            <a:r>
              <a:rPr lang="en-US" sz="1100" b="0" i="0" u="none" strike="noStrike" cap="none" dirty="0">
                <a:solidFill>
                  <a:srgbClr val="000000"/>
                </a:solidFill>
                <a:effectLst/>
                <a:highlight>
                  <a:srgbClr val="FFFFFF"/>
                </a:highlight>
                <a:latin typeface="Arial"/>
                <a:ea typeface="Arial"/>
                <a:cs typeface="Arial"/>
                <a:sym typeface="Arial"/>
              </a:rPr>
              <a:t> Its internal architecture is fault-tolerant, and failures occur in a controlled environment and are dealt with gracefully. Single problems do not cascade through an entire server system but stay isolated in single requests.</a:t>
            </a:r>
            <a:endParaRPr sz="1800" dirty="0">
              <a:solidFill>
                <a:srgbClr val="222222"/>
              </a:solidFill>
              <a:highlight>
                <a:srgbClr val="FFFFFF"/>
              </a:highlight>
            </a:endParaRPr>
          </a:p>
        </p:txBody>
      </p:sp>
    </p:spTree>
    <p:extLst>
      <p:ext uri="{BB962C8B-B14F-4D97-AF65-F5344CB8AC3E}">
        <p14:creationId xmlns:p14="http://schemas.microsoft.com/office/powerpoint/2010/main" val="4218228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sz="1800" dirty="0">
                <a:solidFill>
                  <a:schemeClr val="dk1"/>
                </a:solidFill>
              </a:rPr>
              <a:t>Documents consists of </a:t>
            </a:r>
            <a:r>
              <a:rPr lang="en" sz="1800" dirty="0" err="1">
                <a:solidFill>
                  <a:schemeClr val="dk1"/>
                </a:solidFill>
              </a:rPr>
              <a:t>json</a:t>
            </a:r>
            <a:r>
              <a:rPr lang="en" sz="1800" dirty="0">
                <a:solidFill>
                  <a:schemeClr val="dk1"/>
                </a:solidFill>
              </a:rPr>
              <a:t> objects have have an _id field.</a:t>
            </a:r>
          </a:p>
          <a:p>
            <a:pPr marL="0" lvl="0" indent="0">
              <a:spcBef>
                <a:spcPts val="0"/>
              </a:spcBef>
              <a:spcAft>
                <a:spcPts val="0"/>
              </a:spcAft>
              <a:buClr>
                <a:schemeClr val="dk1"/>
              </a:buClr>
              <a:buSzPts val="1100"/>
              <a:buFont typeface="Arial"/>
              <a:buNone/>
            </a:pPr>
            <a:r>
              <a:rPr lang="en" sz="1800" dirty="0">
                <a:solidFill>
                  <a:schemeClr val="dk1"/>
                </a:solidFill>
              </a:rPr>
              <a:t>You can specify an _id explicitly, but if you don’t, </a:t>
            </a:r>
            <a:r>
              <a:rPr lang="en" sz="1800" dirty="0" err="1">
                <a:solidFill>
                  <a:schemeClr val="dk1"/>
                </a:solidFill>
              </a:rPr>
              <a:t>CouchDB</a:t>
            </a:r>
            <a:r>
              <a:rPr lang="en" sz="1800" dirty="0">
                <a:solidFill>
                  <a:schemeClr val="dk1"/>
                </a:solidFill>
              </a:rPr>
              <a:t> will generate one for you. In our case, the default is fine, so click Save Document to finish.</a:t>
            </a:r>
            <a:endParaRPr sz="1800" dirty="0">
              <a:solidFill>
                <a:schemeClr val="dk1"/>
              </a:solidFill>
            </a:endParaRPr>
          </a:p>
          <a:p>
            <a:pPr marL="0" lvl="0" indent="0">
              <a:spcBef>
                <a:spcPts val="0"/>
              </a:spcBef>
              <a:spcAft>
                <a:spcPts val="0"/>
              </a:spcAft>
              <a:buClr>
                <a:schemeClr val="dk1"/>
              </a:buClr>
              <a:buSzPts val="1100"/>
              <a:buFont typeface="Arial"/>
              <a:buNone/>
            </a:pPr>
            <a:r>
              <a:rPr lang="en" sz="1800" dirty="0">
                <a:solidFill>
                  <a:schemeClr val="dk1"/>
                </a:solidFill>
              </a:rPr>
              <a:t>					</a:t>
            </a:r>
            <a:endParaRPr sz="1800" dirty="0">
              <a:solidFill>
                <a:schemeClr val="dk1"/>
              </a:solidFill>
            </a:endParaRPr>
          </a:p>
          <a:p>
            <a:pPr marL="0" lvl="0" indent="0">
              <a:spcBef>
                <a:spcPts val="0"/>
              </a:spcBef>
              <a:spcAft>
                <a:spcPts val="0"/>
              </a:spcAft>
              <a:buClr>
                <a:schemeClr val="dk1"/>
              </a:buClr>
              <a:buSzPts val="1100"/>
              <a:buFont typeface="Arial"/>
              <a:buNone/>
            </a:pPr>
            <a:r>
              <a:rPr lang="en" sz="1800" dirty="0">
                <a:solidFill>
                  <a:schemeClr val="dk1"/>
                </a:solidFill>
              </a:rPr>
              <a:t>Immediately after saving the document, </a:t>
            </a:r>
            <a:r>
              <a:rPr lang="en" sz="1800" dirty="0" err="1">
                <a:solidFill>
                  <a:schemeClr val="dk1"/>
                </a:solidFill>
              </a:rPr>
              <a:t>CouchDB</a:t>
            </a:r>
            <a:r>
              <a:rPr lang="en" sz="1800" dirty="0">
                <a:solidFill>
                  <a:schemeClr val="dk1"/>
                </a:solidFill>
              </a:rPr>
              <a:t> will assign it an additional field called _rev. The _rev field will get a new value every time the document changes. 					</a:t>
            </a:r>
            <a:endParaRPr sz="1800" dirty="0">
              <a:solidFill>
                <a:schemeClr val="dk1"/>
              </a:solidFill>
            </a:endParaRPr>
          </a:p>
          <a:p>
            <a:pPr marL="0" lvl="0" indent="0">
              <a:spcBef>
                <a:spcPts val="0"/>
              </a:spcBef>
              <a:spcAft>
                <a:spcPts val="0"/>
              </a:spcAft>
              <a:buClr>
                <a:schemeClr val="dk1"/>
              </a:buClr>
              <a:buSzPts val="1100"/>
              <a:buFont typeface="Arial"/>
              <a:buNone/>
            </a:pPr>
            <a:r>
              <a:rPr lang="en" sz="1800" dirty="0">
                <a:solidFill>
                  <a:schemeClr val="dk1"/>
                </a:solidFill>
              </a:rPr>
              <a:t>To update or delete an existing document, you must provide </a:t>
            </a:r>
            <a:r>
              <a:rPr lang="en" sz="1800" i="1" dirty="0">
                <a:solidFill>
                  <a:schemeClr val="dk1"/>
                </a:solidFill>
              </a:rPr>
              <a:t>both </a:t>
            </a:r>
            <a:r>
              <a:rPr lang="en" sz="1800" dirty="0">
                <a:solidFill>
                  <a:schemeClr val="dk1"/>
                </a:solidFill>
              </a:rPr>
              <a:t>an _id and the matching _rev. If either of these do not match, </a:t>
            </a:r>
            <a:r>
              <a:rPr lang="en" sz="1800" dirty="0" err="1">
                <a:solidFill>
                  <a:schemeClr val="dk1"/>
                </a:solidFill>
              </a:rPr>
              <a:t>CouchDB</a:t>
            </a:r>
            <a:r>
              <a:rPr lang="en" sz="1800" dirty="0">
                <a:solidFill>
                  <a:schemeClr val="dk1"/>
                </a:solidFill>
              </a:rPr>
              <a:t> will reject the operation. This is how it prevents conflicts—by ensuring only the most recent document revisions are modified. </a:t>
            </a:r>
            <a:endParaRPr sz="1800" dirty="0">
              <a:solidFill>
                <a:schemeClr val="dk1"/>
              </a:solidFill>
            </a:endParaRPr>
          </a:p>
          <a:p>
            <a:pPr marL="0" lvl="0" indent="0">
              <a:spcBef>
                <a:spcPts val="0"/>
              </a:spcBef>
              <a:spcAft>
                <a:spcPts val="0"/>
              </a:spcAft>
              <a:buClr>
                <a:schemeClr val="dk1"/>
              </a:buClr>
              <a:buSzPts val="1100"/>
              <a:buFont typeface="Arial"/>
              <a:buNone/>
            </a:pPr>
            <a:r>
              <a:rPr lang="en" sz="1800" dirty="0">
                <a:solidFill>
                  <a:schemeClr val="dk1"/>
                </a:solidFill>
              </a:rPr>
              <a:t>	</a:t>
            </a:r>
          </a:p>
          <a:p>
            <a:pPr marL="0" lvl="0" indent="0">
              <a:spcBef>
                <a:spcPts val="0"/>
              </a:spcBef>
              <a:spcAft>
                <a:spcPts val="0"/>
              </a:spcAft>
              <a:buClr>
                <a:schemeClr val="dk1"/>
              </a:buClr>
              <a:buSzPts val="1100"/>
              <a:buFont typeface="Arial"/>
              <a:buNone/>
            </a:pPr>
            <a:r>
              <a:rPr lang="en" sz="1800" dirty="0">
                <a:solidFill>
                  <a:schemeClr val="dk1"/>
                </a:solidFill>
              </a:rPr>
              <a:t>Creating Views is like the Querying 	using select statement but in couch we use map reduce		</a:t>
            </a:r>
            <a:endParaRPr sz="1800" dirty="0">
              <a:solidFill>
                <a:schemeClr val="dk1"/>
              </a:solidFill>
            </a:endParaRPr>
          </a:p>
          <a:p>
            <a:pPr marL="0" lvl="0" indent="0">
              <a:spcBef>
                <a:spcPts val="0"/>
              </a:spcBef>
              <a:spcAft>
                <a:spcPts val="0"/>
              </a:spcAft>
              <a:buClr>
                <a:schemeClr val="dk1"/>
              </a:buClr>
              <a:buSzPts val="1100"/>
              <a:buFont typeface="Arial"/>
              <a:buNone/>
            </a:pPr>
            <a:r>
              <a:rPr lang="en" sz="1800" dirty="0">
                <a:solidFill>
                  <a:schemeClr val="dk1"/>
                </a:solidFill>
              </a:rPr>
              <a:t>			</a:t>
            </a:r>
            <a:endParaRPr sz="1800" dirty="0">
              <a:solidFill>
                <a:schemeClr val="dk1"/>
              </a:solidFill>
            </a:endParaRPr>
          </a:p>
          <a:p>
            <a:pPr marL="0" lvl="0" indent="0">
              <a:spcBef>
                <a:spcPts val="0"/>
              </a:spcBef>
              <a:spcAft>
                <a:spcPts val="0"/>
              </a:spcAft>
              <a:buClr>
                <a:schemeClr val="dk1"/>
              </a:buClr>
              <a:buSzPts val="1100"/>
              <a:buFont typeface="Arial"/>
              <a:buNone/>
            </a:pPr>
            <a:r>
              <a:rPr lang="en" sz="1800" dirty="0">
                <a:solidFill>
                  <a:schemeClr val="dk1"/>
                </a:solidFill>
              </a:rPr>
              <a:t>		</a:t>
            </a:r>
            <a:endParaRPr sz="1800" dirty="0">
              <a:solidFill>
                <a:schemeClr val="dk1"/>
              </a:solidFill>
            </a:endParaRPr>
          </a:p>
          <a:p>
            <a:pPr marL="0" lvl="0" indent="0" rtl="0">
              <a:spcBef>
                <a:spcPts val="0"/>
              </a:spcBef>
              <a:spcAft>
                <a:spcPts val="0"/>
              </a:spcAft>
              <a:buNone/>
            </a:pPr>
            <a:endParaRPr sz="18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81000" rtl="0">
              <a:spcBef>
                <a:spcPts val="640"/>
              </a:spcBef>
              <a:spcAft>
                <a:spcPts val="0"/>
              </a:spcAft>
              <a:buClr>
                <a:schemeClr val="dk1"/>
              </a:buClr>
              <a:buSzPts val="2400"/>
              <a:buChar char="•"/>
            </a:pPr>
            <a:r>
              <a:rPr lang="en-US" sz="1100" b="0" i="0" u="none" strike="noStrike" cap="none" dirty="0" err="1">
                <a:solidFill>
                  <a:srgbClr val="000000"/>
                </a:solidFill>
                <a:effectLst/>
                <a:latin typeface="Arial"/>
                <a:ea typeface="Arial"/>
                <a:cs typeface="Arial"/>
                <a:sym typeface="Arial"/>
              </a:rPr>
              <a:t>CouchDB’s</a:t>
            </a:r>
            <a:r>
              <a:rPr lang="en-US" sz="1100" b="0" i="0" u="none" strike="noStrike" cap="none" dirty="0">
                <a:solidFill>
                  <a:srgbClr val="000000"/>
                </a:solidFill>
                <a:effectLst/>
                <a:latin typeface="Arial"/>
                <a:ea typeface="Arial"/>
                <a:cs typeface="Arial"/>
                <a:sym typeface="Arial"/>
              </a:rPr>
              <a:t> schema-free design unburdens you with a powerful way to aggregate your data </a:t>
            </a:r>
            <a:r>
              <a:rPr lang="en-US" sz="1100" b="0" i="1" u="none" strike="noStrike" cap="none" dirty="0">
                <a:solidFill>
                  <a:srgbClr val="000000"/>
                </a:solidFill>
                <a:effectLst/>
                <a:latin typeface="Arial"/>
                <a:ea typeface="Arial"/>
                <a:cs typeface="Arial"/>
                <a:sym typeface="Arial"/>
              </a:rPr>
              <a:t>after the fact</a:t>
            </a:r>
            <a:r>
              <a:rPr lang="en-US" sz="1100" b="0" i="0" u="none" strike="noStrike" cap="none" dirty="0">
                <a:solidFill>
                  <a:srgbClr val="000000"/>
                </a:solidFill>
                <a:effectLst/>
                <a:latin typeface="Arial"/>
                <a:ea typeface="Arial"/>
                <a:cs typeface="Arial"/>
                <a:sym typeface="Arial"/>
              </a:rPr>
              <a:t>, just like we do with real-world documents.</a:t>
            </a:r>
          </a:p>
          <a:p>
            <a:pPr marL="457200" lvl="0" indent="-381000" rtl="0">
              <a:spcBef>
                <a:spcPts val="0"/>
              </a:spcBef>
              <a:spcAft>
                <a:spcPts val="0"/>
              </a:spcAft>
              <a:buClr>
                <a:schemeClr val="dk1"/>
              </a:buClr>
              <a:buSzPts val="2400"/>
              <a:buChar char="•"/>
            </a:pPr>
            <a:endParaRPr lang="en-US" sz="1100" b="0" i="0" u="none" strike="noStrike" cap="none" dirty="0">
              <a:solidFill>
                <a:srgbClr val="000000"/>
              </a:solidFill>
              <a:effectLst/>
              <a:latin typeface="Arial"/>
              <a:cs typeface="Arial"/>
              <a:sym typeface="Arial"/>
            </a:endParaRPr>
          </a:p>
          <a:p>
            <a:pPr marL="457200" lvl="0" indent="-381000" rtl="0">
              <a:spcBef>
                <a:spcPts val="0"/>
              </a:spcBef>
              <a:spcAft>
                <a:spcPts val="0"/>
              </a:spcAft>
              <a:buClr>
                <a:schemeClr val="dk1"/>
              </a:buClr>
              <a:buSzPts val="2400"/>
              <a:buChar char="•"/>
            </a:pPr>
            <a:r>
              <a:rPr lang="en" sz="2400" dirty="0">
                <a:solidFill>
                  <a:schemeClr val="dk1"/>
                </a:solidFill>
              </a:rPr>
              <a:t>Models are basically around use cases</a:t>
            </a:r>
            <a:endParaRPr sz="2400" dirty="0">
              <a:solidFill>
                <a:schemeClr val="dk1"/>
              </a:solidFill>
            </a:endParaRPr>
          </a:p>
          <a:p>
            <a:pPr marL="457200" lvl="0" indent="-381000" rtl="0">
              <a:spcBef>
                <a:spcPts val="0"/>
              </a:spcBef>
              <a:spcAft>
                <a:spcPts val="0"/>
              </a:spcAft>
              <a:buClr>
                <a:schemeClr val="dk1"/>
              </a:buClr>
              <a:buSzPts val="2400"/>
              <a:buChar char="•"/>
            </a:pPr>
            <a:r>
              <a:rPr lang="en" sz="2400" dirty="0">
                <a:solidFill>
                  <a:schemeClr val="dk1"/>
                </a:solidFill>
              </a:rPr>
              <a:t>Models can and do change </a:t>
            </a:r>
          </a:p>
          <a:p>
            <a:pPr marL="457200" lvl="0" indent="-381000" rtl="0">
              <a:spcBef>
                <a:spcPts val="0"/>
              </a:spcBef>
              <a:spcAft>
                <a:spcPts val="0"/>
              </a:spcAft>
              <a:buClr>
                <a:schemeClr val="dk1"/>
              </a:buClr>
              <a:buSzPts val="2400"/>
              <a:buChar char="•"/>
            </a:pPr>
            <a:endParaRPr lang="en" sz="2400" dirty="0">
              <a:solidFill>
                <a:schemeClr val="dk1"/>
              </a:solidFill>
            </a:endParaRPr>
          </a:p>
          <a:p>
            <a:pPr marL="457200" lvl="0" indent="-381000" rtl="0">
              <a:spcBef>
                <a:spcPts val="0"/>
              </a:spcBef>
              <a:spcAft>
                <a:spcPts val="0"/>
              </a:spcAft>
              <a:buClr>
                <a:schemeClr val="dk1"/>
              </a:buClr>
              <a:buSzPts val="2400"/>
              <a:buChar char="•"/>
            </a:pPr>
            <a:r>
              <a:rPr lang="en" sz="2400" dirty="0">
                <a:solidFill>
                  <a:schemeClr val="dk1"/>
                </a:solidFill>
              </a:rPr>
              <a:t>This is the best database for document oriented data</a:t>
            </a:r>
          </a:p>
          <a:p>
            <a:pPr marL="457200" lvl="0" indent="-381000" rtl="0">
              <a:spcBef>
                <a:spcPts val="0"/>
              </a:spcBef>
              <a:spcAft>
                <a:spcPts val="0"/>
              </a:spcAft>
              <a:buClr>
                <a:schemeClr val="dk1"/>
              </a:buClr>
              <a:buSzPts val="2400"/>
              <a:buChar char="•"/>
            </a:pPr>
            <a:r>
              <a:rPr lang="en-US" sz="2400" dirty="0">
                <a:solidFill>
                  <a:schemeClr val="dk1"/>
                </a:solidFill>
              </a:rPr>
              <a:t>E</a:t>
            </a:r>
            <a:r>
              <a:rPr lang="en" sz="2400" dirty="0">
                <a:solidFill>
                  <a:schemeClr val="dk1"/>
                </a:solidFill>
              </a:rPr>
              <a:t>.g. </a:t>
            </a:r>
            <a:endParaRPr lang="en-US" sz="1100" b="0" i="0" u="none" strike="noStrike" cap="none" dirty="0">
              <a:solidFill>
                <a:srgbClr val="000000"/>
              </a:solidFill>
              <a:effectLst/>
              <a:latin typeface="Arial"/>
              <a:ea typeface="Arial"/>
              <a:cs typeface="Arial"/>
              <a:sym typeface="Arial"/>
            </a:endParaRPr>
          </a:p>
          <a:p>
            <a:pPr marL="0" lvl="0" indent="0" rtl="0">
              <a:spcBef>
                <a:spcPts val="0"/>
              </a:spcBef>
              <a:spcAft>
                <a:spcPts val="0"/>
              </a:spcAft>
              <a:buNone/>
            </a:pPr>
            <a:endParaRPr lang="en-US" sz="1100" b="0" i="0" u="none" strike="noStrike" cap="none" dirty="0">
              <a:solidFill>
                <a:srgbClr val="000000"/>
              </a:solidFill>
              <a:effectLst/>
              <a:latin typeface="Arial"/>
              <a:cs typeface="Arial"/>
              <a:sym typeface="Arial"/>
            </a:endParaRPr>
          </a:p>
          <a:p>
            <a:pPr marL="0" lvl="0" indent="0" rtl="0">
              <a:spcBef>
                <a:spcPts val="0"/>
              </a:spcBef>
              <a:spcAft>
                <a:spcPts val="0"/>
              </a:spcAft>
              <a:buNone/>
            </a:pPr>
            <a:r>
              <a:rPr lang="en-US" sz="1100" b="0" i="0" u="none" strike="noStrike" cap="none" dirty="0">
                <a:solidFill>
                  <a:srgbClr val="000000"/>
                </a:solidFill>
                <a:effectLst/>
                <a:latin typeface="Arial"/>
                <a:cs typeface="Arial"/>
                <a:sym typeface="Arial"/>
              </a:rPr>
              <a:t>See next page</a:t>
            </a:r>
            <a:endParaRPr sz="18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81000" rtl="0">
              <a:spcBef>
                <a:spcPts val="640"/>
              </a:spcBef>
              <a:spcAft>
                <a:spcPts val="0"/>
              </a:spcAft>
              <a:buClr>
                <a:schemeClr val="dk1"/>
              </a:buClr>
              <a:buSzPts val="2400"/>
              <a:buChar char="•"/>
            </a:pPr>
            <a:endParaRPr lang="en-US" sz="1100" b="0" i="0" u="none" strike="noStrike" cap="none" dirty="0">
              <a:solidFill>
                <a:srgbClr val="000000"/>
              </a:solidFill>
              <a:effectLst/>
              <a:latin typeface="Arial"/>
              <a:ea typeface="Arial"/>
              <a:cs typeface="Arial"/>
              <a:sym typeface="Arial"/>
            </a:endParaRPr>
          </a:p>
          <a:p>
            <a:pPr marL="457200" lvl="0" indent="-381000" rtl="0">
              <a:spcBef>
                <a:spcPts val="640"/>
              </a:spcBef>
              <a:spcAft>
                <a:spcPts val="0"/>
              </a:spcAft>
              <a:buClr>
                <a:schemeClr val="dk1"/>
              </a:buClr>
              <a:buSzPts val="2400"/>
              <a:buChar char="•"/>
            </a:pPr>
            <a:r>
              <a:rPr lang="en-US" sz="1100" b="0" i="0" u="none" strike="noStrike" cap="none" dirty="0" err="1">
                <a:solidFill>
                  <a:srgbClr val="000000"/>
                </a:solidFill>
                <a:effectLst/>
                <a:latin typeface="Arial"/>
                <a:ea typeface="Arial"/>
                <a:cs typeface="Arial"/>
                <a:sym typeface="Arial"/>
              </a:rPr>
              <a:t>E.g</a:t>
            </a:r>
            <a:r>
              <a:rPr lang="en-US" sz="1100" b="0" i="0" u="none" strike="noStrike" cap="none" dirty="0">
                <a:solidFill>
                  <a:srgbClr val="000000"/>
                </a:solidFill>
                <a:effectLst/>
                <a:latin typeface="Arial"/>
                <a:ea typeface="Arial"/>
                <a:cs typeface="Arial"/>
                <a:sym typeface="Arial"/>
              </a:rPr>
              <a:t> :</a:t>
            </a:r>
          </a:p>
          <a:p>
            <a:pPr marL="457200" lvl="0" indent="-381000" rtl="0">
              <a:spcBef>
                <a:spcPts val="640"/>
              </a:spcBef>
              <a:spcAft>
                <a:spcPts val="0"/>
              </a:spcAft>
              <a:buClr>
                <a:schemeClr val="dk1"/>
              </a:buClr>
              <a:buSzPts val="2400"/>
              <a:buChar char="•"/>
            </a:pPr>
            <a:endParaRPr lang="en-US" sz="1100" b="0" i="0" u="none" strike="noStrike" cap="none" dirty="0">
              <a:solidFill>
                <a:srgbClr val="000000"/>
              </a:solidFill>
              <a:effectLst/>
              <a:latin typeface="Arial"/>
              <a:ea typeface="Arial"/>
              <a:cs typeface="Arial"/>
              <a:sym typeface="Arial"/>
            </a:endParaRPr>
          </a:p>
          <a:p>
            <a:pPr marL="457200" lvl="0" indent="-381000" rtl="0">
              <a:spcBef>
                <a:spcPts val="640"/>
              </a:spcBef>
              <a:spcAft>
                <a:spcPts val="0"/>
              </a:spcAft>
              <a:buClr>
                <a:schemeClr val="dk1"/>
              </a:buClr>
              <a:buSzPts val="2400"/>
              <a:buChar char="•"/>
            </a:pPr>
            <a:r>
              <a:rPr lang="en-US" sz="1100" b="0" i="0" u="none" strike="noStrike" cap="none" dirty="0">
                <a:solidFill>
                  <a:srgbClr val="000000"/>
                </a:solidFill>
                <a:effectLst/>
                <a:latin typeface="Arial"/>
                <a:ea typeface="Arial"/>
                <a:cs typeface="Arial"/>
                <a:sym typeface="Arial"/>
              </a:rPr>
              <a:t>An invoice contains all the pertinent information about a single transaction—the seller, the buyer, the date, and a list of the items or services sold.</a:t>
            </a:r>
          </a:p>
          <a:p>
            <a:pPr marL="457200" lvl="0" indent="-381000" rtl="0">
              <a:spcBef>
                <a:spcPts val="0"/>
              </a:spcBef>
              <a:spcAft>
                <a:spcPts val="0"/>
              </a:spcAft>
              <a:buClr>
                <a:schemeClr val="dk1"/>
              </a:buClr>
              <a:buSzPts val="2400"/>
              <a:buChar char="•"/>
            </a:pPr>
            <a:endParaRPr lang="en-US" sz="1100" b="0" i="0" u="none" strike="noStrike" cap="none" dirty="0">
              <a:solidFill>
                <a:srgbClr val="000000"/>
              </a:solidFill>
              <a:effectLst/>
              <a:latin typeface="Arial"/>
              <a:cs typeface="Arial"/>
              <a:sym typeface="Arial"/>
            </a:endParaRPr>
          </a:p>
          <a:p>
            <a:pPr marL="457200" lvl="0" indent="-381000" rtl="0">
              <a:spcBef>
                <a:spcPts val="0"/>
              </a:spcBef>
              <a:spcAft>
                <a:spcPts val="0"/>
              </a:spcAft>
              <a:buClr>
                <a:schemeClr val="dk1"/>
              </a:buClr>
              <a:buSzPts val="2400"/>
              <a:buChar char="•"/>
            </a:pPr>
            <a:r>
              <a:rPr lang="en-US" sz="1100" b="0" i="0" u="none" strike="noStrike" cap="none" dirty="0">
                <a:solidFill>
                  <a:srgbClr val="000000"/>
                </a:solidFill>
                <a:effectLst/>
                <a:latin typeface="Arial"/>
                <a:cs typeface="Arial"/>
                <a:sym typeface="Arial"/>
              </a:rPr>
              <a:t>Contacts</a:t>
            </a:r>
          </a:p>
          <a:p>
            <a:pPr marL="457200" lvl="0" indent="-381000" rtl="0">
              <a:spcBef>
                <a:spcPts val="0"/>
              </a:spcBef>
              <a:spcAft>
                <a:spcPts val="0"/>
              </a:spcAft>
              <a:buClr>
                <a:schemeClr val="dk1"/>
              </a:buClr>
              <a:buSzPts val="2400"/>
              <a:buChar char="•"/>
            </a:pPr>
            <a:endParaRPr lang="en-US" sz="1100" b="0" i="0" u="none" strike="noStrike" cap="none" dirty="0">
              <a:solidFill>
                <a:srgbClr val="000000"/>
              </a:solidFill>
              <a:effectLst/>
              <a:latin typeface="Arial"/>
              <a:cs typeface="Arial"/>
              <a:sym typeface="Arial"/>
            </a:endParaRPr>
          </a:p>
          <a:p>
            <a:pPr marL="457200" lvl="0" indent="-381000" rtl="0">
              <a:spcBef>
                <a:spcPts val="0"/>
              </a:spcBef>
              <a:spcAft>
                <a:spcPts val="0"/>
              </a:spcAft>
              <a:buClr>
                <a:schemeClr val="dk1"/>
              </a:buClr>
              <a:buSzPts val="2400"/>
              <a:buChar char="•"/>
            </a:pPr>
            <a:r>
              <a:rPr lang="en-US" sz="1100" b="0" i="0" u="none" strike="noStrike" cap="none" dirty="0">
                <a:solidFill>
                  <a:srgbClr val="000000"/>
                </a:solidFill>
                <a:effectLst/>
                <a:latin typeface="Arial"/>
                <a:cs typeface="Arial"/>
                <a:sym typeface="Arial"/>
              </a:rPr>
              <a:t>Profiles</a:t>
            </a:r>
          </a:p>
          <a:p>
            <a:pPr marL="457200" lvl="0" indent="-381000" rtl="0">
              <a:spcBef>
                <a:spcPts val="0"/>
              </a:spcBef>
              <a:spcAft>
                <a:spcPts val="0"/>
              </a:spcAft>
              <a:buClr>
                <a:schemeClr val="dk1"/>
              </a:buClr>
              <a:buSzPts val="2400"/>
              <a:buChar char="•"/>
            </a:pPr>
            <a:endParaRPr lang="en-US" sz="1100" b="0" i="0" u="none" strike="noStrike" cap="none" dirty="0">
              <a:solidFill>
                <a:srgbClr val="000000"/>
              </a:solidFill>
              <a:effectLst/>
              <a:latin typeface="Arial"/>
              <a:cs typeface="Arial"/>
              <a:sym typeface="Arial"/>
            </a:endParaRPr>
          </a:p>
          <a:p>
            <a:pPr marL="457200" lvl="0" indent="-381000" rtl="0">
              <a:spcBef>
                <a:spcPts val="0"/>
              </a:spcBef>
              <a:spcAft>
                <a:spcPts val="0"/>
              </a:spcAft>
              <a:buClr>
                <a:schemeClr val="dk1"/>
              </a:buClr>
              <a:buSzPts val="2400"/>
              <a:buChar char="•"/>
            </a:pPr>
            <a:r>
              <a:rPr lang="en-US" sz="1100" b="0" i="0" u="none" strike="noStrike" cap="none" dirty="0">
                <a:solidFill>
                  <a:srgbClr val="000000"/>
                </a:solidFill>
                <a:effectLst/>
                <a:latin typeface="Arial"/>
                <a:cs typeface="Arial"/>
                <a:sym typeface="Arial"/>
              </a:rPr>
              <a:t>Business cards</a:t>
            </a:r>
          </a:p>
          <a:p>
            <a:pPr marL="457200" lvl="0" indent="-381000" rtl="0">
              <a:spcBef>
                <a:spcPts val="0"/>
              </a:spcBef>
              <a:spcAft>
                <a:spcPts val="0"/>
              </a:spcAft>
              <a:buClr>
                <a:schemeClr val="dk1"/>
              </a:buClr>
              <a:buSzPts val="2400"/>
              <a:buChar char="•"/>
            </a:pPr>
            <a:endParaRPr lang="en-US" sz="1100" b="0" i="0" u="none" strike="noStrike" cap="none" dirty="0">
              <a:solidFill>
                <a:srgbClr val="000000"/>
              </a:solidFill>
              <a:effectLst/>
              <a:latin typeface="Arial"/>
              <a:cs typeface="Arial"/>
              <a:sym typeface="Arial"/>
            </a:endParaRPr>
          </a:p>
          <a:p>
            <a:pPr marL="457200" lvl="0" indent="-381000" rtl="0">
              <a:spcBef>
                <a:spcPts val="0"/>
              </a:spcBef>
              <a:spcAft>
                <a:spcPts val="0"/>
              </a:spcAft>
              <a:buClr>
                <a:schemeClr val="dk1"/>
              </a:buClr>
              <a:buSzPts val="2400"/>
              <a:buChar char="•"/>
            </a:pPr>
            <a:r>
              <a:rPr lang="en-US" sz="1100" b="0" i="0" u="none" strike="noStrike" cap="none" dirty="0">
                <a:solidFill>
                  <a:srgbClr val="000000"/>
                </a:solidFill>
                <a:effectLst/>
                <a:latin typeface="Arial"/>
                <a:cs typeface="Arial"/>
                <a:sym typeface="Arial"/>
              </a:rPr>
              <a:t>Blog Posts</a:t>
            </a:r>
          </a:p>
          <a:p>
            <a:pPr marL="457200" lvl="0" indent="-381000" rtl="0">
              <a:spcBef>
                <a:spcPts val="0"/>
              </a:spcBef>
              <a:spcAft>
                <a:spcPts val="0"/>
              </a:spcAft>
              <a:buClr>
                <a:schemeClr val="dk1"/>
              </a:buClr>
              <a:buSzPts val="2400"/>
              <a:buChar char="•"/>
            </a:pPr>
            <a:endParaRPr lang="en-US" sz="1100" b="0" i="0" u="none" strike="noStrike" cap="none" dirty="0">
              <a:solidFill>
                <a:srgbClr val="000000"/>
              </a:solidFill>
              <a:effectLst/>
              <a:latin typeface="Arial"/>
              <a:cs typeface="Arial"/>
              <a:sym typeface="Arial"/>
            </a:endParaRPr>
          </a:p>
          <a:p>
            <a:pPr marL="457200" lvl="0" indent="-381000" rtl="0">
              <a:spcBef>
                <a:spcPts val="0"/>
              </a:spcBef>
              <a:spcAft>
                <a:spcPts val="0"/>
              </a:spcAft>
              <a:buClr>
                <a:schemeClr val="dk1"/>
              </a:buClr>
              <a:buSzPts val="2400"/>
              <a:buChar char="•"/>
            </a:pPr>
            <a:endParaRPr sz="2400" dirty="0">
              <a:solidFill>
                <a:schemeClr val="dk1"/>
              </a:solidFill>
            </a:endParaRPr>
          </a:p>
          <a:p>
            <a:pPr marL="0" lvl="0" indent="0" rtl="0">
              <a:spcBef>
                <a:spcPts val="0"/>
              </a:spcBef>
              <a:spcAft>
                <a:spcPts val="0"/>
              </a:spcAft>
              <a:buNone/>
            </a:pPr>
            <a:endParaRPr sz="1800" dirty="0"/>
          </a:p>
        </p:txBody>
      </p:sp>
    </p:spTree>
    <p:extLst>
      <p:ext uri="{BB962C8B-B14F-4D97-AF65-F5344CB8AC3E}">
        <p14:creationId xmlns:p14="http://schemas.microsoft.com/office/powerpoint/2010/main" val="2205056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dirty="0"/>
              <a:t>To set the scene and context of what we are talking about. I’m going to paint two extreme scenarios which will give an idea of how different </a:t>
            </a:r>
            <a:r>
              <a:rPr lang="en" sz="1800" dirty="0" err="1"/>
              <a:t>rdbms</a:t>
            </a:r>
            <a:r>
              <a:rPr lang="en" sz="1800" dirty="0"/>
              <a:t> and </a:t>
            </a:r>
            <a:r>
              <a:rPr lang="en" sz="1800" dirty="0" err="1"/>
              <a:t>nosql</a:t>
            </a:r>
            <a:r>
              <a:rPr lang="en" sz="1800" dirty="0"/>
              <a:t> approaches are.</a:t>
            </a:r>
            <a:endParaRPr sz="1800" dirty="0"/>
          </a:p>
          <a:p>
            <a:pPr marL="0" lvl="0" indent="0">
              <a:spcBef>
                <a:spcPts val="0"/>
              </a:spcBef>
              <a:spcAft>
                <a:spcPts val="0"/>
              </a:spcAft>
              <a:buNone/>
            </a:pPr>
            <a:r>
              <a:rPr lang="en" sz="1800" dirty="0"/>
              <a:t>Let’s say I’m building an </a:t>
            </a:r>
            <a:r>
              <a:rPr lang="en" sz="1800" dirty="0" err="1"/>
              <a:t>applicaiton</a:t>
            </a:r>
            <a:r>
              <a:rPr lang="en" sz="1800" dirty="0"/>
              <a:t> that deals with motor vehicles or selling them.</a:t>
            </a:r>
            <a:endParaRPr sz="1800" dirty="0"/>
          </a:p>
          <a:p>
            <a:pPr marL="0" lvl="0" indent="0">
              <a:spcBef>
                <a:spcPts val="0"/>
              </a:spcBef>
              <a:spcAft>
                <a:spcPts val="0"/>
              </a:spcAft>
              <a:buNone/>
            </a:pPr>
            <a:r>
              <a:rPr lang="en" sz="1800" dirty="0"/>
              <a:t>And I want to display motor vehicle on the screen, </a:t>
            </a:r>
            <a:endParaRPr sz="1800" dirty="0"/>
          </a:p>
          <a:p>
            <a:pPr marL="0" lvl="0" indent="0">
              <a:spcBef>
                <a:spcPts val="0"/>
              </a:spcBef>
              <a:spcAft>
                <a:spcPts val="0"/>
              </a:spcAft>
              <a:buNone/>
            </a:pPr>
            <a:r>
              <a:rPr lang="en" sz="1800" dirty="0"/>
              <a:t>In RDBMS, I might quickly use some ORM or mapping tool and change the format and store each component part in different tables. Put wheels in one place, and seats in another.</a:t>
            </a:r>
            <a:endParaRPr sz="1800" dirty="0"/>
          </a:p>
          <a:p>
            <a:pPr marL="0" lvl="0" indent="0">
              <a:spcBef>
                <a:spcPts val="0"/>
              </a:spcBef>
              <a:spcAft>
                <a:spcPts val="0"/>
              </a:spcAft>
              <a:buNone/>
            </a:pPr>
            <a:r>
              <a:rPr lang="en" sz="1800" dirty="0"/>
              <a:t>And when you want to display the motor vehicle again on the page, you write a code in the DB or in application to take all these part and assemble it back again and then present the motor vehicle on the page</a:t>
            </a:r>
            <a:endParaRPr sz="1800" dirty="0"/>
          </a:p>
          <a:p>
            <a:pPr marL="0" lvl="0" indent="0">
              <a:spcBef>
                <a:spcPts val="0"/>
              </a:spcBef>
              <a:spcAft>
                <a:spcPts val="0"/>
              </a:spcAft>
              <a:buNone/>
            </a:pPr>
            <a:endParaRPr sz="1800" dirty="0"/>
          </a:p>
          <a:p>
            <a:pPr marL="0" lvl="0" indent="0">
              <a:spcBef>
                <a:spcPts val="0"/>
              </a:spcBef>
              <a:spcAft>
                <a:spcPts val="0"/>
              </a:spcAft>
              <a:buNone/>
            </a:pPr>
            <a:r>
              <a:rPr lang="en" sz="1800" dirty="0"/>
              <a:t>In a document databases on the other hand, it’s simply come as you are, you have the motor vehicle,</a:t>
            </a:r>
            <a:endParaRPr sz="1800" dirty="0"/>
          </a:p>
          <a:p>
            <a:pPr marL="0" lvl="0" indent="0">
              <a:spcBef>
                <a:spcPts val="0"/>
              </a:spcBef>
              <a:spcAft>
                <a:spcPts val="0"/>
              </a:spcAft>
              <a:buNone/>
            </a:pPr>
            <a:r>
              <a:rPr lang="en" sz="1800" dirty="0"/>
              <a:t>And you send that over the wire as it is and you persist that whole motor vehicle as a motor </a:t>
            </a:r>
            <a:r>
              <a:rPr lang="en" sz="1800" dirty="0" err="1"/>
              <a:t>vehcicle</a:t>
            </a:r>
            <a:r>
              <a:rPr lang="en" sz="1800" dirty="0"/>
              <a:t> object in the database. </a:t>
            </a:r>
            <a:endParaRPr sz="1800" dirty="0"/>
          </a:p>
          <a:p>
            <a:pPr marL="0" lvl="0" indent="0">
              <a:spcBef>
                <a:spcPts val="0"/>
              </a:spcBef>
              <a:spcAft>
                <a:spcPts val="0"/>
              </a:spcAft>
              <a:buNone/>
            </a:pPr>
            <a:r>
              <a:rPr lang="en" sz="1800" dirty="0"/>
              <a:t>when you want to display that motor vehicle on the page you do a query bring it down over the wire just like come as you are.</a:t>
            </a:r>
            <a:endParaRPr sz="1800" dirty="0"/>
          </a:p>
          <a:p>
            <a:pPr marL="0" lvl="0" indent="0">
              <a:spcBef>
                <a:spcPts val="0"/>
              </a:spcBef>
              <a:spcAft>
                <a:spcPts val="0"/>
              </a:spcAft>
              <a:buNone/>
            </a:pPr>
            <a:endParaRPr sz="1800" dirty="0"/>
          </a:p>
          <a:p>
            <a:pPr marL="0" lvl="0" indent="0">
              <a:spcBef>
                <a:spcPts val="0"/>
              </a:spcBef>
              <a:spcAft>
                <a:spcPts val="0"/>
              </a:spcAft>
              <a:buNone/>
            </a:pPr>
            <a:endParaRPr sz="1800" dirty="0"/>
          </a:p>
          <a:p>
            <a:pPr marL="0" lvl="0" indent="0">
              <a:spcBef>
                <a:spcPts val="0"/>
              </a:spcBef>
              <a:spcAft>
                <a:spcPts val="0"/>
              </a:spcAft>
              <a:buNone/>
            </a:pPr>
            <a:endParaRPr sz="1800" dirty="0"/>
          </a:p>
          <a:p>
            <a:pPr marL="0" lvl="0" indent="0" rtl="0">
              <a:spcBef>
                <a:spcPts val="0"/>
              </a:spcBef>
              <a:spcAft>
                <a:spcPts val="0"/>
              </a:spcAft>
              <a:buNone/>
            </a:pPr>
            <a:endParaRPr sz="18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970340" y="1597819"/>
            <a:ext cx="7772400" cy="11025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Shape 14"/>
          <p:cNvSpPr txBox="1">
            <a:spLocks noGrp="1"/>
          </p:cNvSpPr>
          <p:nvPr>
            <p:ph type="subTitle" idx="1"/>
          </p:nvPr>
        </p:nvSpPr>
        <p:spPr>
          <a:xfrm>
            <a:off x="1656140" y="2914650"/>
            <a:ext cx="6400800" cy="1314600"/>
          </a:xfrm>
          <a:prstGeom prst="rect">
            <a:avLst/>
          </a:prstGeom>
          <a:noFill/>
          <a:ln>
            <a:noFill/>
          </a:ln>
        </p:spPr>
        <p:txBody>
          <a:bodyPr spcFirstLastPara="1" wrap="square" lIns="91425" tIns="91425" rIns="91425" bIns="91425" anchor="t" anchorCtr="0"/>
          <a:lstStyle>
            <a:lvl1pPr marR="0" lvl="0" algn="ctr" rtl="0">
              <a:spcBef>
                <a:spcPts val="640"/>
              </a:spcBef>
              <a:spcAft>
                <a:spcPts val="0"/>
              </a:spcAft>
              <a:buClr>
                <a:srgbClr val="888888"/>
              </a:buClr>
              <a:buSzPts val="3200"/>
              <a:buFont typeface="Arial"/>
              <a:buNone/>
              <a:defRPr sz="3200" b="0" i="0" u="none" strike="noStrike" cap="none">
                <a:solidFill>
                  <a:srgbClr val="888888"/>
                </a:solidFill>
                <a:latin typeface="Arial"/>
                <a:ea typeface="Arial"/>
                <a:cs typeface="Arial"/>
                <a:sym typeface="Arial"/>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Arial"/>
                <a:ea typeface="Arial"/>
                <a:cs typeface="Arial"/>
                <a:sym typeface="Arial"/>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Arial"/>
                <a:ea typeface="Arial"/>
                <a:cs typeface="Arial"/>
                <a:sym typeface="Arial"/>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5" name="Shape 15"/>
          <p:cNvSpPr txBox="1">
            <a:spLocks noGrp="1"/>
          </p:cNvSpPr>
          <p:nvPr>
            <p:ph type="dt" idx="10"/>
          </p:nvPr>
        </p:nvSpPr>
        <p:spPr>
          <a:xfrm>
            <a:off x="1074839" y="4767263"/>
            <a:ext cx="2066700" cy="2739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ftr" idx="11"/>
          </p:nvPr>
        </p:nvSpPr>
        <p:spPr>
          <a:xfrm>
            <a:off x="3366566" y="4767263"/>
            <a:ext cx="3207000" cy="2739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Shape 17"/>
          <p:cNvSpPr txBox="1">
            <a:spLocks noGrp="1"/>
          </p:cNvSpPr>
          <p:nvPr>
            <p:ph type="sldNum" idx="12"/>
          </p:nvPr>
        </p:nvSpPr>
        <p:spPr>
          <a:xfrm>
            <a:off x="6806743" y="4767263"/>
            <a:ext cx="1824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311700" y="445025"/>
            <a:ext cx="8520600" cy="572700"/>
          </a:xfrm>
          <a:prstGeom prst="rect">
            <a:avLst/>
          </a:prstGeom>
        </p:spPr>
        <p:txBody>
          <a:bodyPr spcFirstLastPara="1" wrap="square" lIns="91425" tIns="91425" rIns="91425" bIns="91425" anchor="ctr" anchorCtr="0"/>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1" name="Shape 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431800" rtl="0">
              <a:spcBef>
                <a:spcPts val="640"/>
              </a:spcBef>
              <a:spcAft>
                <a:spcPts val="0"/>
              </a:spcAft>
              <a:buSzPts val="3200"/>
              <a:buChar char="•"/>
              <a:defRPr/>
            </a:lvl1pPr>
            <a:lvl2pPr marL="914400" lvl="1" indent="-406400" rtl="0">
              <a:spcBef>
                <a:spcPts val="560"/>
              </a:spcBef>
              <a:spcAft>
                <a:spcPts val="0"/>
              </a:spcAft>
              <a:buSzPts val="2800"/>
              <a:buChar char="–"/>
              <a:defRPr/>
            </a:lvl2pPr>
            <a:lvl3pPr marL="1371600" lvl="2" indent="-381000" rtl="0">
              <a:spcBef>
                <a:spcPts val="480"/>
              </a:spcBef>
              <a:spcAft>
                <a:spcPts val="0"/>
              </a:spcAft>
              <a:buSzPts val="2400"/>
              <a:buChar char="•"/>
              <a:defRPr/>
            </a:lvl3pPr>
            <a:lvl4pPr marL="1828800" lvl="3" indent="-355600" rtl="0">
              <a:spcBef>
                <a:spcPts val="400"/>
              </a:spcBef>
              <a:spcAft>
                <a:spcPts val="0"/>
              </a:spcAft>
              <a:buSzPts val="2000"/>
              <a:buChar char="–"/>
              <a:defRPr/>
            </a:lvl4pPr>
            <a:lvl5pPr marL="2286000" lvl="4" indent="-355600" rtl="0">
              <a:spcBef>
                <a:spcPts val="400"/>
              </a:spcBef>
              <a:spcAft>
                <a:spcPts val="0"/>
              </a:spcAft>
              <a:buSzPts val="2000"/>
              <a:buChar char="»"/>
              <a:defRPr/>
            </a:lvl5pPr>
            <a:lvl6pPr marL="2743200" lvl="5" indent="-355600" rtl="0">
              <a:spcBef>
                <a:spcPts val="400"/>
              </a:spcBef>
              <a:spcAft>
                <a:spcPts val="0"/>
              </a:spcAft>
              <a:buSzPts val="2000"/>
              <a:buChar char="•"/>
              <a:defRPr/>
            </a:lvl6pPr>
            <a:lvl7pPr marL="3200400" lvl="6" indent="-355600" rtl="0">
              <a:spcBef>
                <a:spcPts val="400"/>
              </a:spcBef>
              <a:spcAft>
                <a:spcPts val="0"/>
              </a:spcAft>
              <a:buSzPts val="2000"/>
              <a:buChar char="•"/>
              <a:defRPr/>
            </a:lvl7pPr>
            <a:lvl8pPr marL="3657600" lvl="7" indent="-355600" rtl="0">
              <a:spcBef>
                <a:spcPts val="400"/>
              </a:spcBef>
              <a:spcAft>
                <a:spcPts val="0"/>
              </a:spcAft>
              <a:buSzPts val="2000"/>
              <a:buChar char="•"/>
              <a:defRPr/>
            </a:lvl8pPr>
            <a:lvl9pPr marL="4114800" lvl="8" indent="-355600" rtl="0">
              <a:spcBef>
                <a:spcPts val="400"/>
              </a:spcBef>
              <a:spcAft>
                <a:spcPts val="0"/>
              </a:spcAft>
              <a:buSzPts val="2000"/>
              <a:buChar char="•"/>
              <a:defRPr/>
            </a:lvl9pPr>
          </a:lstStyle>
          <a:p>
            <a:endParaRPr/>
          </a:p>
        </p:txBody>
      </p:sp>
      <p:sp>
        <p:nvSpPr>
          <p:cNvPr id="72" name="Shape 72"/>
          <p:cNvSpPr txBox="1">
            <a:spLocks noGrp="1"/>
          </p:cNvSpPr>
          <p:nvPr>
            <p:ph type="sldNum" idx="12"/>
          </p:nvPr>
        </p:nvSpPr>
        <p:spPr>
          <a:xfrm>
            <a:off x="8472458" y="4663217"/>
            <a:ext cx="548700" cy="393600"/>
          </a:xfrm>
          <a:prstGeom prst="rect">
            <a:avLst/>
          </a:prstGeom>
        </p:spPr>
        <p:txBody>
          <a:bodyPr spcFirstLastPara="1" wrap="square" lIns="91425" tIns="45700" rIns="91425" bIns="45700" anchor="ctr" anchorCtr="0">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1074839" y="875101"/>
            <a:ext cx="7556400" cy="857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Shape 20"/>
          <p:cNvSpPr txBox="1">
            <a:spLocks noGrp="1"/>
          </p:cNvSpPr>
          <p:nvPr>
            <p:ph type="body" idx="1"/>
          </p:nvPr>
        </p:nvSpPr>
        <p:spPr>
          <a:xfrm>
            <a:off x="1074839" y="1880776"/>
            <a:ext cx="7556400" cy="27138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dt" idx="10"/>
          </p:nvPr>
        </p:nvSpPr>
        <p:spPr>
          <a:xfrm>
            <a:off x="1074839" y="4767263"/>
            <a:ext cx="2066700" cy="2739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ftr" idx="11"/>
          </p:nvPr>
        </p:nvSpPr>
        <p:spPr>
          <a:xfrm>
            <a:off x="3366566" y="4767263"/>
            <a:ext cx="3207000" cy="2739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sldNum" idx="12"/>
          </p:nvPr>
        </p:nvSpPr>
        <p:spPr>
          <a:xfrm>
            <a:off x="6806743" y="4767263"/>
            <a:ext cx="1824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858924" y="3305175"/>
            <a:ext cx="7772400" cy="10215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Shape 26"/>
          <p:cNvSpPr txBox="1">
            <a:spLocks noGrp="1"/>
          </p:cNvSpPr>
          <p:nvPr>
            <p:ph type="body" idx="1"/>
          </p:nvPr>
        </p:nvSpPr>
        <p:spPr>
          <a:xfrm>
            <a:off x="858924" y="2180035"/>
            <a:ext cx="7772400" cy="1125000"/>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1pPr>
            <a:lvl2pPr marL="914400" marR="0" lvl="1" indent="-228600" algn="l" rtl="0">
              <a:spcBef>
                <a:spcPts val="360"/>
              </a:spcBef>
              <a:spcAft>
                <a:spcPts val="0"/>
              </a:spcAft>
              <a:buClr>
                <a:srgbClr val="888888"/>
              </a:buClr>
              <a:buSzPts val="1800"/>
              <a:buFont typeface="Arial"/>
              <a:buNone/>
              <a:defRPr sz="1800" b="0" i="0" u="none" strike="noStrike" cap="none">
                <a:solidFill>
                  <a:srgbClr val="888888"/>
                </a:solidFill>
                <a:latin typeface="Arial"/>
                <a:ea typeface="Arial"/>
                <a:cs typeface="Arial"/>
                <a:sym typeface="Arial"/>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27" name="Shape 27"/>
          <p:cNvSpPr txBox="1">
            <a:spLocks noGrp="1"/>
          </p:cNvSpPr>
          <p:nvPr>
            <p:ph type="dt" idx="10"/>
          </p:nvPr>
        </p:nvSpPr>
        <p:spPr>
          <a:xfrm>
            <a:off x="1074839" y="4767263"/>
            <a:ext cx="2066700" cy="2739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ftr" idx="11"/>
          </p:nvPr>
        </p:nvSpPr>
        <p:spPr>
          <a:xfrm>
            <a:off x="3366566" y="4767263"/>
            <a:ext cx="3207000" cy="2739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sldNum" idx="12"/>
          </p:nvPr>
        </p:nvSpPr>
        <p:spPr>
          <a:xfrm>
            <a:off x="6806743" y="4767263"/>
            <a:ext cx="1824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1130315" y="266156"/>
            <a:ext cx="7556400" cy="857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Shape 32"/>
          <p:cNvSpPr txBox="1">
            <a:spLocks noGrp="1"/>
          </p:cNvSpPr>
          <p:nvPr>
            <p:ph type="body" idx="1"/>
          </p:nvPr>
        </p:nvSpPr>
        <p:spPr>
          <a:xfrm>
            <a:off x="1074838" y="1200150"/>
            <a:ext cx="3776100" cy="33945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body" idx="2"/>
          </p:nvPr>
        </p:nvSpPr>
        <p:spPr>
          <a:xfrm>
            <a:off x="4934169" y="1200150"/>
            <a:ext cx="3752700" cy="33945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dt" idx="10"/>
          </p:nvPr>
        </p:nvSpPr>
        <p:spPr>
          <a:xfrm>
            <a:off x="1074839" y="4767263"/>
            <a:ext cx="2066700" cy="2739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ftr" idx="11"/>
          </p:nvPr>
        </p:nvSpPr>
        <p:spPr>
          <a:xfrm>
            <a:off x="3366566" y="4767263"/>
            <a:ext cx="3207000" cy="2739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sldNum" idx="12"/>
          </p:nvPr>
        </p:nvSpPr>
        <p:spPr>
          <a:xfrm>
            <a:off x="6806743" y="4767263"/>
            <a:ext cx="1824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1074839" y="193291"/>
            <a:ext cx="7611900" cy="857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9" name="Shape 39"/>
          <p:cNvSpPr txBox="1">
            <a:spLocks noGrp="1"/>
          </p:cNvSpPr>
          <p:nvPr>
            <p:ph type="body" idx="1"/>
          </p:nvPr>
        </p:nvSpPr>
        <p:spPr>
          <a:xfrm>
            <a:off x="1074839" y="1151335"/>
            <a:ext cx="3838500" cy="479700"/>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2"/>
          </p:nvPr>
        </p:nvSpPr>
        <p:spPr>
          <a:xfrm>
            <a:off x="1074838" y="1631156"/>
            <a:ext cx="3838500" cy="2963400"/>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3"/>
          </p:nvPr>
        </p:nvSpPr>
        <p:spPr>
          <a:xfrm>
            <a:off x="4968867" y="1151335"/>
            <a:ext cx="3717900" cy="479700"/>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body" idx="4"/>
          </p:nvPr>
        </p:nvSpPr>
        <p:spPr>
          <a:xfrm>
            <a:off x="4968867" y="1631156"/>
            <a:ext cx="3717900" cy="2963400"/>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dt" idx="10"/>
          </p:nvPr>
        </p:nvSpPr>
        <p:spPr>
          <a:xfrm>
            <a:off x="1074839" y="4767263"/>
            <a:ext cx="2066700" cy="2739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ftr" idx="11"/>
          </p:nvPr>
        </p:nvSpPr>
        <p:spPr>
          <a:xfrm>
            <a:off x="3366566" y="4767263"/>
            <a:ext cx="3207000" cy="2739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6806743" y="4767263"/>
            <a:ext cx="1824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1074838" y="875101"/>
            <a:ext cx="7556400" cy="857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8" name="Shape 48"/>
          <p:cNvSpPr txBox="1">
            <a:spLocks noGrp="1"/>
          </p:cNvSpPr>
          <p:nvPr>
            <p:ph type="dt" idx="10"/>
          </p:nvPr>
        </p:nvSpPr>
        <p:spPr>
          <a:xfrm>
            <a:off x="1074839" y="4767263"/>
            <a:ext cx="2066700" cy="2739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ftr" idx="11"/>
          </p:nvPr>
        </p:nvSpPr>
        <p:spPr>
          <a:xfrm>
            <a:off x="3366566" y="4767263"/>
            <a:ext cx="3207000" cy="2739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sldNum" idx="12"/>
          </p:nvPr>
        </p:nvSpPr>
        <p:spPr>
          <a:xfrm>
            <a:off x="6806743" y="4767263"/>
            <a:ext cx="1824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Shape 52"/>
          <p:cNvSpPr txBox="1">
            <a:spLocks noGrp="1"/>
          </p:cNvSpPr>
          <p:nvPr>
            <p:ph type="dt" idx="10"/>
          </p:nvPr>
        </p:nvSpPr>
        <p:spPr>
          <a:xfrm>
            <a:off x="1074839" y="4767263"/>
            <a:ext cx="2066700" cy="2739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ftr" idx="11"/>
          </p:nvPr>
        </p:nvSpPr>
        <p:spPr>
          <a:xfrm>
            <a:off x="3366566" y="4767263"/>
            <a:ext cx="3207000" cy="2739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sldNum" idx="12"/>
          </p:nvPr>
        </p:nvSpPr>
        <p:spPr>
          <a:xfrm>
            <a:off x="6806743" y="4767263"/>
            <a:ext cx="1824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1074839" y="204788"/>
            <a:ext cx="3008400" cy="8715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7" name="Shape 57"/>
          <p:cNvSpPr txBox="1">
            <a:spLocks noGrp="1"/>
          </p:cNvSpPr>
          <p:nvPr>
            <p:ph type="body" idx="1"/>
          </p:nvPr>
        </p:nvSpPr>
        <p:spPr>
          <a:xfrm>
            <a:off x="4267952" y="204788"/>
            <a:ext cx="4363500" cy="43899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body" idx="2"/>
          </p:nvPr>
        </p:nvSpPr>
        <p:spPr>
          <a:xfrm>
            <a:off x="1074839" y="1076325"/>
            <a:ext cx="3008400" cy="3518400"/>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1074839" y="4767263"/>
            <a:ext cx="2066700" cy="2739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3366566" y="4767263"/>
            <a:ext cx="3207000" cy="2739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6806743" y="4767263"/>
            <a:ext cx="1824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1792288" y="3600450"/>
            <a:ext cx="5486400" cy="4251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4" name="Shape 64"/>
          <p:cNvSpPr>
            <a:spLocks noGrp="1"/>
          </p:cNvSpPr>
          <p:nvPr>
            <p:ph type="pic" idx="2"/>
          </p:nvPr>
        </p:nvSpPr>
        <p:spPr>
          <a:xfrm>
            <a:off x="1792288" y="459581"/>
            <a:ext cx="5486400" cy="3086100"/>
          </a:xfrm>
          <a:prstGeom prst="rect">
            <a:avLst/>
          </a:prstGeom>
          <a:noFill/>
          <a:ln>
            <a:noFill/>
          </a:ln>
        </p:spPr>
        <p:txBody>
          <a:bodyPr spcFirstLastPara="1" wrap="square" lIns="91425" tIns="91425" rIns="91425" bIns="91425"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body" idx="1"/>
          </p:nvPr>
        </p:nvSpPr>
        <p:spPr>
          <a:xfrm>
            <a:off x="1792288" y="4025503"/>
            <a:ext cx="5486400" cy="603600"/>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dt" idx="10"/>
          </p:nvPr>
        </p:nvSpPr>
        <p:spPr>
          <a:xfrm>
            <a:off x="1074839" y="4767263"/>
            <a:ext cx="2066700" cy="2739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ftr" idx="11"/>
          </p:nvPr>
        </p:nvSpPr>
        <p:spPr>
          <a:xfrm>
            <a:off x="3366566" y="4767263"/>
            <a:ext cx="3207000" cy="2739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sldNum" idx="12"/>
          </p:nvPr>
        </p:nvSpPr>
        <p:spPr>
          <a:xfrm>
            <a:off x="6806743" y="4767263"/>
            <a:ext cx="1824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dt" idx="10"/>
          </p:nvPr>
        </p:nvSpPr>
        <p:spPr>
          <a:xfrm>
            <a:off x="1074839" y="4767263"/>
            <a:ext cx="2066700" cy="2739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3366566" y="4767263"/>
            <a:ext cx="3207000" cy="2739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6806743" y="4767263"/>
            <a:ext cx="1824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
        <p:nvSpPr>
          <p:cNvPr id="9" name="Shape 9"/>
          <p:cNvSpPr txBox="1">
            <a:spLocks noGrp="1"/>
          </p:cNvSpPr>
          <p:nvPr>
            <p:ph type="title"/>
          </p:nvPr>
        </p:nvSpPr>
        <p:spPr>
          <a:xfrm>
            <a:off x="1074839" y="675150"/>
            <a:ext cx="7556400" cy="8016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Shape 10"/>
          <p:cNvSpPr txBox="1">
            <a:spLocks noGrp="1"/>
          </p:cNvSpPr>
          <p:nvPr>
            <p:ph type="body" idx="1"/>
          </p:nvPr>
        </p:nvSpPr>
        <p:spPr>
          <a:xfrm>
            <a:off x="1074839" y="2267172"/>
            <a:ext cx="7556400" cy="23274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11" name="Shape 11"/>
          <p:cNvPicPr preferRelativeResize="0"/>
          <p:nvPr/>
        </p:nvPicPr>
        <p:blipFill rotWithShape="1">
          <a:blip r:embed="rId12">
            <a:alphaModFix/>
          </a:blip>
          <a:srcRect/>
          <a:stretch/>
        </p:blipFill>
        <p:spPr>
          <a:xfrm>
            <a:off x="0" y="0"/>
            <a:ext cx="514350" cy="51435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jpg"/><Relationship Id="rId7"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0.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jpg"/><Relationship Id="rId9" Type="http://schemas.openxmlformats.org/officeDocument/2006/relationships/image" Target="../media/image23.png"/></Relationships>
</file>

<file path=ppt/slides/_rels/slide28.xml.rels><?xml version="1.0" encoding="UTF-8" standalone="yes"?>
<Relationships xmlns="http://schemas.openxmlformats.org/package/2006/relationships"><Relationship Id="rId8" Type="http://schemas.openxmlformats.org/officeDocument/2006/relationships/hyperlink" Target="http://www.youtube.com/watch?v=axmItMFT6Og" TargetMode="External"/><Relationship Id="rId3" Type="http://schemas.openxmlformats.org/officeDocument/2006/relationships/hyperlink" Target="https://www.youtube.com/watch?v=-o_VGpJP-Q0" TargetMode="External"/><Relationship Id="rId7" Type="http://schemas.openxmlformats.org/officeDocument/2006/relationships/hyperlink" Target="http://www.quora.com/What-is-the-essence-of-CouchDB" TargetMode="External"/><Relationship Id="rId2" Type="http://schemas.openxmlformats.org/officeDocument/2006/relationships/notesSlide" Target="../notesSlides/notesSlide28.xml"/><Relationship Id="rId1" Type="http://schemas.openxmlformats.org/officeDocument/2006/relationships/slideLayout" Target="../slideLayouts/slideLayout10.xml"/><Relationship Id="rId6" Type="http://schemas.openxmlformats.org/officeDocument/2006/relationships/hyperlink" Target="https://www.youtube.com/watch?v=TvRDOLiadtg" TargetMode="External"/><Relationship Id="rId5" Type="http://schemas.openxmlformats.org/officeDocument/2006/relationships/hyperlink" Target="http://couchdb.apache.org/" TargetMode="External"/><Relationship Id="rId4" Type="http://schemas.openxmlformats.org/officeDocument/2006/relationships/hyperlink" Target="https://en.wikipedia.org/wiki/Couchbase_Server" TargetMode="External"/><Relationship Id="rId9" Type="http://schemas.openxmlformats.org/officeDocument/2006/relationships/hyperlink" Target="http://www.myassignmenthelp.net/couchdb-assignment-help"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p:nvPr/>
        </p:nvSpPr>
        <p:spPr>
          <a:xfrm>
            <a:off x="311708" y="490700"/>
            <a:ext cx="8520600" cy="2052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5200"/>
              <a:t>Couch</a:t>
            </a:r>
            <a:r>
              <a:rPr lang="en" sz="5200">
                <a:solidFill>
                  <a:srgbClr val="000000"/>
                </a:solidFill>
              </a:rPr>
              <a:t>DB Overview and Architecture</a:t>
            </a:r>
            <a:endParaRPr sz="5200">
              <a:solidFill>
                <a:srgbClr val="000000"/>
              </a:solidFill>
            </a:endParaRPr>
          </a:p>
        </p:txBody>
      </p:sp>
      <p:sp>
        <p:nvSpPr>
          <p:cNvPr id="78" name="Shape 78"/>
          <p:cNvSpPr txBox="1"/>
          <p:nvPr/>
        </p:nvSpPr>
        <p:spPr>
          <a:xfrm>
            <a:off x="311700" y="2589650"/>
            <a:ext cx="8520600" cy="7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rgbClr val="595959"/>
                </a:solidFill>
              </a:rPr>
              <a:t>Ruth Okoilu</a:t>
            </a:r>
            <a:endParaRPr sz="2800">
              <a:solidFill>
                <a:srgbClr val="595959"/>
              </a:solidFill>
            </a:endParaRPr>
          </a:p>
        </p:txBody>
      </p:sp>
      <p:pic>
        <p:nvPicPr>
          <p:cNvPr id="79" name="Shape 79"/>
          <p:cNvPicPr preferRelativeResize="0"/>
          <p:nvPr/>
        </p:nvPicPr>
        <p:blipFill>
          <a:blip r:embed="rId3">
            <a:alphaModFix/>
          </a:blip>
          <a:stretch>
            <a:fillRect/>
          </a:stretch>
        </p:blipFill>
        <p:spPr>
          <a:xfrm>
            <a:off x="6140525" y="3511450"/>
            <a:ext cx="2946325" cy="1453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Shape 120"/>
          <p:cNvPicPr preferRelativeResize="0"/>
          <p:nvPr/>
        </p:nvPicPr>
        <p:blipFill>
          <a:blip r:embed="rId3">
            <a:alphaModFix/>
          </a:blip>
          <a:stretch>
            <a:fillRect/>
          </a:stretch>
        </p:blipFill>
        <p:spPr>
          <a:xfrm>
            <a:off x="583225" y="452363"/>
            <a:ext cx="8468398" cy="4238774"/>
          </a:xfrm>
          <a:prstGeom prst="rect">
            <a:avLst/>
          </a:prstGeom>
          <a:noFill/>
          <a:ln>
            <a:noFill/>
          </a:ln>
        </p:spPr>
      </p:pic>
      <p:sp>
        <p:nvSpPr>
          <p:cNvPr id="121" name="Shape 121"/>
          <p:cNvSpPr txBox="1"/>
          <p:nvPr/>
        </p:nvSpPr>
        <p:spPr>
          <a:xfrm>
            <a:off x="8665900" y="4675775"/>
            <a:ext cx="341400" cy="255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800"/>
              <a:t>[1]</a:t>
            </a:r>
            <a:endParaRPr sz="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Shape 126"/>
          <p:cNvPicPr preferRelativeResize="0"/>
          <p:nvPr/>
        </p:nvPicPr>
        <p:blipFill>
          <a:blip r:embed="rId3">
            <a:alphaModFix/>
          </a:blip>
          <a:stretch>
            <a:fillRect/>
          </a:stretch>
        </p:blipFill>
        <p:spPr>
          <a:xfrm>
            <a:off x="609600" y="241350"/>
            <a:ext cx="8463025" cy="4660799"/>
          </a:xfrm>
          <a:prstGeom prst="rect">
            <a:avLst/>
          </a:prstGeom>
          <a:noFill/>
          <a:ln>
            <a:noFill/>
          </a:ln>
        </p:spPr>
      </p:pic>
      <p:sp>
        <p:nvSpPr>
          <p:cNvPr id="127" name="Shape 127"/>
          <p:cNvSpPr txBox="1"/>
          <p:nvPr/>
        </p:nvSpPr>
        <p:spPr>
          <a:xfrm>
            <a:off x="8594450" y="4902150"/>
            <a:ext cx="341400" cy="255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800"/>
              <a:t>[1]</a:t>
            </a:r>
            <a:endParaRPr sz="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623400" y="29495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err="1"/>
              <a:t>CouchDB</a:t>
            </a:r>
            <a:r>
              <a:rPr lang="en" sz="3000" dirty="0"/>
              <a:t> Architecture</a:t>
            </a:r>
            <a:endParaRPr sz="3000" dirty="0"/>
          </a:p>
        </p:txBody>
      </p:sp>
      <p:sp>
        <p:nvSpPr>
          <p:cNvPr id="147" name="Shape 147"/>
          <p:cNvSpPr txBox="1">
            <a:spLocks noGrp="1"/>
          </p:cNvSpPr>
          <p:nvPr>
            <p:ph type="body" idx="1"/>
          </p:nvPr>
        </p:nvSpPr>
        <p:spPr>
          <a:xfrm>
            <a:off x="623400" y="1072175"/>
            <a:ext cx="8520600" cy="3924300"/>
          </a:xfrm>
          <a:prstGeom prst="rect">
            <a:avLst/>
          </a:prstGeom>
        </p:spPr>
        <p:txBody>
          <a:bodyPr spcFirstLastPara="1" wrap="square" lIns="91425" tIns="91425" rIns="91425" bIns="91425" anchor="t" anchorCtr="0">
            <a:noAutofit/>
          </a:bodyPr>
          <a:lstStyle/>
          <a:p>
            <a:pPr marL="457200" lvl="0" indent="-381000" rtl="0">
              <a:lnSpc>
                <a:spcPct val="115000"/>
              </a:lnSpc>
              <a:spcBef>
                <a:spcPts val="0"/>
              </a:spcBef>
              <a:spcAft>
                <a:spcPts val="0"/>
              </a:spcAft>
              <a:buClr>
                <a:srgbClr val="4A4947"/>
              </a:buClr>
              <a:buSzPts val="2400"/>
              <a:buChar char="•"/>
            </a:pPr>
            <a:r>
              <a:rPr lang="en" sz="2400" dirty="0" err="1">
                <a:solidFill>
                  <a:srgbClr val="4A4947"/>
                </a:solidFill>
              </a:rPr>
              <a:t>CouchDB</a:t>
            </a:r>
            <a:r>
              <a:rPr lang="en" sz="2400" dirty="0">
                <a:solidFill>
                  <a:srgbClr val="4A4947"/>
                </a:solidFill>
              </a:rPr>
              <a:t> servers operate as individual nodes </a:t>
            </a:r>
            <a:endParaRPr sz="2400" dirty="0">
              <a:solidFill>
                <a:srgbClr val="4A4947"/>
              </a:solidFill>
            </a:endParaRPr>
          </a:p>
          <a:p>
            <a:pPr marL="457200" lvl="0" indent="-381000" rtl="0">
              <a:lnSpc>
                <a:spcPct val="115000"/>
              </a:lnSpc>
              <a:spcBef>
                <a:spcPts val="0"/>
              </a:spcBef>
              <a:spcAft>
                <a:spcPts val="0"/>
              </a:spcAft>
              <a:buClr>
                <a:srgbClr val="4A4947"/>
              </a:buClr>
              <a:buSzPts val="2400"/>
              <a:buChar char="•"/>
            </a:pPr>
            <a:r>
              <a:rPr lang="en" sz="2400" dirty="0">
                <a:solidFill>
                  <a:srgbClr val="4A4947"/>
                </a:solidFill>
              </a:rPr>
              <a:t>Application servers can then read from and write to any of the </a:t>
            </a:r>
            <a:r>
              <a:rPr lang="en" sz="2400" dirty="0" err="1">
                <a:solidFill>
                  <a:srgbClr val="4A4947"/>
                </a:solidFill>
              </a:rPr>
              <a:t>CouchDB</a:t>
            </a:r>
            <a:r>
              <a:rPr lang="en" sz="2400" dirty="0">
                <a:solidFill>
                  <a:srgbClr val="4A4947"/>
                </a:solidFill>
              </a:rPr>
              <a:t> servers. </a:t>
            </a:r>
            <a:endParaRPr sz="2400" dirty="0">
              <a:solidFill>
                <a:srgbClr val="4A4947"/>
              </a:solidFill>
            </a:endParaRPr>
          </a:p>
          <a:p>
            <a:pPr marL="457200" lvl="0" indent="-381000" rtl="0">
              <a:lnSpc>
                <a:spcPct val="115000"/>
              </a:lnSpc>
              <a:spcBef>
                <a:spcPts val="0"/>
              </a:spcBef>
              <a:spcAft>
                <a:spcPts val="0"/>
              </a:spcAft>
              <a:buClr>
                <a:srgbClr val="4A4947"/>
              </a:buClr>
              <a:buSzPts val="2400"/>
              <a:buChar char="•"/>
            </a:pPr>
            <a:r>
              <a:rPr lang="en" sz="2400" dirty="0">
                <a:solidFill>
                  <a:srgbClr val="4A4947"/>
                </a:solidFill>
              </a:rPr>
              <a:t>Changes are then asynchronously </a:t>
            </a:r>
            <a:r>
              <a:rPr lang="en" sz="2400" b="1" dirty="0">
                <a:solidFill>
                  <a:srgbClr val="4A4947"/>
                </a:solidFill>
              </a:rPr>
              <a:t>replicated</a:t>
            </a:r>
            <a:r>
              <a:rPr lang="en" sz="2400" dirty="0">
                <a:solidFill>
                  <a:srgbClr val="4A4947"/>
                </a:solidFill>
              </a:rPr>
              <a:t> between each server, on a server-to-server basis.</a:t>
            </a:r>
          </a:p>
          <a:p>
            <a:pPr marL="457200" lvl="0" indent="-381000" rtl="0">
              <a:lnSpc>
                <a:spcPct val="115000"/>
              </a:lnSpc>
              <a:spcBef>
                <a:spcPts val="0"/>
              </a:spcBef>
              <a:spcAft>
                <a:spcPts val="0"/>
              </a:spcAft>
              <a:buClr>
                <a:srgbClr val="4A4947"/>
              </a:buClr>
              <a:buSzPts val="2400"/>
              <a:buChar char="•"/>
            </a:pPr>
            <a:r>
              <a:rPr lang="en" sz="2400" dirty="0">
                <a:solidFill>
                  <a:srgbClr val="4A4947"/>
                </a:solidFill>
              </a:rPr>
              <a:t>Master - Master </a:t>
            </a:r>
            <a:r>
              <a:rPr lang="en" sz="2400" b="1" dirty="0">
                <a:solidFill>
                  <a:srgbClr val="4A4947"/>
                </a:solidFill>
              </a:rPr>
              <a:t>replication</a:t>
            </a:r>
            <a:endParaRPr sz="2400" b="1" dirty="0">
              <a:solidFill>
                <a:srgbClr val="4A4947"/>
              </a:solidFill>
            </a:endParaRPr>
          </a:p>
          <a:p>
            <a:pPr marL="0" lvl="0" indent="0" rtl="0">
              <a:lnSpc>
                <a:spcPct val="115000"/>
              </a:lnSpc>
              <a:spcBef>
                <a:spcPts val="0"/>
              </a:spcBef>
              <a:spcAft>
                <a:spcPts val="0"/>
              </a:spcAft>
              <a:buClr>
                <a:srgbClr val="000000"/>
              </a:buClr>
              <a:buSzPts val="1100"/>
              <a:buNone/>
            </a:pPr>
            <a:r>
              <a:rPr lang="en" sz="2400" dirty="0">
                <a:solidFill>
                  <a:srgbClr val="4A4947"/>
                </a:solidFill>
              </a:rPr>
              <a:t> </a:t>
            </a:r>
            <a:endParaRPr sz="2400" dirty="0">
              <a:solidFill>
                <a:srgbClr val="222222"/>
              </a:solidFill>
              <a:highlight>
                <a:srgbClr val="FFFFFF"/>
              </a:highlight>
            </a:endParaRPr>
          </a:p>
          <a:p>
            <a:pPr marL="0" lvl="0" indent="0" rtl="0">
              <a:lnSpc>
                <a:spcPct val="100000"/>
              </a:lnSpc>
              <a:spcBef>
                <a:spcPts val="640"/>
              </a:spcBef>
              <a:spcAft>
                <a:spcPts val="0"/>
              </a:spcAft>
              <a:buNone/>
            </a:pPr>
            <a:endParaRPr sz="2400" dirty="0"/>
          </a:p>
          <a:p>
            <a:pPr marL="0" lvl="0" indent="0" rtl="0">
              <a:spcBef>
                <a:spcPts val="1000"/>
              </a:spcBef>
              <a:spcAft>
                <a:spcPts val="0"/>
              </a:spcAft>
              <a:buNone/>
            </a:pPr>
            <a:r>
              <a:rPr lang="en" sz="2400" dirty="0">
                <a:solidFill>
                  <a:schemeClr val="dk1"/>
                </a:solidFill>
              </a:rPr>
              <a:t>		</a:t>
            </a:r>
            <a:endParaRPr sz="2400" dirty="0">
              <a:solidFill>
                <a:schemeClr val="dk1"/>
              </a:solidFill>
            </a:endParaRPr>
          </a:p>
          <a:p>
            <a:pPr marL="0" lvl="0" indent="0" rtl="0">
              <a:spcBef>
                <a:spcPts val="640"/>
              </a:spcBef>
              <a:spcAft>
                <a:spcPts val="0"/>
              </a:spcAft>
              <a:buNone/>
            </a:pPr>
            <a:endParaRPr sz="2400" dirty="0">
              <a:solidFill>
                <a:schemeClr val="dk1"/>
              </a:solidFill>
            </a:endParaRPr>
          </a:p>
          <a:p>
            <a:pPr marL="0" lvl="0" indent="0" rtl="0">
              <a:spcBef>
                <a:spcPts val="640"/>
              </a:spcBef>
              <a:spcAft>
                <a:spcPts val="0"/>
              </a:spcAft>
              <a:buNone/>
            </a:pPr>
            <a:r>
              <a:rPr lang="en" sz="1100" dirty="0">
                <a:solidFill>
                  <a:schemeClr val="dk1"/>
                </a:solidFill>
              </a:rPr>
              <a:t>				</a:t>
            </a:r>
            <a:endParaRPr sz="1100" dirty="0">
              <a:solidFill>
                <a:schemeClr val="dk1"/>
              </a:solidFill>
            </a:endParaRPr>
          </a:p>
          <a:p>
            <a:pPr marL="0" lvl="0" indent="0" rtl="0">
              <a:spcBef>
                <a:spcPts val="640"/>
              </a:spcBef>
              <a:spcAft>
                <a:spcPts val="0"/>
              </a:spcAft>
              <a:buNone/>
            </a:pPr>
            <a:r>
              <a:rPr lang="en" sz="1100" dirty="0">
                <a:solidFill>
                  <a:schemeClr val="dk1"/>
                </a:solidFill>
              </a:rPr>
              <a:t>			</a:t>
            </a:r>
            <a:endParaRPr sz="1100" dirty="0">
              <a:solidFill>
                <a:schemeClr val="dk1"/>
              </a:solidFill>
            </a:endParaRPr>
          </a:p>
          <a:p>
            <a:pPr marL="0" lvl="0" indent="0" rtl="0">
              <a:spcBef>
                <a:spcPts val="640"/>
              </a:spcBef>
              <a:spcAft>
                <a:spcPts val="0"/>
              </a:spcAft>
              <a:buNone/>
            </a:pPr>
            <a:r>
              <a:rPr lang="en" sz="1100" dirty="0">
                <a:solidFill>
                  <a:schemeClr val="dk1"/>
                </a:solidFill>
              </a:rPr>
              <a:t>		</a:t>
            </a:r>
            <a:endParaRPr sz="1100" dirty="0">
              <a:solidFill>
                <a:schemeClr val="dk1"/>
              </a:solidFill>
            </a:endParaRPr>
          </a:p>
          <a:p>
            <a:pPr marL="0" lvl="0" indent="0" rtl="0">
              <a:spcBef>
                <a:spcPts val="640"/>
              </a:spcBef>
              <a:spcAft>
                <a:spcPts val="0"/>
              </a:spcAft>
              <a:buNone/>
            </a:pPr>
            <a:endParaRPr sz="2400" dirty="0">
              <a:solidFill>
                <a:schemeClr val="dk1"/>
              </a:solidFill>
            </a:endParaRPr>
          </a:p>
          <a:p>
            <a:pPr marL="0" lvl="0" indent="0" rtl="0">
              <a:spcBef>
                <a:spcPts val="640"/>
              </a:spcBef>
              <a:spcAft>
                <a:spcPts val="0"/>
              </a:spcAft>
              <a:buNone/>
            </a:pPr>
            <a:r>
              <a:rPr lang="en" sz="1100" dirty="0">
                <a:solidFill>
                  <a:schemeClr val="dk1"/>
                </a:solidFill>
              </a:rPr>
              <a:t>				</a:t>
            </a:r>
            <a:endParaRPr sz="1100" dirty="0">
              <a:solidFill>
                <a:schemeClr val="dk1"/>
              </a:solidFill>
            </a:endParaRPr>
          </a:p>
          <a:p>
            <a:pPr marL="0" lvl="0" indent="0" rtl="0">
              <a:spcBef>
                <a:spcPts val="640"/>
              </a:spcBef>
              <a:spcAft>
                <a:spcPts val="0"/>
              </a:spcAft>
              <a:buNone/>
            </a:pPr>
            <a:r>
              <a:rPr lang="en" sz="1100" dirty="0">
                <a:solidFill>
                  <a:schemeClr val="dk1"/>
                </a:solidFill>
              </a:rPr>
              <a:t>			</a:t>
            </a:r>
            <a:endParaRPr sz="1100" dirty="0">
              <a:solidFill>
                <a:schemeClr val="dk1"/>
              </a:solidFill>
            </a:endParaRPr>
          </a:p>
          <a:p>
            <a:pPr marL="0" lvl="0" indent="0" rtl="0">
              <a:spcBef>
                <a:spcPts val="640"/>
              </a:spcBef>
              <a:spcAft>
                <a:spcPts val="0"/>
              </a:spcAft>
              <a:buNone/>
            </a:pPr>
            <a:r>
              <a:rPr lang="en" sz="1100" dirty="0">
                <a:solidFill>
                  <a:schemeClr val="dk1"/>
                </a:solidFill>
              </a:rPr>
              <a:t>		</a:t>
            </a:r>
            <a:endParaRPr sz="1100" dirty="0">
              <a:solidFill>
                <a:schemeClr val="dk1"/>
              </a:solidFill>
            </a:endParaRPr>
          </a:p>
          <a:p>
            <a:pPr marL="0" lvl="0" indent="0" rtl="0">
              <a:spcBef>
                <a:spcPts val="640"/>
              </a:spcBef>
              <a:spcAft>
                <a:spcPts val="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23400" y="29495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CouchDB Architecture</a:t>
            </a:r>
            <a:endParaRPr sz="3000"/>
          </a:p>
        </p:txBody>
      </p:sp>
      <p:pic>
        <p:nvPicPr>
          <p:cNvPr id="153" name="Shape 153"/>
          <p:cNvPicPr preferRelativeResize="0"/>
          <p:nvPr/>
        </p:nvPicPr>
        <p:blipFill>
          <a:blip r:embed="rId3">
            <a:alphaModFix/>
          </a:blip>
          <a:stretch>
            <a:fillRect/>
          </a:stretch>
        </p:blipFill>
        <p:spPr>
          <a:xfrm>
            <a:off x="934725" y="946125"/>
            <a:ext cx="7897950" cy="3911600"/>
          </a:xfrm>
          <a:prstGeom prst="rect">
            <a:avLst/>
          </a:prstGeom>
          <a:noFill/>
          <a:ln>
            <a:noFill/>
          </a:ln>
        </p:spPr>
      </p:pic>
      <p:sp>
        <p:nvSpPr>
          <p:cNvPr id="154" name="Shape 154"/>
          <p:cNvSpPr txBox="1"/>
          <p:nvPr/>
        </p:nvSpPr>
        <p:spPr>
          <a:xfrm>
            <a:off x="8665900" y="4675775"/>
            <a:ext cx="341400" cy="255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800"/>
              <a:t>[8]</a:t>
            </a:r>
            <a:endParaRPr sz="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p:nvPr/>
        </p:nvSpPr>
        <p:spPr>
          <a:xfrm>
            <a:off x="8665900" y="4675775"/>
            <a:ext cx="341400" cy="255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800"/>
              <a:t>[8]</a:t>
            </a:r>
            <a:endParaRPr sz="800"/>
          </a:p>
        </p:txBody>
      </p:sp>
      <p:sp>
        <p:nvSpPr>
          <p:cNvPr id="160" name="Shape 160"/>
          <p:cNvSpPr txBox="1">
            <a:spLocks noGrp="1"/>
          </p:cNvSpPr>
          <p:nvPr>
            <p:ph type="title"/>
          </p:nvPr>
        </p:nvSpPr>
        <p:spPr>
          <a:xfrm>
            <a:off x="623400" y="29495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CouchDB Architecture</a:t>
            </a:r>
            <a:endParaRPr sz="3000"/>
          </a:p>
        </p:txBody>
      </p:sp>
      <p:pic>
        <p:nvPicPr>
          <p:cNvPr id="161" name="Shape 161"/>
          <p:cNvPicPr preferRelativeResize="0"/>
          <p:nvPr/>
        </p:nvPicPr>
        <p:blipFill>
          <a:blip r:embed="rId3">
            <a:alphaModFix/>
          </a:blip>
          <a:stretch>
            <a:fillRect/>
          </a:stretch>
        </p:blipFill>
        <p:spPr>
          <a:xfrm>
            <a:off x="2450725" y="1116125"/>
            <a:ext cx="4688100" cy="3391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p:nvPr/>
        </p:nvSpPr>
        <p:spPr>
          <a:xfrm>
            <a:off x="8665900" y="4675775"/>
            <a:ext cx="341400" cy="255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800"/>
              <a:t>[7]</a:t>
            </a:r>
            <a:endParaRPr sz="800"/>
          </a:p>
        </p:txBody>
      </p:sp>
      <p:sp>
        <p:nvSpPr>
          <p:cNvPr id="133" name="Shape 133"/>
          <p:cNvSpPr txBox="1">
            <a:spLocks noGrp="1"/>
          </p:cNvSpPr>
          <p:nvPr>
            <p:ph type="title"/>
          </p:nvPr>
        </p:nvSpPr>
        <p:spPr>
          <a:xfrm>
            <a:off x="623400" y="29495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CouchDB vs MongoDB</a:t>
            </a:r>
            <a:endParaRPr sz="3000"/>
          </a:p>
        </p:txBody>
      </p:sp>
      <p:pic>
        <p:nvPicPr>
          <p:cNvPr id="134" name="Shape 134"/>
          <p:cNvPicPr preferRelativeResize="0"/>
          <p:nvPr/>
        </p:nvPicPr>
        <p:blipFill>
          <a:blip r:embed="rId3">
            <a:alphaModFix/>
          </a:blip>
          <a:stretch>
            <a:fillRect/>
          </a:stretch>
        </p:blipFill>
        <p:spPr>
          <a:xfrm>
            <a:off x="1911250" y="867650"/>
            <a:ext cx="5029393" cy="39710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38"/>
        <p:cNvGrpSpPr/>
        <p:nvPr/>
      </p:nvGrpSpPr>
      <p:grpSpPr>
        <a:xfrm>
          <a:off x="0" y="0"/>
          <a:ext cx="0" cy="0"/>
          <a:chOff x="0" y="0"/>
          <a:chExt cx="0" cy="0"/>
        </a:xfrm>
      </p:grpSpPr>
      <p:sp>
        <p:nvSpPr>
          <p:cNvPr id="139" name="Shape 139"/>
          <p:cNvSpPr txBox="1"/>
          <p:nvPr/>
        </p:nvSpPr>
        <p:spPr>
          <a:xfrm>
            <a:off x="8665900" y="4675775"/>
            <a:ext cx="341400" cy="255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800"/>
              <a:t>[7]</a:t>
            </a:r>
            <a:endParaRPr sz="800"/>
          </a:p>
        </p:txBody>
      </p:sp>
      <p:pic>
        <p:nvPicPr>
          <p:cNvPr id="140" name="Shape 140"/>
          <p:cNvPicPr preferRelativeResize="0"/>
          <p:nvPr/>
        </p:nvPicPr>
        <p:blipFill>
          <a:blip r:embed="rId3">
            <a:alphaModFix/>
          </a:blip>
          <a:stretch>
            <a:fillRect/>
          </a:stretch>
        </p:blipFill>
        <p:spPr>
          <a:xfrm>
            <a:off x="1630400" y="105163"/>
            <a:ext cx="6498701" cy="4874026"/>
          </a:xfrm>
          <a:prstGeom prst="rect">
            <a:avLst/>
          </a:prstGeom>
          <a:noFill/>
          <a:ln>
            <a:noFill/>
          </a:ln>
        </p:spPr>
      </p:pic>
      <p:sp>
        <p:nvSpPr>
          <p:cNvPr id="141" name="Shape 141"/>
          <p:cNvSpPr txBox="1"/>
          <p:nvPr/>
        </p:nvSpPr>
        <p:spPr>
          <a:xfrm>
            <a:off x="8665900" y="4675775"/>
            <a:ext cx="341400" cy="255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800">
                <a:solidFill>
                  <a:srgbClr val="FFFFFF"/>
                </a:solidFill>
              </a:rPr>
              <a:t>[9]</a:t>
            </a:r>
            <a:endParaRPr sz="8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623400" y="16595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CouchDB &amp; Cap Theorem</a:t>
            </a:r>
            <a:endParaRPr sz="3000"/>
          </a:p>
        </p:txBody>
      </p:sp>
      <p:pic>
        <p:nvPicPr>
          <p:cNvPr id="198" name="Shape 198"/>
          <p:cNvPicPr preferRelativeResize="0"/>
          <p:nvPr/>
        </p:nvPicPr>
        <p:blipFill>
          <a:blip r:embed="rId3">
            <a:alphaModFix/>
          </a:blip>
          <a:stretch>
            <a:fillRect/>
          </a:stretch>
        </p:blipFill>
        <p:spPr>
          <a:xfrm>
            <a:off x="1733075" y="791025"/>
            <a:ext cx="4986546" cy="4100049"/>
          </a:xfrm>
          <a:prstGeom prst="rect">
            <a:avLst/>
          </a:prstGeom>
          <a:noFill/>
          <a:ln>
            <a:noFill/>
          </a:ln>
        </p:spPr>
      </p:pic>
      <p:sp>
        <p:nvSpPr>
          <p:cNvPr id="199" name="Shape 199"/>
          <p:cNvSpPr txBox="1"/>
          <p:nvPr/>
        </p:nvSpPr>
        <p:spPr>
          <a:xfrm>
            <a:off x="8665900" y="4675775"/>
            <a:ext cx="341400" cy="255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800"/>
              <a:t>[2]</a:t>
            </a:r>
            <a:endParaRPr sz="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623400" y="16595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CouchDB &amp; Cap Theorem</a:t>
            </a:r>
            <a:endParaRPr sz="3000"/>
          </a:p>
        </p:txBody>
      </p:sp>
      <p:sp>
        <p:nvSpPr>
          <p:cNvPr id="192" name="Shape 192"/>
          <p:cNvSpPr txBox="1">
            <a:spLocks noGrp="1"/>
          </p:cNvSpPr>
          <p:nvPr>
            <p:ph type="body" idx="1"/>
          </p:nvPr>
        </p:nvSpPr>
        <p:spPr>
          <a:xfrm>
            <a:off x="760500" y="1054125"/>
            <a:ext cx="8520600" cy="38781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n" sz="2400" b="1" dirty="0"/>
              <a:t>Consistency - </a:t>
            </a:r>
            <a:r>
              <a:rPr lang="en" sz="2400" dirty="0"/>
              <a:t>All database clients see the same data, even with concurrent updates.</a:t>
            </a:r>
            <a:endParaRPr sz="2400" dirty="0"/>
          </a:p>
          <a:p>
            <a:pPr marL="0" lvl="0" indent="0" rtl="0">
              <a:lnSpc>
                <a:spcPct val="115000"/>
              </a:lnSpc>
              <a:spcBef>
                <a:spcPts val="1000"/>
              </a:spcBef>
              <a:spcAft>
                <a:spcPts val="0"/>
              </a:spcAft>
              <a:buClr>
                <a:schemeClr val="dk1"/>
              </a:buClr>
              <a:buSzPts val="1100"/>
              <a:buFont typeface="Arial"/>
              <a:buNone/>
            </a:pPr>
            <a:r>
              <a:rPr lang="en" sz="2400" b="1" dirty="0"/>
              <a:t>Availability - </a:t>
            </a:r>
            <a:r>
              <a:rPr lang="en" sz="2400" dirty="0"/>
              <a:t>All database clients are able to access some version of the data.</a:t>
            </a:r>
            <a:endParaRPr sz="2400" dirty="0"/>
          </a:p>
          <a:p>
            <a:pPr marL="0" lvl="0" indent="0" rtl="0">
              <a:lnSpc>
                <a:spcPct val="115000"/>
              </a:lnSpc>
              <a:spcBef>
                <a:spcPts val="1000"/>
              </a:spcBef>
              <a:spcAft>
                <a:spcPts val="0"/>
              </a:spcAft>
              <a:buClr>
                <a:schemeClr val="dk1"/>
              </a:buClr>
              <a:buSzPts val="1100"/>
              <a:buFont typeface="Arial"/>
              <a:buNone/>
            </a:pPr>
            <a:r>
              <a:rPr lang="en" sz="2400" b="1" dirty="0"/>
              <a:t>Partition tolerance - </a:t>
            </a:r>
            <a:r>
              <a:rPr lang="en" sz="2400" dirty="0"/>
              <a:t>The database can be split over multiple servers.</a:t>
            </a:r>
            <a:endParaRPr sz="2400" dirty="0"/>
          </a:p>
          <a:p>
            <a:pPr marL="0" lvl="0" indent="0" rtl="0">
              <a:spcBef>
                <a:spcPts val="1000"/>
              </a:spcBef>
              <a:spcAft>
                <a:spcPts val="0"/>
              </a:spcAft>
              <a:buNone/>
            </a:pPr>
            <a:endParaRPr sz="2400" dirty="0"/>
          </a:p>
          <a:p>
            <a:pPr marL="0" lvl="0" indent="0" rtl="0">
              <a:spcBef>
                <a:spcPts val="640"/>
              </a:spcBef>
              <a:spcAft>
                <a:spcPts val="0"/>
              </a:spcAft>
              <a:buNone/>
            </a:pPr>
            <a:endParaRPr sz="2400" dirty="0">
              <a:solidFill>
                <a:schemeClr val="dk1"/>
              </a:solidFill>
            </a:endParaRPr>
          </a:p>
          <a:p>
            <a:pPr marL="0" lvl="0" indent="0" rtl="0">
              <a:spcBef>
                <a:spcPts val="640"/>
              </a:spcBef>
              <a:spcAft>
                <a:spcPts val="0"/>
              </a:spcAft>
              <a:buNone/>
            </a:pPr>
            <a:r>
              <a:rPr lang="en" sz="2400" dirty="0">
                <a:solidFill>
                  <a:schemeClr val="dk1"/>
                </a:solidFill>
              </a:rPr>
              <a:t>			</a:t>
            </a:r>
            <a:endParaRPr sz="2400" dirty="0">
              <a:solidFill>
                <a:schemeClr val="dk1"/>
              </a:solidFill>
            </a:endParaRPr>
          </a:p>
          <a:p>
            <a:pPr marL="0" lvl="0" indent="0" rtl="0">
              <a:spcBef>
                <a:spcPts val="640"/>
              </a:spcBef>
              <a:spcAft>
                <a:spcPts val="0"/>
              </a:spcAft>
              <a:buNone/>
            </a:pPr>
            <a:endParaRPr sz="2400" dirty="0">
              <a:solidFill>
                <a:schemeClr val="dk1"/>
              </a:solidFill>
            </a:endParaRPr>
          </a:p>
          <a:p>
            <a:pPr marL="0" lvl="0" indent="0" rtl="0">
              <a:spcBef>
                <a:spcPts val="640"/>
              </a:spcBef>
              <a:spcAft>
                <a:spcPts val="0"/>
              </a:spcAft>
              <a:buNone/>
            </a:pPr>
            <a:r>
              <a:rPr lang="en" sz="2400" dirty="0">
                <a:solidFill>
                  <a:schemeClr val="dk1"/>
                </a:solidFill>
              </a:rPr>
              <a:t>				</a:t>
            </a:r>
            <a:endParaRPr sz="2400" dirty="0">
              <a:solidFill>
                <a:schemeClr val="dk1"/>
              </a:solidFill>
            </a:endParaRPr>
          </a:p>
          <a:p>
            <a:pPr marL="0" lvl="0" indent="0" rtl="0">
              <a:spcBef>
                <a:spcPts val="640"/>
              </a:spcBef>
              <a:spcAft>
                <a:spcPts val="0"/>
              </a:spcAft>
              <a:buNone/>
            </a:pPr>
            <a:r>
              <a:rPr lang="en" sz="2400" dirty="0">
                <a:solidFill>
                  <a:schemeClr val="dk1"/>
                </a:solidFill>
              </a:rPr>
              <a:t>			</a:t>
            </a:r>
            <a:endParaRPr sz="2400" dirty="0">
              <a:solidFill>
                <a:schemeClr val="dk1"/>
              </a:solidFill>
            </a:endParaRPr>
          </a:p>
          <a:p>
            <a:pPr marL="0" lvl="0" indent="0" rtl="0">
              <a:spcBef>
                <a:spcPts val="640"/>
              </a:spcBef>
              <a:spcAft>
                <a:spcPts val="0"/>
              </a:spcAft>
              <a:buNone/>
            </a:pPr>
            <a:r>
              <a:rPr lang="en" sz="2400" dirty="0">
                <a:solidFill>
                  <a:schemeClr val="dk1"/>
                </a:solidFill>
              </a:rPr>
              <a:t>		</a:t>
            </a:r>
            <a:endParaRPr sz="2400" dirty="0">
              <a:solidFill>
                <a:schemeClr val="dk1"/>
              </a:solidFill>
            </a:endParaRPr>
          </a:p>
          <a:p>
            <a:pPr marL="0" lvl="0" indent="0" rtl="0">
              <a:spcBef>
                <a:spcPts val="640"/>
              </a:spcBef>
              <a:spcAft>
                <a:spcPts val="0"/>
              </a:spcAft>
              <a:buNone/>
            </a:pPr>
            <a:endParaRPr sz="2400" dirty="0">
              <a:solidFill>
                <a:schemeClr val="dk1"/>
              </a:solidFill>
            </a:endParaRPr>
          </a:p>
          <a:p>
            <a:pPr marL="0" lvl="0" indent="0" rtl="0">
              <a:spcBef>
                <a:spcPts val="640"/>
              </a:spcBef>
              <a:spcAft>
                <a:spcPts val="0"/>
              </a:spcAft>
              <a:buNone/>
            </a:pPr>
            <a:r>
              <a:rPr lang="en" sz="2400" dirty="0">
                <a:solidFill>
                  <a:schemeClr val="dk1"/>
                </a:solidFill>
              </a:rPr>
              <a:t>				</a:t>
            </a:r>
            <a:endParaRPr sz="2400" dirty="0">
              <a:solidFill>
                <a:schemeClr val="dk1"/>
              </a:solidFill>
            </a:endParaRPr>
          </a:p>
          <a:p>
            <a:pPr marL="0" lvl="0" indent="0" rtl="0">
              <a:spcBef>
                <a:spcPts val="640"/>
              </a:spcBef>
              <a:spcAft>
                <a:spcPts val="0"/>
              </a:spcAft>
              <a:buNone/>
            </a:pPr>
            <a:r>
              <a:rPr lang="en" sz="2400" dirty="0">
                <a:solidFill>
                  <a:schemeClr val="dk1"/>
                </a:solidFill>
              </a:rPr>
              <a:t>			</a:t>
            </a:r>
            <a:endParaRPr sz="2400" dirty="0">
              <a:solidFill>
                <a:schemeClr val="dk1"/>
              </a:solidFill>
            </a:endParaRPr>
          </a:p>
          <a:p>
            <a:pPr marL="0" lvl="0" indent="0" rtl="0">
              <a:spcBef>
                <a:spcPts val="640"/>
              </a:spcBef>
              <a:spcAft>
                <a:spcPts val="0"/>
              </a:spcAft>
              <a:buNone/>
            </a:pPr>
            <a:r>
              <a:rPr lang="en" sz="2400" dirty="0">
                <a:solidFill>
                  <a:schemeClr val="dk1"/>
                </a:solidFill>
              </a:rPr>
              <a:t>		</a:t>
            </a:r>
            <a:endParaRPr sz="2400" dirty="0">
              <a:solidFill>
                <a:schemeClr val="dk1"/>
              </a:solidFill>
            </a:endParaRPr>
          </a:p>
          <a:p>
            <a:pPr marL="0" lvl="0" indent="0" rtl="0">
              <a:spcBef>
                <a:spcPts val="640"/>
              </a:spcBef>
              <a:spcAft>
                <a:spcPts val="0"/>
              </a:spcAft>
              <a:buNone/>
            </a:pPr>
            <a:endParaRPr sz="2400" dirty="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623400" y="16595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No Locking</a:t>
            </a:r>
            <a:endParaRPr sz="3000"/>
          </a:p>
        </p:txBody>
      </p:sp>
      <p:sp>
        <p:nvSpPr>
          <p:cNvPr id="179" name="Shape 179"/>
          <p:cNvSpPr txBox="1">
            <a:spLocks noGrp="1"/>
          </p:cNvSpPr>
          <p:nvPr>
            <p:ph type="body" idx="1"/>
          </p:nvPr>
        </p:nvSpPr>
        <p:spPr>
          <a:xfrm>
            <a:off x="860550" y="864050"/>
            <a:ext cx="8520600" cy="3878100"/>
          </a:xfrm>
          <a:prstGeom prst="rect">
            <a:avLst/>
          </a:prstGeom>
        </p:spPr>
        <p:txBody>
          <a:bodyPr spcFirstLastPara="1" wrap="square" lIns="91425" tIns="91425" rIns="91425" bIns="91425" anchor="t" anchorCtr="0">
            <a:noAutofit/>
          </a:bodyPr>
          <a:lstStyle/>
          <a:p>
            <a:pPr marL="0" lvl="0" indent="0" rtl="0">
              <a:spcBef>
                <a:spcPts val="640"/>
              </a:spcBef>
              <a:spcAft>
                <a:spcPts val="0"/>
              </a:spcAft>
              <a:buNone/>
            </a:pPr>
            <a:r>
              <a:rPr lang="en" sz="2400" dirty="0"/>
              <a:t>N</a:t>
            </a:r>
            <a:r>
              <a:rPr lang="en" sz="2400" dirty="0">
                <a:solidFill>
                  <a:schemeClr val="dk1"/>
                </a:solidFill>
              </a:rPr>
              <a:t>o transactions or locking in </a:t>
            </a:r>
            <a:r>
              <a:rPr lang="en" sz="2400" dirty="0" err="1">
                <a:solidFill>
                  <a:schemeClr val="dk1"/>
                </a:solidFill>
              </a:rPr>
              <a:t>CouchDB</a:t>
            </a:r>
            <a:r>
              <a:rPr lang="en" sz="2400" dirty="0">
                <a:solidFill>
                  <a:schemeClr val="dk1"/>
                </a:solidFill>
              </a:rPr>
              <a:t> </a:t>
            </a:r>
            <a:r>
              <a:rPr lang="en" sz="1100" dirty="0">
                <a:solidFill>
                  <a:schemeClr val="dk1"/>
                </a:solidFill>
              </a:rPr>
              <a:t>					</a:t>
            </a:r>
            <a:endParaRPr sz="1100" dirty="0"/>
          </a:p>
          <a:p>
            <a:pPr marL="0" lvl="0" indent="0" rtl="0">
              <a:spcBef>
                <a:spcPts val="640"/>
              </a:spcBef>
              <a:spcAft>
                <a:spcPts val="0"/>
              </a:spcAft>
              <a:buNone/>
            </a:pPr>
            <a:r>
              <a:rPr lang="en" sz="2400" dirty="0">
                <a:solidFill>
                  <a:schemeClr val="dk1"/>
                </a:solidFill>
              </a:rPr>
              <a:t>To modify an existing record</a:t>
            </a:r>
            <a:r>
              <a:rPr lang="en" sz="2400" dirty="0"/>
              <a:t>,</a:t>
            </a:r>
            <a:r>
              <a:rPr lang="en" sz="2400" dirty="0">
                <a:solidFill>
                  <a:schemeClr val="dk1"/>
                </a:solidFill>
              </a:rPr>
              <a:t> </a:t>
            </a:r>
            <a:endParaRPr sz="2400" dirty="0"/>
          </a:p>
          <a:p>
            <a:pPr marL="457200" lvl="0" indent="-381000" rtl="0">
              <a:spcBef>
                <a:spcPts val="640"/>
              </a:spcBef>
              <a:spcAft>
                <a:spcPts val="0"/>
              </a:spcAft>
              <a:buSzPts val="2400"/>
              <a:buChar char="•"/>
            </a:pPr>
            <a:r>
              <a:rPr lang="en" sz="2400" dirty="0"/>
              <a:t>R</a:t>
            </a:r>
            <a:r>
              <a:rPr lang="en" sz="2400" dirty="0">
                <a:solidFill>
                  <a:schemeClr val="dk1"/>
                </a:solidFill>
              </a:rPr>
              <a:t>ead it out, taking note of the _id and _rev. </a:t>
            </a:r>
            <a:endParaRPr sz="2400" dirty="0">
              <a:solidFill>
                <a:schemeClr val="dk1"/>
              </a:solidFill>
            </a:endParaRPr>
          </a:p>
          <a:p>
            <a:pPr marL="457200" lvl="0" indent="-381000" rtl="0">
              <a:spcBef>
                <a:spcPts val="0"/>
              </a:spcBef>
              <a:spcAft>
                <a:spcPts val="0"/>
              </a:spcAft>
              <a:buClr>
                <a:schemeClr val="dk1"/>
              </a:buClr>
              <a:buSzPts val="2400"/>
              <a:buChar char="•"/>
            </a:pPr>
            <a:r>
              <a:rPr lang="en" sz="2400" dirty="0"/>
              <a:t>R</a:t>
            </a:r>
            <a:r>
              <a:rPr lang="en" sz="2400" dirty="0">
                <a:solidFill>
                  <a:schemeClr val="dk1"/>
                </a:solidFill>
              </a:rPr>
              <a:t>equest an update by providing the full document, including the _id and _rev. </a:t>
            </a:r>
            <a:endParaRPr sz="2400" dirty="0">
              <a:solidFill>
                <a:schemeClr val="dk1"/>
              </a:solidFill>
            </a:endParaRPr>
          </a:p>
          <a:p>
            <a:pPr marL="457200" lvl="0" indent="-381000" rtl="0">
              <a:spcBef>
                <a:spcPts val="0"/>
              </a:spcBef>
              <a:spcAft>
                <a:spcPts val="0"/>
              </a:spcAft>
              <a:buClr>
                <a:schemeClr val="dk1"/>
              </a:buClr>
              <a:buSzPts val="2400"/>
              <a:buChar char="•"/>
            </a:pPr>
            <a:r>
              <a:rPr lang="en" sz="2400" dirty="0">
                <a:solidFill>
                  <a:schemeClr val="dk1"/>
                </a:solidFill>
              </a:rPr>
              <a:t>All operations are first come, first served. </a:t>
            </a:r>
            <a:endParaRPr sz="2400" dirty="0"/>
          </a:p>
          <a:p>
            <a:pPr marL="457200" lvl="0" indent="-381000" rtl="0">
              <a:spcBef>
                <a:spcPts val="0"/>
              </a:spcBef>
              <a:spcAft>
                <a:spcPts val="0"/>
              </a:spcAft>
              <a:buClr>
                <a:schemeClr val="dk1"/>
              </a:buClr>
              <a:buSzPts val="2400"/>
              <a:buChar char="•"/>
            </a:pPr>
            <a:r>
              <a:rPr lang="en" sz="2400" dirty="0"/>
              <a:t>M</a:t>
            </a:r>
            <a:r>
              <a:rPr lang="en" sz="2400" dirty="0">
                <a:solidFill>
                  <a:schemeClr val="dk1"/>
                </a:solidFill>
              </a:rPr>
              <a:t>atching _rev</a:t>
            </a:r>
            <a:r>
              <a:rPr lang="en" sz="2400" dirty="0"/>
              <a:t> </a:t>
            </a:r>
            <a:r>
              <a:rPr lang="en" sz="2400" dirty="0">
                <a:solidFill>
                  <a:schemeClr val="dk1"/>
                </a:solidFill>
              </a:rPr>
              <a:t>ensures </a:t>
            </a:r>
            <a:r>
              <a:rPr lang="en" sz="2400" dirty="0"/>
              <a:t>consistency.</a:t>
            </a:r>
            <a:endParaRPr sz="2400" dirty="0"/>
          </a:p>
          <a:p>
            <a:pPr marL="0" lvl="0" indent="0" rtl="0">
              <a:spcBef>
                <a:spcPts val="640"/>
              </a:spcBef>
              <a:spcAft>
                <a:spcPts val="0"/>
              </a:spcAft>
              <a:buNone/>
            </a:pPr>
            <a:r>
              <a:rPr lang="en" sz="2400" dirty="0">
                <a:solidFill>
                  <a:srgbClr val="222222"/>
                </a:solidFill>
                <a:highlight>
                  <a:srgbClr val="FFFFFF"/>
                </a:highlight>
              </a:rPr>
              <a:t>Resolving a conflict generally involves first merging data into one of the documents, then deleting the stale one</a:t>
            </a:r>
            <a:endParaRPr sz="2400" dirty="0"/>
          </a:p>
          <a:p>
            <a:pPr marL="0" lvl="0" indent="0" rtl="0">
              <a:spcBef>
                <a:spcPts val="640"/>
              </a:spcBef>
              <a:spcAft>
                <a:spcPts val="0"/>
              </a:spcAft>
              <a:buNone/>
            </a:pPr>
            <a:endParaRPr sz="2400" dirty="0">
              <a:solidFill>
                <a:schemeClr val="dk1"/>
              </a:solidFill>
            </a:endParaRPr>
          </a:p>
          <a:p>
            <a:pPr marL="0" lvl="0" indent="0" rtl="0">
              <a:spcBef>
                <a:spcPts val="640"/>
              </a:spcBef>
              <a:spcAft>
                <a:spcPts val="0"/>
              </a:spcAft>
              <a:buNone/>
            </a:pPr>
            <a:r>
              <a:rPr lang="en" sz="2400" dirty="0">
                <a:solidFill>
                  <a:schemeClr val="dk1"/>
                </a:solidFill>
              </a:rPr>
              <a:t>			</a:t>
            </a:r>
            <a:endParaRPr sz="2400" dirty="0">
              <a:solidFill>
                <a:schemeClr val="dk1"/>
              </a:solidFill>
            </a:endParaRPr>
          </a:p>
          <a:p>
            <a:pPr marL="0" lvl="0" indent="0" rtl="0">
              <a:spcBef>
                <a:spcPts val="640"/>
              </a:spcBef>
              <a:spcAft>
                <a:spcPts val="0"/>
              </a:spcAft>
              <a:buNone/>
            </a:pPr>
            <a:endParaRPr sz="2400" dirty="0">
              <a:solidFill>
                <a:schemeClr val="dk1"/>
              </a:solidFill>
            </a:endParaRPr>
          </a:p>
          <a:p>
            <a:pPr marL="0" lvl="0" indent="0" rtl="0">
              <a:spcBef>
                <a:spcPts val="640"/>
              </a:spcBef>
              <a:spcAft>
                <a:spcPts val="0"/>
              </a:spcAft>
              <a:buNone/>
            </a:pPr>
            <a:r>
              <a:rPr lang="en" sz="2400" dirty="0">
                <a:solidFill>
                  <a:schemeClr val="dk1"/>
                </a:solidFill>
              </a:rPr>
              <a:t>				</a:t>
            </a:r>
            <a:endParaRPr sz="2400" dirty="0">
              <a:solidFill>
                <a:schemeClr val="dk1"/>
              </a:solidFill>
            </a:endParaRPr>
          </a:p>
          <a:p>
            <a:pPr marL="0" lvl="0" indent="0" rtl="0">
              <a:spcBef>
                <a:spcPts val="640"/>
              </a:spcBef>
              <a:spcAft>
                <a:spcPts val="0"/>
              </a:spcAft>
              <a:buNone/>
            </a:pPr>
            <a:r>
              <a:rPr lang="en" sz="2400" dirty="0">
                <a:solidFill>
                  <a:schemeClr val="dk1"/>
                </a:solidFill>
              </a:rPr>
              <a:t>			</a:t>
            </a:r>
            <a:endParaRPr sz="2400" dirty="0">
              <a:solidFill>
                <a:schemeClr val="dk1"/>
              </a:solidFill>
            </a:endParaRPr>
          </a:p>
          <a:p>
            <a:pPr marL="0" lvl="0" indent="0" rtl="0">
              <a:spcBef>
                <a:spcPts val="640"/>
              </a:spcBef>
              <a:spcAft>
                <a:spcPts val="0"/>
              </a:spcAft>
              <a:buNone/>
            </a:pPr>
            <a:r>
              <a:rPr lang="en" sz="2400" dirty="0">
                <a:solidFill>
                  <a:schemeClr val="dk1"/>
                </a:solidFill>
              </a:rPr>
              <a:t>		</a:t>
            </a:r>
            <a:endParaRPr sz="2400" dirty="0">
              <a:solidFill>
                <a:schemeClr val="dk1"/>
              </a:solidFill>
            </a:endParaRPr>
          </a:p>
          <a:p>
            <a:pPr marL="0" lvl="0" indent="0" rtl="0">
              <a:spcBef>
                <a:spcPts val="640"/>
              </a:spcBef>
              <a:spcAft>
                <a:spcPts val="0"/>
              </a:spcAft>
              <a:buNone/>
            </a:pPr>
            <a:endParaRPr sz="2400" dirty="0">
              <a:solidFill>
                <a:schemeClr val="dk1"/>
              </a:solidFill>
            </a:endParaRPr>
          </a:p>
          <a:p>
            <a:pPr marL="0" lvl="0" indent="0" rtl="0">
              <a:spcBef>
                <a:spcPts val="640"/>
              </a:spcBef>
              <a:spcAft>
                <a:spcPts val="0"/>
              </a:spcAft>
              <a:buNone/>
            </a:pPr>
            <a:r>
              <a:rPr lang="en" sz="2400" dirty="0">
                <a:solidFill>
                  <a:schemeClr val="dk1"/>
                </a:solidFill>
              </a:rPr>
              <a:t>				</a:t>
            </a:r>
            <a:endParaRPr sz="2400" dirty="0">
              <a:solidFill>
                <a:schemeClr val="dk1"/>
              </a:solidFill>
            </a:endParaRPr>
          </a:p>
          <a:p>
            <a:pPr marL="0" lvl="0" indent="0" rtl="0">
              <a:spcBef>
                <a:spcPts val="640"/>
              </a:spcBef>
              <a:spcAft>
                <a:spcPts val="0"/>
              </a:spcAft>
              <a:buNone/>
            </a:pPr>
            <a:r>
              <a:rPr lang="en" sz="2400" dirty="0">
                <a:solidFill>
                  <a:schemeClr val="dk1"/>
                </a:solidFill>
              </a:rPr>
              <a:t>			</a:t>
            </a:r>
            <a:endParaRPr sz="2400" dirty="0">
              <a:solidFill>
                <a:schemeClr val="dk1"/>
              </a:solidFill>
            </a:endParaRPr>
          </a:p>
          <a:p>
            <a:pPr marL="0" lvl="0" indent="0" rtl="0">
              <a:spcBef>
                <a:spcPts val="640"/>
              </a:spcBef>
              <a:spcAft>
                <a:spcPts val="0"/>
              </a:spcAft>
              <a:buNone/>
            </a:pPr>
            <a:r>
              <a:rPr lang="en" sz="2400" dirty="0">
                <a:solidFill>
                  <a:schemeClr val="dk1"/>
                </a:solidFill>
              </a:rPr>
              <a:t>		</a:t>
            </a:r>
            <a:endParaRPr sz="2400" dirty="0">
              <a:solidFill>
                <a:schemeClr val="dk1"/>
              </a:solidFill>
            </a:endParaRPr>
          </a:p>
          <a:p>
            <a:pPr marL="0" lvl="0" indent="0" rtl="0">
              <a:spcBef>
                <a:spcPts val="640"/>
              </a:spcBef>
              <a:spcAft>
                <a:spcPts val="0"/>
              </a:spcAft>
              <a:buNone/>
            </a:pPr>
            <a:endParaRPr sz="2400" dirty="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570400" y="445025"/>
            <a:ext cx="8520600" cy="5727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Clr>
                <a:schemeClr val="dk1"/>
              </a:buClr>
              <a:buSzPts val="1100"/>
              <a:buFont typeface="Arial"/>
              <a:buNone/>
            </a:pPr>
            <a:r>
              <a:rPr lang="en" sz="3000"/>
              <a:t>Overview</a:t>
            </a:r>
            <a:endParaRPr sz="3000"/>
          </a:p>
        </p:txBody>
      </p:sp>
      <p:sp>
        <p:nvSpPr>
          <p:cNvPr id="85" name="Shape 85"/>
          <p:cNvSpPr txBox="1">
            <a:spLocks noGrp="1"/>
          </p:cNvSpPr>
          <p:nvPr>
            <p:ph type="body" idx="1"/>
          </p:nvPr>
        </p:nvSpPr>
        <p:spPr>
          <a:xfrm>
            <a:off x="748150" y="1110250"/>
            <a:ext cx="8520600" cy="3585000"/>
          </a:xfrm>
          <a:prstGeom prst="rect">
            <a:avLst/>
          </a:prstGeom>
        </p:spPr>
        <p:txBody>
          <a:bodyPr spcFirstLastPara="1" wrap="square" lIns="91425" tIns="91425" rIns="91425" bIns="91425" anchor="t" anchorCtr="0">
            <a:noAutofit/>
          </a:bodyPr>
          <a:lstStyle/>
          <a:p>
            <a:pPr marL="457200" lvl="0" indent="-381000" rtl="0">
              <a:spcBef>
                <a:spcPts val="640"/>
              </a:spcBef>
              <a:spcAft>
                <a:spcPts val="0"/>
              </a:spcAft>
              <a:buSzPts val="2400"/>
              <a:buChar char="•"/>
            </a:pPr>
            <a:r>
              <a:rPr lang="en" sz="2400" dirty="0"/>
              <a:t>Q</a:t>
            </a:r>
            <a:r>
              <a:rPr lang="en" sz="2400" dirty="0">
                <a:solidFill>
                  <a:schemeClr val="dk1"/>
                </a:solidFill>
              </a:rPr>
              <a:t>uintessential JSON- and REST-based document-oriented </a:t>
            </a:r>
            <a:r>
              <a:rPr lang="en" sz="2400" dirty="0" err="1">
                <a:solidFill>
                  <a:schemeClr val="dk1"/>
                </a:solidFill>
              </a:rPr>
              <a:t>nosql</a:t>
            </a:r>
            <a:r>
              <a:rPr lang="en" sz="2400" dirty="0">
                <a:solidFill>
                  <a:schemeClr val="dk1"/>
                </a:solidFill>
              </a:rPr>
              <a:t> database </a:t>
            </a:r>
            <a:endParaRPr sz="2400" dirty="0">
              <a:solidFill>
                <a:schemeClr val="dk1"/>
              </a:solidFill>
            </a:endParaRPr>
          </a:p>
          <a:p>
            <a:pPr marL="457200" lvl="0" indent="-381000" rtl="0">
              <a:spcBef>
                <a:spcPts val="0"/>
              </a:spcBef>
              <a:spcAft>
                <a:spcPts val="0"/>
              </a:spcAft>
              <a:buSzPts val="2400"/>
              <a:buChar char="•"/>
            </a:pPr>
            <a:r>
              <a:rPr lang="en" sz="2400" dirty="0"/>
              <a:t>An acronym for cluster of unreliable commodity hardware </a:t>
            </a:r>
            <a:endParaRPr sz="2400" dirty="0"/>
          </a:p>
          <a:p>
            <a:pPr marL="457200" lvl="0" indent="-381000" rtl="0">
              <a:spcBef>
                <a:spcPts val="0"/>
              </a:spcBef>
              <a:spcAft>
                <a:spcPts val="0"/>
              </a:spcAft>
              <a:buSzPts val="2400"/>
              <a:buChar char="•"/>
            </a:pPr>
            <a:r>
              <a:rPr lang="en" sz="2400" dirty="0"/>
              <a:t>written in </a:t>
            </a:r>
            <a:r>
              <a:rPr lang="en" sz="2400" dirty="0" err="1"/>
              <a:t>Erlang</a:t>
            </a:r>
            <a:r>
              <a:rPr lang="en" sz="2400" dirty="0"/>
              <a:t> 	</a:t>
            </a:r>
            <a:endParaRPr sz="2400" dirty="0"/>
          </a:p>
          <a:p>
            <a:pPr marL="457200" lvl="0" indent="-381000" rtl="0">
              <a:spcBef>
                <a:spcPts val="640"/>
              </a:spcBef>
              <a:spcAft>
                <a:spcPts val="0"/>
              </a:spcAft>
              <a:buClr>
                <a:schemeClr val="dk1"/>
              </a:buClr>
              <a:buSzPts val="2400"/>
              <a:buChar char="•"/>
            </a:pPr>
            <a:r>
              <a:rPr lang="en" sz="2400" dirty="0">
                <a:solidFill>
                  <a:schemeClr val="dk1"/>
                </a:solidFill>
              </a:rPr>
              <a:t>First released in 2005 </a:t>
            </a:r>
            <a:endParaRPr sz="2400" dirty="0">
              <a:solidFill>
                <a:schemeClr val="dk1"/>
              </a:solidFill>
            </a:endParaRPr>
          </a:p>
          <a:p>
            <a:pPr marL="457200" lvl="0" indent="-381000">
              <a:spcBef>
                <a:spcPts val="1000"/>
              </a:spcBef>
              <a:spcAft>
                <a:spcPts val="0"/>
              </a:spcAft>
              <a:buSzPts val="2400"/>
              <a:buChar char="•"/>
            </a:pPr>
            <a:r>
              <a:rPr lang="en" sz="2400" dirty="0"/>
              <a:t>Later became an Apache Software Foundation project in 2008</a:t>
            </a:r>
            <a:endParaRPr sz="2400" dirty="0"/>
          </a:p>
          <a:p>
            <a:pPr marL="457200" lvl="0" indent="-381000">
              <a:spcBef>
                <a:spcPts val="1000"/>
              </a:spcBef>
              <a:spcAft>
                <a:spcPts val="0"/>
              </a:spcAft>
              <a:buSzPts val="2400"/>
              <a:buChar char="•"/>
            </a:pPr>
            <a:r>
              <a:rPr lang="en" sz="2400" dirty="0"/>
              <a:t>Open source and d</a:t>
            </a:r>
            <a:r>
              <a:rPr lang="en" sz="2400" dirty="0">
                <a:solidFill>
                  <a:schemeClr val="dk1"/>
                </a:solidFill>
              </a:rPr>
              <a:t>esigned with the Web in mind</a:t>
            </a:r>
            <a:endParaRPr sz="2400" dirty="0">
              <a:solidFill>
                <a:schemeClr val="dk1"/>
              </a:solidFill>
            </a:endParaRPr>
          </a:p>
          <a:p>
            <a:pPr marL="0" lvl="0" indent="0">
              <a:spcBef>
                <a:spcPts val="1000"/>
              </a:spcBef>
              <a:spcAft>
                <a:spcPts val="0"/>
              </a:spcAft>
              <a:buClr>
                <a:schemeClr val="dk1"/>
              </a:buClr>
              <a:buSzPts val="1100"/>
              <a:buFont typeface="Arial"/>
              <a:buNone/>
            </a:pPr>
            <a:r>
              <a:rPr lang="en" sz="1100" dirty="0">
                <a:solidFill>
                  <a:schemeClr val="dk1"/>
                </a:solidFill>
              </a:rPr>
              <a:t>				</a:t>
            </a:r>
            <a:endParaRPr sz="1100" dirty="0">
              <a:solidFill>
                <a:schemeClr val="dk1"/>
              </a:solidFill>
            </a:endParaRPr>
          </a:p>
          <a:p>
            <a:pPr marL="0" lvl="0" indent="0">
              <a:spcBef>
                <a:spcPts val="640"/>
              </a:spcBef>
              <a:spcAft>
                <a:spcPts val="0"/>
              </a:spcAft>
              <a:buClr>
                <a:schemeClr val="dk1"/>
              </a:buClr>
              <a:buSzPts val="1100"/>
              <a:buFont typeface="Arial"/>
              <a:buNone/>
            </a:pPr>
            <a:r>
              <a:rPr lang="en" sz="1100" dirty="0">
                <a:solidFill>
                  <a:schemeClr val="dk1"/>
                </a:solidFill>
              </a:rPr>
              <a:t>			                                                                                                                                                                   </a:t>
            </a:r>
            <a:r>
              <a:rPr lang="en" sz="800" dirty="0">
                <a:solidFill>
                  <a:srgbClr val="000000"/>
                </a:solidFill>
              </a:rPr>
              <a:t>[3]</a:t>
            </a:r>
            <a:endParaRPr sz="800" dirty="0">
              <a:solidFill>
                <a:srgbClr val="000000"/>
              </a:solidFill>
            </a:endParaRPr>
          </a:p>
          <a:p>
            <a:pPr marL="0" lvl="0" indent="0">
              <a:spcBef>
                <a:spcPts val="640"/>
              </a:spcBef>
              <a:spcAft>
                <a:spcPts val="0"/>
              </a:spcAft>
              <a:buClr>
                <a:schemeClr val="dk1"/>
              </a:buClr>
              <a:buSzPts val="1100"/>
              <a:buFont typeface="Arial"/>
              <a:buNone/>
            </a:pPr>
            <a:endParaRPr sz="1100" dirty="0"/>
          </a:p>
          <a:p>
            <a:pPr marL="0" lvl="0" indent="0">
              <a:spcBef>
                <a:spcPts val="640"/>
              </a:spcBef>
              <a:spcAft>
                <a:spcPts val="0"/>
              </a:spcAft>
              <a:buClr>
                <a:schemeClr val="dk1"/>
              </a:buClr>
              <a:buSzPts val="1100"/>
              <a:buFont typeface="Arial"/>
              <a:buNone/>
            </a:pPr>
            <a:r>
              <a:rPr lang="en" sz="1100" dirty="0">
                <a:solidFill>
                  <a:schemeClr val="dk1"/>
                </a:solidFill>
              </a:rPr>
              <a:t>		</a:t>
            </a:r>
            <a:endParaRPr sz="1100" dirty="0">
              <a:solidFill>
                <a:schemeClr val="dk1"/>
              </a:solidFill>
            </a:endParaRPr>
          </a:p>
          <a:p>
            <a:pPr marL="0" lvl="0" indent="0">
              <a:spcBef>
                <a:spcPts val="640"/>
              </a:spcBef>
              <a:spcAft>
                <a:spcPts val="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623400" y="16595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Multi-Version Concurrency Control </a:t>
            </a:r>
            <a:endParaRPr sz="3000"/>
          </a:p>
        </p:txBody>
      </p:sp>
      <p:pic>
        <p:nvPicPr>
          <p:cNvPr id="185" name="Shape 185"/>
          <p:cNvPicPr preferRelativeResize="0"/>
          <p:nvPr/>
        </p:nvPicPr>
        <p:blipFill>
          <a:blip r:embed="rId3">
            <a:alphaModFix/>
          </a:blip>
          <a:stretch>
            <a:fillRect/>
          </a:stretch>
        </p:blipFill>
        <p:spPr>
          <a:xfrm>
            <a:off x="744525" y="1271075"/>
            <a:ext cx="8192000" cy="2692025"/>
          </a:xfrm>
          <a:prstGeom prst="rect">
            <a:avLst/>
          </a:prstGeom>
          <a:noFill/>
          <a:ln>
            <a:noFill/>
          </a:ln>
        </p:spPr>
      </p:pic>
      <p:sp>
        <p:nvSpPr>
          <p:cNvPr id="186" name="Shape 186"/>
          <p:cNvSpPr txBox="1"/>
          <p:nvPr/>
        </p:nvSpPr>
        <p:spPr>
          <a:xfrm>
            <a:off x="8507150" y="4615125"/>
            <a:ext cx="341400" cy="255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800"/>
              <a:t>[2]</a:t>
            </a:r>
            <a:endParaRPr sz="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Shape 173"/>
          <p:cNvSpPr txBox="1"/>
          <p:nvPr/>
        </p:nvSpPr>
        <p:spPr>
          <a:xfrm>
            <a:off x="8507150" y="4615125"/>
            <a:ext cx="341400" cy="255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800"/>
              <a:t>[2]</a:t>
            </a:r>
            <a:endParaRPr sz="800"/>
          </a:p>
        </p:txBody>
      </p:sp>
      <p:pic>
        <p:nvPicPr>
          <p:cNvPr id="3" name="Picture 2">
            <a:extLst>
              <a:ext uri="{FF2B5EF4-FFF2-40B4-BE49-F238E27FC236}">
                <a16:creationId xmlns:a16="http://schemas.microsoft.com/office/drawing/2014/main" id="{1B1B0201-1F8E-6B4E-8F90-58E8CC3A46CB}"/>
              </a:ext>
            </a:extLst>
          </p:cNvPr>
          <p:cNvPicPr>
            <a:picLocks noChangeAspect="1"/>
          </p:cNvPicPr>
          <p:nvPr/>
        </p:nvPicPr>
        <p:blipFill>
          <a:blip r:embed="rId3"/>
          <a:stretch>
            <a:fillRect/>
          </a:stretch>
        </p:blipFill>
        <p:spPr>
          <a:xfrm>
            <a:off x="1034980" y="140677"/>
            <a:ext cx="5405427" cy="472974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2834075" y="2033100"/>
            <a:ext cx="4381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Fauxton - The GUI</a:t>
            </a:r>
            <a:endParaRPr sz="3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Shape 209"/>
          <p:cNvPicPr preferRelativeResize="0"/>
          <p:nvPr/>
        </p:nvPicPr>
        <p:blipFill>
          <a:blip r:embed="rId3">
            <a:alphaModFix/>
          </a:blip>
          <a:stretch>
            <a:fillRect/>
          </a:stretch>
        </p:blipFill>
        <p:spPr>
          <a:xfrm>
            <a:off x="552575" y="152400"/>
            <a:ext cx="6563057" cy="483869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Shape 214"/>
          <p:cNvPicPr preferRelativeResize="0"/>
          <p:nvPr/>
        </p:nvPicPr>
        <p:blipFill>
          <a:blip r:embed="rId3">
            <a:alphaModFix/>
          </a:blip>
          <a:stretch>
            <a:fillRect/>
          </a:stretch>
        </p:blipFill>
        <p:spPr>
          <a:xfrm>
            <a:off x="598975" y="1484125"/>
            <a:ext cx="8452573" cy="23632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Shape 219"/>
          <p:cNvPicPr preferRelativeResize="0"/>
          <p:nvPr/>
        </p:nvPicPr>
        <p:blipFill>
          <a:blip r:embed="rId3">
            <a:alphaModFix/>
          </a:blip>
          <a:stretch>
            <a:fillRect/>
          </a:stretch>
        </p:blipFill>
        <p:spPr>
          <a:xfrm>
            <a:off x="600950" y="840200"/>
            <a:ext cx="8359277" cy="37869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580850" y="435075"/>
            <a:ext cx="8520600" cy="5727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 sz="3000"/>
              <a:t>Applications of CouchDB</a:t>
            </a:r>
            <a:endParaRPr sz="3000"/>
          </a:p>
        </p:txBody>
      </p:sp>
      <p:sp>
        <p:nvSpPr>
          <p:cNvPr id="225" name="Shape 225"/>
          <p:cNvSpPr txBox="1">
            <a:spLocks noGrp="1"/>
          </p:cNvSpPr>
          <p:nvPr>
            <p:ph type="body" idx="1"/>
          </p:nvPr>
        </p:nvSpPr>
        <p:spPr>
          <a:xfrm>
            <a:off x="680500" y="1172425"/>
            <a:ext cx="8520600" cy="3416400"/>
          </a:xfrm>
          <a:prstGeom prst="rect">
            <a:avLst/>
          </a:prstGeom>
        </p:spPr>
        <p:txBody>
          <a:bodyPr spcFirstLastPara="1" wrap="square" lIns="91425" tIns="91425" rIns="91425" bIns="91425" anchor="t" anchorCtr="0">
            <a:noAutofit/>
          </a:bodyPr>
          <a:lstStyle/>
          <a:p>
            <a:pPr marL="457200" lvl="0" indent="-381000">
              <a:spcBef>
                <a:spcPts val="640"/>
              </a:spcBef>
              <a:spcAft>
                <a:spcPts val="0"/>
              </a:spcAft>
              <a:buClr>
                <a:srgbClr val="333333"/>
              </a:buClr>
              <a:buSzPts val="2400"/>
              <a:buChar char="•"/>
            </a:pPr>
            <a:r>
              <a:rPr lang="en" sz="2400" dirty="0">
                <a:solidFill>
                  <a:srgbClr val="333333"/>
                </a:solidFill>
              </a:rPr>
              <a:t>User settings for an app</a:t>
            </a:r>
            <a:endParaRPr sz="2400" dirty="0">
              <a:solidFill>
                <a:srgbClr val="333333"/>
              </a:solidFill>
            </a:endParaRPr>
          </a:p>
          <a:p>
            <a:pPr marL="457200" lvl="0" indent="-381000">
              <a:spcBef>
                <a:spcPts val="1000"/>
              </a:spcBef>
              <a:spcAft>
                <a:spcPts val="0"/>
              </a:spcAft>
              <a:buClr>
                <a:srgbClr val="333333"/>
              </a:buClr>
              <a:buSzPts val="2400"/>
              <a:buChar char="•"/>
            </a:pPr>
            <a:r>
              <a:rPr lang="en" sz="2400" dirty="0">
                <a:solidFill>
                  <a:srgbClr val="333333"/>
                </a:solidFill>
              </a:rPr>
              <a:t>For mobile apps like To-Do, reminders  or  list of items</a:t>
            </a:r>
            <a:endParaRPr sz="2400" dirty="0">
              <a:solidFill>
                <a:srgbClr val="333333"/>
              </a:solidFill>
            </a:endParaRPr>
          </a:p>
          <a:p>
            <a:pPr marL="457200" lvl="0" indent="-381000">
              <a:spcBef>
                <a:spcPts val="1000"/>
              </a:spcBef>
              <a:spcAft>
                <a:spcPts val="0"/>
              </a:spcAft>
              <a:buClr>
                <a:srgbClr val="333333"/>
              </a:buClr>
              <a:buSzPts val="2400"/>
              <a:buChar char="•"/>
            </a:pPr>
            <a:r>
              <a:rPr lang="en" sz="2400" dirty="0">
                <a:solidFill>
                  <a:srgbClr val="333333"/>
                </a:solidFill>
              </a:rPr>
              <a:t>Comments and replies from blogs</a:t>
            </a:r>
            <a:endParaRPr sz="2400" dirty="0">
              <a:solidFill>
                <a:srgbClr val="333333"/>
              </a:solidFill>
            </a:endParaRPr>
          </a:p>
          <a:p>
            <a:pPr marL="457200" lvl="0" indent="-381000">
              <a:spcBef>
                <a:spcPts val="1000"/>
              </a:spcBef>
              <a:spcAft>
                <a:spcPts val="0"/>
              </a:spcAft>
              <a:buClr>
                <a:srgbClr val="333333"/>
              </a:buClr>
              <a:buSzPts val="2400"/>
              <a:buChar char="•"/>
            </a:pPr>
            <a:r>
              <a:rPr lang="en" sz="2400" dirty="0">
                <a:solidFill>
                  <a:srgbClr val="333333"/>
                </a:solidFill>
              </a:rPr>
              <a:t>Service logs from field </a:t>
            </a:r>
            <a:r>
              <a:rPr lang="en" sz="2400" dirty="0" err="1">
                <a:solidFill>
                  <a:srgbClr val="333333"/>
                </a:solidFill>
              </a:rPr>
              <a:t>equipments</a:t>
            </a:r>
            <a:r>
              <a:rPr lang="en" sz="2400" dirty="0">
                <a:solidFill>
                  <a:srgbClr val="333333"/>
                </a:solidFill>
              </a:rPr>
              <a:t>  </a:t>
            </a:r>
            <a:endParaRPr sz="2400" dirty="0">
              <a:solidFill>
                <a:srgbClr val="333333"/>
              </a:solidFill>
            </a:endParaRPr>
          </a:p>
          <a:p>
            <a:pPr marL="457200" lvl="0" indent="-381000">
              <a:spcBef>
                <a:spcPts val="1000"/>
              </a:spcBef>
              <a:spcAft>
                <a:spcPts val="0"/>
              </a:spcAft>
              <a:buClr>
                <a:srgbClr val="333333"/>
              </a:buClr>
              <a:buSzPts val="2400"/>
              <a:buChar char="•"/>
            </a:pPr>
            <a:r>
              <a:rPr lang="en" sz="2400" dirty="0">
                <a:solidFill>
                  <a:srgbClr val="333333"/>
                </a:solidFill>
              </a:rPr>
              <a:t>Data from instruments and/or GPS</a:t>
            </a:r>
            <a:endParaRPr sz="2400" dirty="0">
              <a:solidFill>
                <a:srgbClr val="333333"/>
              </a:solidFill>
            </a:endParaRPr>
          </a:p>
          <a:p>
            <a:pPr marL="457200" lvl="0" indent="-381000">
              <a:spcBef>
                <a:spcPts val="1000"/>
              </a:spcBef>
              <a:spcAft>
                <a:spcPts val="1000"/>
              </a:spcAft>
              <a:buClr>
                <a:srgbClr val="333333"/>
              </a:buClr>
              <a:buSzPts val="2400"/>
              <a:buChar char="•"/>
            </a:pPr>
            <a:r>
              <a:rPr lang="en" sz="2400" dirty="0">
                <a:solidFill>
                  <a:srgbClr val="333333"/>
                </a:solidFill>
              </a:rPr>
              <a:t>Live Sports/Game/Racing Stats </a:t>
            </a:r>
            <a:endParaRPr sz="2400" dirty="0"/>
          </a:p>
        </p:txBody>
      </p:sp>
      <p:sp>
        <p:nvSpPr>
          <p:cNvPr id="226" name="Shape 226"/>
          <p:cNvSpPr txBox="1"/>
          <p:nvPr/>
        </p:nvSpPr>
        <p:spPr>
          <a:xfrm>
            <a:off x="8665900" y="4675775"/>
            <a:ext cx="341400" cy="255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800"/>
              <a:t>[6]</a:t>
            </a:r>
            <a:endParaRPr sz="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Shape 231"/>
          <p:cNvPicPr preferRelativeResize="0"/>
          <p:nvPr/>
        </p:nvPicPr>
        <p:blipFill>
          <a:blip r:embed="rId3">
            <a:alphaModFix/>
          </a:blip>
          <a:stretch>
            <a:fillRect/>
          </a:stretch>
        </p:blipFill>
        <p:spPr>
          <a:xfrm>
            <a:off x="1260750" y="652800"/>
            <a:ext cx="2138676" cy="1122800"/>
          </a:xfrm>
          <a:prstGeom prst="rect">
            <a:avLst/>
          </a:prstGeom>
          <a:noFill/>
          <a:ln>
            <a:noFill/>
          </a:ln>
        </p:spPr>
      </p:pic>
      <p:pic>
        <p:nvPicPr>
          <p:cNvPr id="232" name="Shape 232"/>
          <p:cNvPicPr preferRelativeResize="0"/>
          <p:nvPr/>
        </p:nvPicPr>
        <p:blipFill>
          <a:blip r:embed="rId4">
            <a:alphaModFix/>
          </a:blip>
          <a:stretch>
            <a:fillRect/>
          </a:stretch>
        </p:blipFill>
        <p:spPr>
          <a:xfrm>
            <a:off x="7116150" y="1223775"/>
            <a:ext cx="1392125" cy="970283"/>
          </a:xfrm>
          <a:prstGeom prst="rect">
            <a:avLst/>
          </a:prstGeom>
          <a:noFill/>
          <a:ln>
            <a:noFill/>
          </a:ln>
        </p:spPr>
      </p:pic>
      <p:pic>
        <p:nvPicPr>
          <p:cNvPr id="233" name="Shape 233"/>
          <p:cNvPicPr preferRelativeResize="0"/>
          <p:nvPr/>
        </p:nvPicPr>
        <p:blipFill>
          <a:blip r:embed="rId5">
            <a:alphaModFix/>
          </a:blip>
          <a:stretch>
            <a:fillRect/>
          </a:stretch>
        </p:blipFill>
        <p:spPr>
          <a:xfrm>
            <a:off x="4143025" y="973525"/>
            <a:ext cx="1879875" cy="979225"/>
          </a:xfrm>
          <a:prstGeom prst="rect">
            <a:avLst/>
          </a:prstGeom>
          <a:noFill/>
          <a:ln>
            <a:noFill/>
          </a:ln>
        </p:spPr>
      </p:pic>
      <p:pic>
        <p:nvPicPr>
          <p:cNvPr id="234" name="Shape 234"/>
          <p:cNvPicPr preferRelativeResize="0"/>
          <p:nvPr/>
        </p:nvPicPr>
        <p:blipFill>
          <a:blip r:embed="rId6">
            <a:alphaModFix/>
          </a:blip>
          <a:stretch>
            <a:fillRect/>
          </a:stretch>
        </p:blipFill>
        <p:spPr>
          <a:xfrm>
            <a:off x="4002625" y="3560075"/>
            <a:ext cx="1879871" cy="979225"/>
          </a:xfrm>
          <a:prstGeom prst="rect">
            <a:avLst/>
          </a:prstGeom>
          <a:noFill/>
          <a:ln>
            <a:noFill/>
          </a:ln>
        </p:spPr>
      </p:pic>
      <p:pic>
        <p:nvPicPr>
          <p:cNvPr id="235" name="Shape 235"/>
          <p:cNvPicPr preferRelativeResize="0"/>
          <p:nvPr/>
        </p:nvPicPr>
        <p:blipFill>
          <a:blip r:embed="rId7">
            <a:alphaModFix/>
          </a:blip>
          <a:stretch>
            <a:fillRect/>
          </a:stretch>
        </p:blipFill>
        <p:spPr>
          <a:xfrm>
            <a:off x="4290825" y="2194050"/>
            <a:ext cx="1584275" cy="1266975"/>
          </a:xfrm>
          <a:prstGeom prst="rect">
            <a:avLst/>
          </a:prstGeom>
          <a:noFill/>
          <a:ln>
            <a:noFill/>
          </a:ln>
        </p:spPr>
      </p:pic>
      <p:pic>
        <p:nvPicPr>
          <p:cNvPr id="236" name="Shape 236"/>
          <p:cNvPicPr preferRelativeResize="0"/>
          <p:nvPr/>
        </p:nvPicPr>
        <p:blipFill>
          <a:blip r:embed="rId8">
            <a:alphaModFix/>
          </a:blip>
          <a:stretch>
            <a:fillRect/>
          </a:stretch>
        </p:blipFill>
        <p:spPr>
          <a:xfrm>
            <a:off x="1368000" y="3502075"/>
            <a:ext cx="1392125" cy="1173900"/>
          </a:xfrm>
          <a:prstGeom prst="rect">
            <a:avLst/>
          </a:prstGeom>
          <a:noFill/>
          <a:ln>
            <a:noFill/>
          </a:ln>
        </p:spPr>
      </p:pic>
      <p:pic>
        <p:nvPicPr>
          <p:cNvPr id="237" name="Shape 237"/>
          <p:cNvPicPr preferRelativeResize="0"/>
          <p:nvPr/>
        </p:nvPicPr>
        <p:blipFill>
          <a:blip r:embed="rId9">
            <a:alphaModFix/>
          </a:blip>
          <a:stretch>
            <a:fillRect/>
          </a:stretch>
        </p:blipFill>
        <p:spPr>
          <a:xfrm>
            <a:off x="6798849" y="2906350"/>
            <a:ext cx="1997125" cy="1229000"/>
          </a:xfrm>
          <a:prstGeom prst="rect">
            <a:avLst/>
          </a:prstGeom>
          <a:noFill/>
          <a:ln>
            <a:noFill/>
          </a:ln>
        </p:spPr>
      </p:pic>
      <p:pic>
        <p:nvPicPr>
          <p:cNvPr id="238" name="Shape 238"/>
          <p:cNvPicPr preferRelativeResize="0"/>
          <p:nvPr/>
        </p:nvPicPr>
        <p:blipFill>
          <a:blip r:embed="rId10">
            <a:alphaModFix/>
          </a:blip>
          <a:stretch>
            <a:fillRect/>
          </a:stretch>
        </p:blipFill>
        <p:spPr>
          <a:xfrm>
            <a:off x="1167625" y="2164474"/>
            <a:ext cx="2199450" cy="783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687250" y="27840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References</a:t>
            </a:r>
            <a:endParaRPr sz="3000"/>
          </a:p>
        </p:txBody>
      </p:sp>
      <p:sp>
        <p:nvSpPr>
          <p:cNvPr id="244" name="Shape 244"/>
          <p:cNvSpPr txBox="1">
            <a:spLocks noGrp="1"/>
          </p:cNvSpPr>
          <p:nvPr>
            <p:ph type="body" idx="1"/>
          </p:nvPr>
        </p:nvSpPr>
        <p:spPr>
          <a:xfrm>
            <a:off x="1027325" y="882625"/>
            <a:ext cx="7282200" cy="3967800"/>
          </a:xfrm>
          <a:prstGeom prst="rect">
            <a:avLst/>
          </a:prstGeom>
        </p:spPr>
        <p:txBody>
          <a:bodyPr spcFirstLastPara="1" wrap="square" lIns="91425" tIns="91425" rIns="91425" bIns="91425" anchor="t" anchorCtr="0">
            <a:noAutofit/>
          </a:bodyPr>
          <a:lstStyle/>
          <a:p>
            <a:pPr marL="0" lvl="0" indent="0" rtl="0">
              <a:spcBef>
                <a:spcPts val="640"/>
              </a:spcBef>
              <a:spcAft>
                <a:spcPts val="0"/>
              </a:spcAft>
              <a:buNone/>
            </a:pPr>
            <a:r>
              <a:rPr lang="en" sz="1200" dirty="0">
                <a:solidFill>
                  <a:srgbClr val="333333"/>
                </a:solidFill>
                <a:highlight>
                  <a:srgbClr val="FFFFFF"/>
                </a:highlight>
                <a:latin typeface="Times New Roman"/>
                <a:ea typeface="Times New Roman"/>
                <a:cs typeface="Times New Roman"/>
                <a:sym typeface="Times New Roman"/>
              </a:rPr>
              <a:t>[1] Conference Videos. (2016, April 15). Modeling Data for NoSQL Document Databases. Retrieved February 16, 2018, from </a:t>
            </a:r>
            <a:r>
              <a:rPr lang="en" sz="1200" dirty="0">
                <a:solidFill>
                  <a:srgbClr val="333333"/>
                </a:solidFill>
                <a:highlight>
                  <a:srgbClr val="FFFFFF"/>
                </a:highlight>
                <a:uFill>
                  <a:noFill/>
                </a:uFill>
                <a:latin typeface="Times New Roman"/>
                <a:ea typeface="Times New Roman"/>
                <a:cs typeface="Times New Roman"/>
                <a:sym typeface="Times New Roman"/>
                <a:hlinkClick r:id="rId3"/>
              </a:rPr>
              <a:t>https://www.youtube.com/watch?v=-o_VGpJP-Q0</a:t>
            </a:r>
            <a:endParaRPr sz="1200" dirty="0">
              <a:solidFill>
                <a:srgbClr val="333333"/>
              </a:solidFill>
              <a:highlight>
                <a:srgbClr val="FFFFFF"/>
              </a:highlight>
              <a:latin typeface="Times New Roman"/>
              <a:ea typeface="Times New Roman"/>
              <a:cs typeface="Times New Roman"/>
              <a:sym typeface="Times New Roman"/>
            </a:endParaRPr>
          </a:p>
          <a:p>
            <a:pPr marL="0" lvl="0" indent="0" rtl="0">
              <a:spcBef>
                <a:spcPts val="640"/>
              </a:spcBef>
              <a:spcAft>
                <a:spcPts val="0"/>
              </a:spcAft>
              <a:buNone/>
            </a:pPr>
            <a:r>
              <a:rPr lang="en" sz="1200" dirty="0">
                <a:solidFill>
                  <a:srgbClr val="333333"/>
                </a:solidFill>
                <a:highlight>
                  <a:srgbClr val="FFFFFF"/>
                </a:highlight>
                <a:latin typeface="Times New Roman"/>
                <a:ea typeface="Times New Roman"/>
                <a:cs typeface="Times New Roman"/>
                <a:sym typeface="Times New Roman"/>
              </a:rPr>
              <a:t>[2] C. Anderson,  </a:t>
            </a:r>
            <a:r>
              <a:rPr lang="en" sz="1200" dirty="0" err="1">
                <a:solidFill>
                  <a:srgbClr val="333333"/>
                </a:solidFill>
                <a:highlight>
                  <a:srgbClr val="FFFFFF"/>
                </a:highlight>
                <a:latin typeface="Times New Roman"/>
                <a:ea typeface="Times New Roman"/>
                <a:cs typeface="Times New Roman"/>
                <a:sym typeface="Times New Roman"/>
              </a:rPr>
              <a:t>Lehnardt</a:t>
            </a:r>
            <a:r>
              <a:rPr lang="en" sz="1200" dirty="0">
                <a:solidFill>
                  <a:srgbClr val="333333"/>
                </a:solidFill>
                <a:highlight>
                  <a:srgbClr val="FFFFFF"/>
                </a:highlight>
                <a:latin typeface="Times New Roman"/>
                <a:ea typeface="Times New Roman"/>
                <a:cs typeface="Times New Roman"/>
                <a:sym typeface="Times New Roman"/>
              </a:rPr>
              <a:t>, J., &amp; Slater, N. (</a:t>
            </a:r>
            <a:r>
              <a:rPr lang="en" sz="1200" dirty="0" err="1">
                <a:solidFill>
                  <a:srgbClr val="333333"/>
                </a:solidFill>
                <a:highlight>
                  <a:srgbClr val="FFFFFF"/>
                </a:highlight>
                <a:latin typeface="Times New Roman"/>
                <a:ea typeface="Times New Roman"/>
                <a:cs typeface="Times New Roman"/>
                <a:sym typeface="Times New Roman"/>
              </a:rPr>
              <a:t>n.d.</a:t>
            </a:r>
            <a:r>
              <a:rPr lang="en" sz="1200" dirty="0">
                <a:solidFill>
                  <a:srgbClr val="333333"/>
                </a:solidFill>
                <a:highlight>
                  <a:srgbClr val="FFFFFF"/>
                </a:highlight>
                <a:latin typeface="Times New Roman"/>
                <a:ea typeface="Times New Roman"/>
                <a:cs typeface="Times New Roman"/>
                <a:sym typeface="Times New Roman"/>
              </a:rPr>
              <a:t>). </a:t>
            </a:r>
            <a:r>
              <a:rPr lang="en" sz="1200" dirty="0" err="1">
                <a:solidFill>
                  <a:srgbClr val="333333"/>
                </a:solidFill>
                <a:highlight>
                  <a:srgbClr val="FFFFFF"/>
                </a:highlight>
                <a:latin typeface="Times New Roman"/>
                <a:ea typeface="Times New Roman"/>
                <a:cs typeface="Times New Roman"/>
                <a:sym typeface="Times New Roman"/>
              </a:rPr>
              <a:t>CouchDB</a:t>
            </a:r>
            <a:r>
              <a:rPr lang="en" sz="1200" dirty="0">
                <a:solidFill>
                  <a:srgbClr val="333333"/>
                </a:solidFill>
                <a:highlight>
                  <a:srgbClr val="FFFFFF"/>
                </a:highlight>
                <a:latin typeface="Times New Roman"/>
                <a:ea typeface="Times New Roman"/>
                <a:cs typeface="Times New Roman"/>
                <a:sym typeface="Times New Roman"/>
              </a:rPr>
              <a:t> The Definitive Guide. Retrieved February 16, 2018, from http://</a:t>
            </a:r>
            <a:r>
              <a:rPr lang="en" sz="1200" dirty="0" err="1">
                <a:solidFill>
                  <a:srgbClr val="333333"/>
                </a:solidFill>
                <a:highlight>
                  <a:srgbClr val="FFFFFF"/>
                </a:highlight>
                <a:latin typeface="Times New Roman"/>
                <a:ea typeface="Times New Roman"/>
                <a:cs typeface="Times New Roman"/>
                <a:sym typeface="Times New Roman"/>
              </a:rPr>
              <a:t>guide.couchdb.org</a:t>
            </a:r>
            <a:r>
              <a:rPr lang="en" sz="1200" dirty="0">
                <a:solidFill>
                  <a:srgbClr val="333333"/>
                </a:solidFill>
                <a:highlight>
                  <a:srgbClr val="FFFFFF"/>
                </a:highlight>
                <a:latin typeface="Times New Roman"/>
                <a:ea typeface="Times New Roman"/>
                <a:cs typeface="Times New Roman"/>
                <a:sym typeface="Times New Roman"/>
              </a:rPr>
              <a:t>/draft/</a:t>
            </a:r>
            <a:r>
              <a:rPr lang="en" sz="1200" dirty="0" err="1">
                <a:solidFill>
                  <a:srgbClr val="333333"/>
                </a:solidFill>
                <a:highlight>
                  <a:srgbClr val="FFFFFF"/>
                </a:highlight>
                <a:latin typeface="Times New Roman"/>
                <a:ea typeface="Times New Roman"/>
                <a:cs typeface="Times New Roman"/>
                <a:sym typeface="Times New Roman"/>
              </a:rPr>
              <a:t>consistency.html</a:t>
            </a:r>
            <a:endParaRPr sz="1200" dirty="0">
              <a:solidFill>
                <a:srgbClr val="333333"/>
              </a:solidFill>
              <a:highlight>
                <a:srgbClr val="FFFFFF"/>
              </a:highlight>
              <a:latin typeface="Times New Roman"/>
              <a:ea typeface="Times New Roman"/>
              <a:cs typeface="Times New Roman"/>
              <a:sym typeface="Times New Roman"/>
            </a:endParaRPr>
          </a:p>
          <a:p>
            <a:pPr marL="0" lvl="0" indent="0" rtl="0">
              <a:spcBef>
                <a:spcPts val="640"/>
              </a:spcBef>
              <a:spcAft>
                <a:spcPts val="0"/>
              </a:spcAft>
              <a:buNone/>
            </a:pPr>
            <a:r>
              <a:rPr lang="en" sz="1200" dirty="0">
                <a:solidFill>
                  <a:srgbClr val="333333"/>
                </a:solidFill>
                <a:highlight>
                  <a:srgbClr val="FFFFFF"/>
                </a:highlight>
                <a:latin typeface="Times New Roman"/>
                <a:ea typeface="Times New Roman"/>
                <a:cs typeface="Times New Roman"/>
                <a:sym typeface="Times New Roman"/>
              </a:rPr>
              <a:t>[3] </a:t>
            </a:r>
            <a:r>
              <a:rPr lang="en" sz="1200" dirty="0" err="1">
                <a:solidFill>
                  <a:srgbClr val="333333"/>
                </a:solidFill>
                <a:highlight>
                  <a:srgbClr val="FFFFFF"/>
                </a:highlight>
                <a:latin typeface="Times New Roman"/>
                <a:ea typeface="Times New Roman"/>
                <a:cs typeface="Times New Roman"/>
                <a:sym typeface="Times New Roman"/>
              </a:rPr>
              <a:t>Couchbase</a:t>
            </a:r>
            <a:r>
              <a:rPr lang="en" sz="1200" dirty="0">
                <a:solidFill>
                  <a:srgbClr val="333333"/>
                </a:solidFill>
                <a:highlight>
                  <a:srgbClr val="FFFFFF"/>
                </a:highlight>
                <a:latin typeface="Times New Roman"/>
                <a:ea typeface="Times New Roman"/>
                <a:cs typeface="Times New Roman"/>
                <a:sym typeface="Times New Roman"/>
              </a:rPr>
              <a:t> Server. (2018, February 13). Retrieved February 16, 2018, from </a:t>
            </a:r>
            <a:r>
              <a:rPr lang="en" sz="1200" dirty="0">
                <a:solidFill>
                  <a:srgbClr val="333333"/>
                </a:solidFill>
                <a:highlight>
                  <a:srgbClr val="FFFFFF"/>
                </a:highlight>
                <a:uFill>
                  <a:noFill/>
                </a:uFill>
                <a:latin typeface="Times New Roman"/>
                <a:ea typeface="Times New Roman"/>
                <a:cs typeface="Times New Roman"/>
                <a:sym typeface="Times New Roman"/>
                <a:hlinkClick r:id="rId4"/>
              </a:rPr>
              <a:t>https://en.wikipedia.org/wiki/Couchbase_Server</a:t>
            </a:r>
            <a:endParaRPr sz="1200" dirty="0">
              <a:solidFill>
                <a:srgbClr val="333333"/>
              </a:solidFill>
              <a:highlight>
                <a:srgbClr val="FFFFFF"/>
              </a:highlight>
              <a:latin typeface="Times New Roman"/>
              <a:ea typeface="Times New Roman"/>
              <a:cs typeface="Times New Roman"/>
              <a:sym typeface="Times New Roman"/>
            </a:endParaRPr>
          </a:p>
          <a:p>
            <a:pPr marL="0" lvl="0" indent="0" rtl="0">
              <a:spcBef>
                <a:spcPts val="640"/>
              </a:spcBef>
              <a:spcAft>
                <a:spcPts val="0"/>
              </a:spcAft>
              <a:buNone/>
            </a:pPr>
            <a:r>
              <a:rPr lang="en" sz="1200" dirty="0">
                <a:solidFill>
                  <a:srgbClr val="333333"/>
                </a:solidFill>
                <a:highlight>
                  <a:srgbClr val="FFFFFF"/>
                </a:highlight>
                <a:latin typeface="Times New Roman"/>
                <a:ea typeface="Times New Roman"/>
                <a:cs typeface="Times New Roman"/>
                <a:sym typeface="Times New Roman"/>
              </a:rPr>
              <a:t>[4] Seamless multi-master sync, that. (</a:t>
            </a:r>
            <a:r>
              <a:rPr lang="en" sz="1200" dirty="0" err="1">
                <a:solidFill>
                  <a:srgbClr val="333333"/>
                </a:solidFill>
                <a:highlight>
                  <a:srgbClr val="FFFFFF"/>
                </a:highlight>
                <a:latin typeface="Times New Roman"/>
                <a:ea typeface="Times New Roman"/>
                <a:cs typeface="Times New Roman"/>
                <a:sym typeface="Times New Roman"/>
              </a:rPr>
              <a:t>n.d.</a:t>
            </a:r>
            <a:r>
              <a:rPr lang="en" sz="1200" dirty="0">
                <a:solidFill>
                  <a:srgbClr val="333333"/>
                </a:solidFill>
                <a:highlight>
                  <a:srgbClr val="FFFFFF"/>
                </a:highlight>
                <a:latin typeface="Times New Roman"/>
                <a:ea typeface="Times New Roman"/>
                <a:cs typeface="Times New Roman"/>
                <a:sym typeface="Times New Roman"/>
              </a:rPr>
              <a:t>). Retrieved February 16, 2018, from </a:t>
            </a:r>
            <a:r>
              <a:rPr lang="en" sz="1200" dirty="0">
                <a:solidFill>
                  <a:srgbClr val="333333"/>
                </a:solidFill>
                <a:highlight>
                  <a:srgbClr val="FFFFFF"/>
                </a:highlight>
                <a:uFill>
                  <a:noFill/>
                </a:uFill>
                <a:latin typeface="Times New Roman"/>
                <a:ea typeface="Times New Roman"/>
                <a:cs typeface="Times New Roman"/>
                <a:sym typeface="Times New Roman"/>
                <a:hlinkClick r:id="rId5"/>
              </a:rPr>
              <a:t>http://couchdb.apache.org/</a:t>
            </a:r>
            <a:endParaRPr sz="1200" dirty="0">
              <a:solidFill>
                <a:srgbClr val="333333"/>
              </a:solidFill>
              <a:highlight>
                <a:srgbClr val="FFFFFF"/>
              </a:highlight>
              <a:latin typeface="Times New Roman"/>
              <a:ea typeface="Times New Roman"/>
              <a:cs typeface="Times New Roman"/>
              <a:sym typeface="Times New Roman"/>
            </a:endParaRPr>
          </a:p>
          <a:p>
            <a:pPr marL="0" lvl="0" indent="0" rtl="0">
              <a:spcBef>
                <a:spcPts val="640"/>
              </a:spcBef>
              <a:spcAft>
                <a:spcPts val="0"/>
              </a:spcAft>
              <a:buNone/>
            </a:pPr>
            <a:r>
              <a:rPr lang="en" sz="1200" dirty="0">
                <a:solidFill>
                  <a:srgbClr val="333333"/>
                </a:solidFill>
                <a:highlight>
                  <a:srgbClr val="FFFFFF"/>
                </a:highlight>
                <a:latin typeface="Times New Roman"/>
                <a:ea typeface="Times New Roman"/>
                <a:cs typeface="Times New Roman"/>
                <a:sym typeface="Times New Roman"/>
              </a:rPr>
              <a:t>[5] P. (2012, March 11). Learn NoSQL From The Comfort of </a:t>
            </a:r>
            <a:r>
              <a:rPr lang="en" sz="1200" dirty="0" err="1">
                <a:solidFill>
                  <a:srgbClr val="333333"/>
                </a:solidFill>
                <a:highlight>
                  <a:srgbClr val="FFFFFF"/>
                </a:highlight>
                <a:latin typeface="Times New Roman"/>
                <a:ea typeface="Times New Roman"/>
                <a:cs typeface="Times New Roman"/>
                <a:sym typeface="Times New Roman"/>
              </a:rPr>
              <a:t>CouchDB</a:t>
            </a:r>
            <a:r>
              <a:rPr lang="en" sz="1200" dirty="0">
                <a:solidFill>
                  <a:srgbClr val="333333"/>
                </a:solidFill>
                <a:highlight>
                  <a:srgbClr val="FFFFFF"/>
                </a:highlight>
                <a:latin typeface="Times New Roman"/>
                <a:ea typeface="Times New Roman"/>
                <a:cs typeface="Times New Roman"/>
                <a:sym typeface="Times New Roman"/>
              </a:rPr>
              <a:t> | </a:t>
            </a:r>
            <a:r>
              <a:rPr lang="en" sz="1200" dirty="0" err="1">
                <a:solidFill>
                  <a:srgbClr val="333333"/>
                </a:solidFill>
                <a:highlight>
                  <a:srgbClr val="FFFFFF"/>
                </a:highlight>
                <a:latin typeface="Times New Roman"/>
                <a:ea typeface="Times New Roman"/>
                <a:cs typeface="Times New Roman"/>
                <a:sym typeface="Times New Roman"/>
              </a:rPr>
              <a:t>Pluralsight</a:t>
            </a:r>
            <a:r>
              <a:rPr lang="en" sz="1200" dirty="0">
                <a:solidFill>
                  <a:srgbClr val="333333"/>
                </a:solidFill>
                <a:highlight>
                  <a:srgbClr val="FFFFFF"/>
                </a:highlight>
                <a:latin typeface="Times New Roman"/>
                <a:ea typeface="Times New Roman"/>
                <a:cs typeface="Times New Roman"/>
                <a:sym typeface="Times New Roman"/>
              </a:rPr>
              <a:t>. Retrieved February 16, 2018, from </a:t>
            </a:r>
            <a:r>
              <a:rPr lang="en" sz="1200" dirty="0">
                <a:solidFill>
                  <a:srgbClr val="333333"/>
                </a:solidFill>
                <a:highlight>
                  <a:srgbClr val="FFFFFF"/>
                </a:highlight>
                <a:uFill>
                  <a:noFill/>
                </a:uFill>
                <a:latin typeface="Times New Roman"/>
                <a:ea typeface="Times New Roman"/>
                <a:cs typeface="Times New Roman"/>
                <a:sym typeface="Times New Roman"/>
                <a:hlinkClick r:id="rId6"/>
              </a:rPr>
              <a:t>https://www.youtube.com/watch?v=TvRDOLiadtg</a:t>
            </a:r>
            <a:endParaRPr sz="1200" dirty="0">
              <a:solidFill>
                <a:srgbClr val="333333"/>
              </a:solidFill>
              <a:highlight>
                <a:srgbClr val="FFFFFF"/>
              </a:highlight>
              <a:latin typeface="Times New Roman"/>
              <a:ea typeface="Times New Roman"/>
              <a:cs typeface="Times New Roman"/>
              <a:sym typeface="Times New Roman"/>
            </a:endParaRPr>
          </a:p>
          <a:p>
            <a:pPr marL="0" lvl="0" indent="0" rtl="0">
              <a:spcBef>
                <a:spcPts val="640"/>
              </a:spcBef>
              <a:spcAft>
                <a:spcPts val="0"/>
              </a:spcAft>
              <a:buNone/>
            </a:pPr>
            <a:r>
              <a:rPr lang="en" sz="1200" dirty="0">
                <a:solidFill>
                  <a:srgbClr val="333333"/>
                </a:solidFill>
                <a:highlight>
                  <a:srgbClr val="FFFFFF"/>
                </a:highlight>
                <a:latin typeface="Times New Roman"/>
                <a:ea typeface="Times New Roman"/>
                <a:cs typeface="Times New Roman"/>
                <a:sym typeface="Times New Roman"/>
              </a:rPr>
              <a:t>[6] </a:t>
            </a:r>
            <a:r>
              <a:rPr lang="en" sz="1200" dirty="0" err="1">
                <a:solidFill>
                  <a:srgbClr val="333333"/>
                </a:solidFill>
                <a:highlight>
                  <a:srgbClr val="FFFFFF"/>
                </a:highlight>
                <a:latin typeface="Times New Roman"/>
                <a:ea typeface="Times New Roman"/>
                <a:cs typeface="Times New Roman"/>
                <a:sym typeface="Times New Roman"/>
              </a:rPr>
              <a:t>Quora</a:t>
            </a:r>
            <a:r>
              <a:rPr lang="en" sz="1200" dirty="0">
                <a:solidFill>
                  <a:srgbClr val="333333"/>
                </a:solidFill>
                <a:highlight>
                  <a:srgbClr val="FFFFFF"/>
                </a:highlight>
                <a:latin typeface="Times New Roman"/>
                <a:ea typeface="Times New Roman"/>
                <a:cs typeface="Times New Roman"/>
                <a:sym typeface="Times New Roman"/>
              </a:rPr>
              <a:t>. “What is the essence of </a:t>
            </a:r>
            <a:r>
              <a:rPr lang="en" sz="1200" dirty="0" err="1">
                <a:solidFill>
                  <a:srgbClr val="333333"/>
                </a:solidFill>
                <a:highlight>
                  <a:srgbClr val="FFFFFF"/>
                </a:highlight>
                <a:latin typeface="Times New Roman"/>
                <a:ea typeface="Times New Roman"/>
                <a:cs typeface="Times New Roman"/>
                <a:sym typeface="Times New Roman"/>
              </a:rPr>
              <a:t>CouchDB</a:t>
            </a:r>
            <a:r>
              <a:rPr lang="en" sz="1200" dirty="0">
                <a:solidFill>
                  <a:srgbClr val="333333"/>
                </a:solidFill>
                <a:highlight>
                  <a:srgbClr val="FFFFFF"/>
                </a:highlight>
                <a:latin typeface="Times New Roman"/>
                <a:ea typeface="Times New Roman"/>
                <a:cs typeface="Times New Roman"/>
                <a:sym typeface="Times New Roman"/>
              </a:rPr>
              <a:t>?” What is the essence of </a:t>
            </a:r>
            <a:r>
              <a:rPr lang="en" sz="1200" dirty="0" err="1">
                <a:solidFill>
                  <a:srgbClr val="333333"/>
                </a:solidFill>
                <a:highlight>
                  <a:srgbClr val="FFFFFF"/>
                </a:highlight>
                <a:latin typeface="Times New Roman"/>
                <a:ea typeface="Times New Roman"/>
                <a:cs typeface="Times New Roman"/>
                <a:sym typeface="Times New Roman"/>
              </a:rPr>
              <a:t>CouchDB</a:t>
            </a:r>
            <a:r>
              <a:rPr lang="en" sz="1200" dirty="0">
                <a:solidFill>
                  <a:srgbClr val="333333"/>
                </a:solidFill>
                <a:highlight>
                  <a:srgbClr val="FFFFFF"/>
                </a:highlight>
                <a:latin typeface="Times New Roman"/>
                <a:ea typeface="Times New Roman"/>
                <a:cs typeface="Times New Roman"/>
                <a:sym typeface="Times New Roman"/>
              </a:rPr>
              <a:t>? - </a:t>
            </a:r>
            <a:r>
              <a:rPr lang="en" sz="1200" dirty="0" err="1">
                <a:solidFill>
                  <a:srgbClr val="333333"/>
                </a:solidFill>
                <a:highlight>
                  <a:srgbClr val="FFFFFF"/>
                </a:highlight>
                <a:latin typeface="Times New Roman"/>
                <a:ea typeface="Times New Roman"/>
                <a:cs typeface="Times New Roman"/>
                <a:sym typeface="Times New Roman"/>
              </a:rPr>
              <a:t>Quora</a:t>
            </a:r>
            <a:r>
              <a:rPr lang="en" sz="1200" dirty="0">
                <a:solidFill>
                  <a:srgbClr val="333333"/>
                </a:solidFill>
                <a:highlight>
                  <a:srgbClr val="FFFFFF"/>
                </a:highlight>
                <a:latin typeface="Times New Roman"/>
                <a:ea typeface="Times New Roman"/>
                <a:cs typeface="Times New Roman"/>
                <a:sym typeface="Times New Roman"/>
              </a:rPr>
              <a:t>, </a:t>
            </a:r>
            <a:r>
              <a:rPr lang="en" sz="1200" u="sng" dirty="0">
                <a:solidFill>
                  <a:schemeClr val="hlink"/>
                </a:solidFill>
                <a:highlight>
                  <a:srgbClr val="FFFFFF"/>
                </a:highlight>
                <a:latin typeface="Times New Roman"/>
                <a:ea typeface="Times New Roman"/>
                <a:cs typeface="Times New Roman"/>
                <a:sym typeface="Times New Roman"/>
                <a:hlinkClick r:id="rId7"/>
              </a:rPr>
              <a:t>www.quora.com/What-is-the-essence-of-CouchDB</a:t>
            </a:r>
            <a:r>
              <a:rPr lang="en" sz="1200" dirty="0">
                <a:solidFill>
                  <a:srgbClr val="333333"/>
                </a:solidFill>
                <a:highlight>
                  <a:srgbClr val="FFFFFF"/>
                </a:highlight>
                <a:latin typeface="Times New Roman"/>
                <a:ea typeface="Times New Roman"/>
                <a:cs typeface="Times New Roman"/>
                <a:sym typeface="Times New Roman"/>
              </a:rPr>
              <a:t>.</a:t>
            </a:r>
            <a:endParaRPr sz="1200" dirty="0">
              <a:solidFill>
                <a:srgbClr val="333333"/>
              </a:solidFill>
              <a:highlight>
                <a:srgbClr val="FFFFFF"/>
              </a:highlight>
              <a:latin typeface="Times New Roman"/>
              <a:ea typeface="Times New Roman"/>
              <a:cs typeface="Times New Roman"/>
              <a:sym typeface="Times New Roman"/>
            </a:endParaRPr>
          </a:p>
          <a:p>
            <a:pPr marL="0" lvl="0" indent="0">
              <a:spcBef>
                <a:spcPts val="640"/>
              </a:spcBef>
              <a:spcAft>
                <a:spcPts val="0"/>
              </a:spcAft>
              <a:buNone/>
            </a:pPr>
            <a:r>
              <a:rPr lang="en" sz="1200" dirty="0">
                <a:solidFill>
                  <a:srgbClr val="333333"/>
                </a:solidFill>
                <a:highlight>
                  <a:srgbClr val="FFFFFF"/>
                </a:highlight>
                <a:latin typeface="Times New Roman"/>
                <a:ea typeface="Times New Roman"/>
                <a:cs typeface="Times New Roman"/>
                <a:sym typeface="Times New Roman"/>
              </a:rPr>
              <a:t>[7] </a:t>
            </a:r>
            <a:r>
              <a:rPr lang="en" sz="1200" dirty="0" err="1">
                <a:solidFill>
                  <a:srgbClr val="333333"/>
                </a:solidFill>
                <a:highlight>
                  <a:srgbClr val="FFFFFF"/>
                </a:highlight>
                <a:latin typeface="Times New Roman"/>
                <a:ea typeface="Times New Roman"/>
                <a:cs typeface="Times New Roman"/>
                <a:sym typeface="Times New Roman"/>
              </a:rPr>
              <a:t>handsonERP</a:t>
            </a:r>
            <a:r>
              <a:rPr lang="en" sz="1200" dirty="0">
                <a:solidFill>
                  <a:srgbClr val="333333"/>
                </a:solidFill>
                <a:highlight>
                  <a:srgbClr val="FFFFFF"/>
                </a:highlight>
                <a:latin typeface="Times New Roman"/>
                <a:ea typeface="Times New Roman"/>
                <a:cs typeface="Times New Roman"/>
                <a:sym typeface="Times New Roman"/>
              </a:rPr>
              <a:t>. “What is Apache </a:t>
            </a:r>
            <a:r>
              <a:rPr lang="en" sz="1200" dirty="0" err="1">
                <a:solidFill>
                  <a:srgbClr val="333333"/>
                </a:solidFill>
                <a:highlight>
                  <a:srgbClr val="FFFFFF"/>
                </a:highlight>
                <a:latin typeface="Times New Roman"/>
                <a:ea typeface="Times New Roman"/>
                <a:cs typeface="Times New Roman"/>
                <a:sym typeface="Times New Roman"/>
              </a:rPr>
              <a:t>CouchDB</a:t>
            </a:r>
            <a:r>
              <a:rPr lang="en" sz="1200" dirty="0">
                <a:solidFill>
                  <a:srgbClr val="333333"/>
                </a:solidFill>
                <a:highlight>
                  <a:srgbClr val="FFFFFF"/>
                </a:highlight>
                <a:latin typeface="Times New Roman"/>
                <a:ea typeface="Times New Roman"/>
                <a:cs typeface="Times New Roman"/>
                <a:sym typeface="Times New Roman"/>
              </a:rPr>
              <a:t>?” YouTube, YouTube, 1 Mar. 2014, </a:t>
            </a:r>
            <a:r>
              <a:rPr lang="en" sz="1200" u="sng" dirty="0">
                <a:solidFill>
                  <a:schemeClr val="hlink"/>
                </a:solidFill>
                <a:highlight>
                  <a:srgbClr val="FFFFFF"/>
                </a:highlight>
                <a:latin typeface="Times New Roman"/>
                <a:ea typeface="Times New Roman"/>
                <a:cs typeface="Times New Roman"/>
                <a:sym typeface="Times New Roman"/>
                <a:hlinkClick r:id="rId8"/>
              </a:rPr>
              <a:t>www.youtube.com/watch?v=axmItMFT6Og</a:t>
            </a:r>
            <a:endParaRPr sz="1200" dirty="0">
              <a:solidFill>
                <a:srgbClr val="333333"/>
              </a:solidFill>
              <a:highlight>
                <a:srgbClr val="FFFFFF"/>
              </a:highlight>
              <a:latin typeface="Times New Roman"/>
              <a:ea typeface="Times New Roman"/>
              <a:cs typeface="Times New Roman"/>
              <a:sym typeface="Times New Roman"/>
            </a:endParaRPr>
          </a:p>
          <a:p>
            <a:pPr marL="0" lvl="0" indent="0">
              <a:spcBef>
                <a:spcPts val="640"/>
              </a:spcBef>
              <a:spcAft>
                <a:spcPts val="0"/>
              </a:spcAft>
              <a:buNone/>
            </a:pPr>
            <a:r>
              <a:rPr lang="en" sz="1200" dirty="0">
                <a:solidFill>
                  <a:srgbClr val="333333"/>
                </a:solidFill>
                <a:highlight>
                  <a:srgbClr val="FFFFFF"/>
                </a:highlight>
                <a:latin typeface="Times New Roman"/>
                <a:ea typeface="Times New Roman"/>
                <a:cs typeface="Times New Roman"/>
                <a:sym typeface="Times New Roman"/>
              </a:rPr>
              <a:t>[8]“Hadoop Tool: </a:t>
            </a:r>
            <a:r>
              <a:rPr lang="en" sz="1200" dirty="0" err="1">
                <a:solidFill>
                  <a:srgbClr val="333333"/>
                </a:solidFill>
                <a:highlight>
                  <a:srgbClr val="FFFFFF"/>
                </a:highlight>
                <a:latin typeface="Times New Roman"/>
                <a:ea typeface="Times New Roman"/>
                <a:cs typeface="Times New Roman"/>
                <a:sym typeface="Times New Roman"/>
              </a:rPr>
              <a:t>CouchDB</a:t>
            </a:r>
            <a:r>
              <a:rPr lang="en" sz="1200" dirty="0">
                <a:solidFill>
                  <a:srgbClr val="333333"/>
                </a:solidFill>
                <a:highlight>
                  <a:srgbClr val="FFFFFF"/>
                </a:highlight>
                <a:latin typeface="Times New Roman"/>
                <a:ea typeface="Times New Roman"/>
                <a:cs typeface="Times New Roman"/>
                <a:sym typeface="Times New Roman"/>
              </a:rPr>
              <a:t> Assignment Help.” Assignment help, </a:t>
            </a:r>
            <a:r>
              <a:rPr lang="en" sz="1200" u="sng" dirty="0">
                <a:solidFill>
                  <a:schemeClr val="hlink"/>
                </a:solidFill>
                <a:highlight>
                  <a:srgbClr val="FFFFFF"/>
                </a:highlight>
                <a:latin typeface="Times New Roman"/>
                <a:ea typeface="Times New Roman"/>
                <a:cs typeface="Times New Roman"/>
                <a:sym typeface="Times New Roman"/>
                <a:hlinkClick r:id="rId9"/>
              </a:rPr>
              <a:t>www.myassignmenthelp.net/couchdb-assignment-help</a:t>
            </a:r>
            <a:r>
              <a:rPr lang="en" sz="1200" dirty="0">
                <a:solidFill>
                  <a:srgbClr val="333333"/>
                </a:solidFill>
                <a:highlight>
                  <a:srgbClr val="FFFFFF"/>
                </a:highlight>
                <a:latin typeface="Times New Roman"/>
                <a:ea typeface="Times New Roman"/>
                <a:cs typeface="Times New Roman"/>
                <a:sym typeface="Times New Roman"/>
              </a:rPr>
              <a:t>.</a:t>
            </a:r>
            <a:endParaRPr sz="1200" dirty="0">
              <a:solidFill>
                <a:srgbClr val="333333"/>
              </a:solidFill>
              <a:highlight>
                <a:srgbClr val="FFFFFF"/>
              </a:highlight>
              <a:latin typeface="Times New Roman"/>
              <a:ea typeface="Times New Roman"/>
              <a:cs typeface="Times New Roman"/>
              <a:sym typeface="Times New Roman"/>
            </a:endParaRPr>
          </a:p>
          <a:p>
            <a:pPr marL="0" lvl="0" indent="0" rtl="0">
              <a:spcBef>
                <a:spcPts val="640"/>
              </a:spcBef>
              <a:spcAft>
                <a:spcPts val="0"/>
              </a:spcAft>
              <a:buNone/>
            </a:pPr>
            <a:r>
              <a:rPr lang="en" sz="1200" dirty="0">
                <a:solidFill>
                  <a:srgbClr val="333333"/>
                </a:solidFill>
                <a:highlight>
                  <a:srgbClr val="FFFFFF"/>
                </a:highlight>
                <a:latin typeface="Times New Roman"/>
                <a:ea typeface="Times New Roman"/>
                <a:cs typeface="Times New Roman"/>
                <a:sym typeface="Times New Roman"/>
              </a:rPr>
              <a:t>[9] </a:t>
            </a:r>
            <a:r>
              <a:rPr lang="en" sz="1200" dirty="0" err="1">
                <a:solidFill>
                  <a:srgbClr val="333333"/>
                </a:solidFill>
                <a:highlight>
                  <a:srgbClr val="FFFFFF"/>
                </a:highlight>
                <a:latin typeface="Times New Roman"/>
                <a:ea typeface="Times New Roman"/>
                <a:cs typeface="Times New Roman"/>
                <a:sym typeface="Times New Roman"/>
              </a:rPr>
              <a:t>Gorst</a:t>
            </a:r>
            <a:r>
              <a:rPr lang="en" sz="1200" dirty="0">
                <a:solidFill>
                  <a:srgbClr val="333333"/>
                </a:solidFill>
                <a:highlight>
                  <a:srgbClr val="FFFFFF"/>
                </a:highlight>
                <a:latin typeface="Times New Roman"/>
                <a:ea typeface="Times New Roman"/>
                <a:cs typeface="Times New Roman"/>
                <a:sym typeface="Times New Roman"/>
              </a:rPr>
              <a:t>, Dan. “MongoDB vs </a:t>
            </a:r>
            <a:r>
              <a:rPr lang="en" sz="1200" dirty="0" err="1">
                <a:solidFill>
                  <a:srgbClr val="333333"/>
                </a:solidFill>
                <a:highlight>
                  <a:srgbClr val="FFFFFF"/>
                </a:highlight>
                <a:latin typeface="Times New Roman"/>
                <a:ea typeface="Times New Roman"/>
                <a:cs typeface="Times New Roman"/>
                <a:sym typeface="Times New Roman"/>
              </a:rPr>
              <a:t>CouchDB</a:t>
            </a:r>
            <a:r>
              <a:rPr lang="en" sz="1200" dirty="0">
                <a:solidFill>
                  <a:srgbClr val="333333"/>
                </a:solidFill>
                <a:highlight>
                  <a:srgbClr val="FFFFFF"/>
                </a:highlight>
                <a:latin typeface="Times New Roman"/>
                <a:ea typeface="Times New Roman"/>
                <a:cs typeface="Times New Roman"/>
                <a:sym typeface="Times New Roman"/>
              </a:rPr>
              <a:t>.” Scott Logic, 4 Aug. 2014, </a:t>
            </a:r>
            <a:r>
              <a:rPr lang="en" sz="1200" dirty="0" err="1">
                <a:solidFill>
                  <a:srgbClr val="333333"/>
                </a:solidFill>
                <a:highlight>
                  <a:srgbClr val="FFFFFF"/>
                </a:highlight>
                <a:latin typeface="Times New Roman"/>
                <a:ea typeface="Times New Roman"/>
                <a:cs typeface="Times New Roman"/>
                <a:sym typeface="Times New Roman"/>
              </a:rPr>
              <a:t>blog.scottlogic.com</a:t>
            </a:r>
            <a:r>
              <a:rPr lang="en" sz="1200" dirty="0">
                <a:solidFill>
                  <a:srgbClr val="333333"/>
                </a:solidFill>
                <a:highlight>
                  <a:srgbClr val="FFFFFF"/>
                </a:highlight>
                <a:latin typeface="Times New Roman"/>
                <a:ea typeface="Times New Roman"/>
                <a:cs typeface="Times New Roman"/>
                <a:sym typeface="Times New Roman"/>
              </a:rPr>
              <a:t>/2014/08/04/</a:t>
            </a:r>
            <a:r>
              <a:rPr lang="en" sz="1200" dirty="0" err="1">
                <a:solidFill>
                  <a:srgbClr val="333333"/>
                </a:solidFill>
                <a:highlight>
                  <a:srgbClr val="FFFFFF"/>
                </a:highlight>
                <a:latin typeface="Times New Roman"/>
                <a:ea typeface="Times New Roman"/>
                <a:cs typeface="Times New Roman"/>
                <a:sym typeface="Times New Roman"/>
              </a:rPr>
              <a:t>mongodb</a:t>
            </a:r>
            <a:r>
              <a:rPr lang="en" sz="1200" dirty="0">
                <a:solidFill>
                  <a:srgbClr val="333333"/>
                </a:solidFill>
                <a:highlight>
                  <a:srgbClr val="FFFFFF"/>
                </a:highlight>
                <a:latin typeface="Times New Roman"/>
                <a:ea typeface="Times New Roman"/>
                <a:cs typeface="Times New Roman"/>
                <a:sym typeface="Times New Roman"/>
              </a:rPr>
              <a:t>-vs-</a:t>
            </a:r>
            <a:r>
              <a:rPr lang="en" sz="1200" dirty="0" err="1">
                <a:solidFill>
                  <a:srgbClr val="333333"/>
                </a:solidFill>
                <a:highlight>
                  <a:srgbClr val="FFFFFF"/>
                </a:highlight>
                <a:latin typeface="Times New Roman"/>
                <a:ea typeface="Times New Roman"/>
                <a:cs typeface="Times New Roman"/>
                <a:sym typeface="Times New Roman"/>
              </a:rPr>
              <a:t>couchdb.html</a:t>
            </a:r>
            <a:r>
              <a:rPr lang="en" sz="1200" dirty="0">
                <a:solidFill>
                  <a:srgbClr val="333333"/>
                </a:solidFill>
                <a:highlight>
                  <a:srgbClr val="FFFFFF"/>
                </a:highlight>
                <a:latin typeface="Times New Roman"/>
                <a:ea typeface="Times New Roman"/>
                <a:cs typeface="Times New Roman"/>
                <a:sym typeface="Times New Roman"/>
              </a:rPr>
              <a:t>.</a:t>
            </a:r>
            <a:endParaRPr sz="1200" dirty="0">
              <a:solidFill>
                <a:srgbClr val="333333"/>
              </a:solidFill>
              <a:highlight>
                <a:srgbClr val="FFFFFF"/>
              </a:highlight>
              <a:latin typeface="Times New Roman"/>
              <a:ea typeface="Times New Roman"/>
              <a:cs typeface="Times New Roman"/>
              <a:sym typeface="Times New Roman"/>
            </a:endParaRPr>
          </a:p>
          <a:p>
            <a:pPr marL="0" lvl="0" indent="0" rtl="0">
              <a:spcBef>
                <a:spcPts val="640"/>
              </a:spcBef>
              <a:spcAft>
                <a:spcPts val="0"/>
              </a:spcAft>
              <a:buNone/>
            </a:pPr>
            <a:endParaRPr sz="1200" dirty="0">
              <a:solidFill>
                <a:srgbClr val="333333"/>
              </a:solidFill>
              <a:highlight>
                <a:srgbClr val="FFFFFF"/>
              </a:highlight>
              <a:latin typeface="Times New Roman"/>
              <a:ea typeface="Times New Roman"/>
              <a:cs typeface="Times New Roman"/>
              <a:sym typeface="Times New Roman"/>
            </a:endParaRPr>
          </a:p>
          <a:p>
            <a:pPr marL="0" lvl="0" indent="0" rtl="0">
              <a:spcBef>
                <a:spcPts val="640"/>
              </a:spcBef>
              <a:spcAft>
                <a:spcPts val="0"/>
              </a:spcAft>
              <a:buNone/>
            </a:pPr>
            <a:r>
              <a:rPr lang="en" sz="2400" dirty="0">
                <a:solidFill>
                  <a:schemeClr val="dk1"/>
                </a:solidFill>
              </a:rPr>
              <a:t>			</a:t>
            </a:r>
            <a:endParaRPr sz="2400" dirty="0">
              <a:solidFill>
                <a:schemeClr val="dk1"/>
              </a:solidFill>
            </a:endParaRPr>
          </a:p>
          <a:p>
            <a:pPr marL="0" lvl="0" indent="0" rtl="0">
              <a:spcBef>
                <a:spcPts val="640"/>
              </a:spcBef>
              <a:spcAft>
                <a:spcPts val="0"/>
              </a:spcAft>
              <a:buNone/>
            </a:pPr>
            <a:endParaRPr sz="2400" dirty="0">
              <a:solidFill>
                <a:schemeClr val="dk1"/>
              </a:solidFill>
            </a:endParaRPr>
          </a:p>
          <a:p>
            <a:pPr marL="0" lvl="0" indent="0" rtl="0">
              <a:spcBef>
                <a:spcPts val="640"/>
              </a:spcBef>
              <a:spcAft>
                <a:spcPts val="0"/>
              </a:spcAft>
              <a:buNone/>
            </a:pPr>
            <a:r>
              <a:rPr lang="en" sz="2400" dirty="0">
                <a:solidFill>
                  <a:schemeClr val="dk1"/>
                </a:solidFill>
              </a:rPr>
              <a:t>				</a:t>
            </a:r>
            <a:endParaRPr sz="2400" dirty="0">
              <a:solidFill>
                <a:schemeClr val="dk1"/>
              </a:solidFill>
            </a:endParaRPr>
          </a:p>
          <a:p>
            <a:pPr marL="0" lvl="0" indent="0" rtl="0">
              <a:spcBef>
                <a:spcPts val="640"/>
              </a:spcBef>
              <a:spcAft>
                <a:spcPts val="0"/>
              </a:spcAft>
              <a:buNone/>
            </a:pPr>
            <a:r>
              <a:rPr lang="en" sz="2400" dirty="0">
                <a:solidFill>
                  <a:schemeClr val="dk1"/>
                </a:solidFill>
              </a:rPr>
              <a:t>			</a:t>
            </a:r>
            <a:endParaRPr sz="2400" dirty="0">
              <a:solidFill>
                <a:schemeClr val="dk1"/>
              </a:solidFill>
            </a:endParaRPr>
          </a:p>
          <a:p>
            <a:pPr marL="0" lvl="0" indent="0" rtl="0">
              <a:spcBef>
                <a:spcPts val="640"/>
              </a:spcBef>
              <a:spcAft>
                <a:spcPts val="0"/>
              </a:spcAft>
              <a:buNone/>
            </a:pPr>
            <a:r>
              <a:rPr lang="en" sz="2400" dirty="0">
                <a:solidFill>
                  <a:schemeClr val="dk1"/>
                </a:solidFill>
              </a:rPr>
              <a:t>		</a:t>
            </a:r>
            <a:endParaRPr sz="2400" dirty="0">
              <a:solidFill>
                <a:schemeClr val="dk1"/>
              </a:solidFill>
            </a:endParaRPr>
          </a:p>
          <a:p>
            <a:pPr marL="0" lvl="0" indent="0" rtl="0">
              <a:spcBef>
                <a:spcPts val="640"/>
              </a:spcBef>
              <a:spcAft>
                <a:spcPts val="0"/>
              </a:spcAft>
              <a:buNone/>
            </a:pPr>
            <a:endParaRPr sz="2400" dirty="0">
              <a:solidFill>
                <a:schemeClr val="dk1"/>
              </a:solidFill>
            </a:endParaRPr>
          </a:p>
          <a:p>
            <a:pPr marL="0" lvl="0" indent="0" rtl="0">
              <a:spcBef>
                <a:spcPts val="640"/>
              </a:spcBef>
              <a:spcAft>
                <a:spcPts val="0"/>
              </a:spcAft>
              <a:buNone/>
            </a:pPr>
            <a:r>
              <a:rPr lang="en" sz="2400" dirty="0">
                <a:solidFill>
                  <a:schemeClr val="dk1"/>
                </a:solidFill>
              </a:rPr>
              <a:t>				</a:t>
            </a:r>
            <a:endParaRPr sz="2400" dirty="0">
              <a:solidFill>
                <a:schemeClr val="dk1"/>
              </a:solidFill>
            </a:endParaRPr>
          </a:p>
          <a:p>
            <a:pPr marL="0" lvl="0" indent="0" rtl="0">
              <a:spcBef>
                <a:spcPts val="640"/>
              </a:spcBef>
              <a:spcAft>
                <a:spcPts val="0"/>
              </a:spcAft>
              <a:buNone/>
            </a:pPr>
            <a:r>
              <a:rPr lang="en" sz="2400" dirty="0">
                <a:solidFill>
                  <a:schemeClr val="dk1"/>
                </a:solidFill>
              </a:rPr>
              <a:t>			</a:t>
            </a:r>
            <a:endParaRPr sz="2400" dirty="0">
              <a:solidFill>
                <a:schemeClr val="dk1"/>
              </a:solidFill>
            </a:endParaRPr>
          </a:p>
          <a:p>
            <a:pPr marL="0" lvl="0" indent="0" rtl="0">
              <a:spcBef>
                <a:spcPts val="640"/>
              </a:spcBef>
              <a:spcAft>
                <a:spcPts val="0"/>
              </a:spcAft>
              <a:buNone/>
            </a:pPr>
            <a:r>
              <a:rPr lang="en" sz="2400" dirty="0">
                <a:solidFill>
                  <a:schemeClr val="dk1"/>
                </a:solidFill>
              </a:rPr>
              <a:t>		</a:t>
            </a:r>
            <a:endParaRPr sz="2400" dirty="0">
              <a:solidFill>
                <a:schemeClr val="dk1"/>
              </a:solidFill>
            </a:endParaRPr>
          </a:p>
          <a:p>
            <a:pPr marL="0" lvl="0" indent="0" rtl="0">
              <a:spcBef>
                <a:spcPts val="640"/>
              </a:spcBef>
              <a:spcAft>
                <a:spcPts val="0"/>
              </a:spcAft>
              <a:buNone/>
            </a:pPr>
            <a:endParaRPr sz="2400" dirty="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body" idx="1"/>
          </p:nvPr>
        </p:nvSpPr>
        <p:spPr>
          <a:xfrm>
            <a:off x="311700" y="1968025"/>
            <a:ext cx="8520600" cy="2700600"/>
          </a:xfrm>
          <a:prstGeom prst="rect">
            <a:avLst/>
          </a:prstGeom>
        </p:spPr>
        <p:txBody>
          <a:bodyPr spcFirstLastPara="1" wrap="square" lIns="91425" tIns="91425" rIns="91425" bIns="91425" anchor="t" anchorCtr="0">
            <a:noAutofit/>
          </a:bodyPr>
          <a:lstStyle/>
          <a:p>
            <a:pPr marL="0" lvl="0" indent="0" algn="ctr" rtl="0">
              <a:spcBef>
                <a:spcPts val="640"/>
              </a:spcBef>
              <a:spcAft>
                <a:spcPts val="0"/>
              </a:spcAft>
              <a:buNone/>
            </a:pPr>
            <a:r>
              <a:rPr lang="en" sz="2400">
                <a:solidFill>
                  <a:srgbClr val="333333"/>
                </a:solidFill>
              </a:rPr>
              <a:t>Thanks for Listening!</a:t>
            </a:r>
            <a:endParaRPr sz="2400">
              <a:solidFill>
                <a:srgbClr val="333333"/>
              </a:solidFill>
            </a:endParaRPr>
          </a:p>
          <a:p>
            <a:pPr marL="0" lvl="0" indent="0" algn="ctr" rtl="0">
              <a:spcBef>
                <a:spcPts val="1000"/>
              </a:spcBef>
              <a:spcAft>
                <a:spcPts val="1000"/>
              </a:spcAft>
              <a:buNone/>
            </a:pPr>
            <a:r>
              <a:rPr lang="en" sz="2400">
                <a:solidFill>
                  <a:srgbClr val="333333"/>
                </a:solidFill>
              </a:rPr>
              <a:t>Q&amp;A</a:t>
            </a:r>
            <a:endParaRPr sz="2400">
              <a:solidFill>
                <a:srgbClr val="33333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645825" y="47865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Overview</a:t>
            </a:r>
            <a:endParaRPr sz="3000"/>
          </a:p>
        </p:txBody>
      </p:sp>
      <p:sp>
        <p:nvSpPr>
          <p:cNvPr id="91" name="Shape 91"/>
          <p:cNvSpPr txBox="1">
            <a:spLocks noGrp="1"/>
          </p:cNvSpPr>
          <p:nvPr>
            <p:ph type="body" idx="1"/>
          </p:nvPr>
        </p:nvSpPr>
        <p:spPr>
          <a:xfrm>
            <a:off x="768975" y="1203300"/>
            <a:ext cx="8274300" cy="3502200"/>
          </a:xfrm>
          <a:prstGeom prst="rect">
            <a:avLst/>
          </a:prstGeom>
        </p:spPr>
        <p:txBody>
          <a:bodyPr spcFirstLastPara="1" wrap="square" lIns="91425" tIns="91425" rIns="91425" bIns="91425" anchor="t" anchorCtr="0">
            <a:noAutofit/>
          </a:bodyPr>
          <a:lstStyle/>
          <a:p>
            <a:pPr marL="457200" lvl="0" indent="-381000" rtl="0">
              <a:spcBef>
                <a:spcPts val="640"/>
              </a:spcBef>
              <a:spcAft>
                <a:spcPts val="0"/>
              </a:spcAft>
              <a:buClr>
                <a:schemeClr val="dk1"/>
              </a:buClr>
              <a:buSzPts val="2400"/>
              <a:buChar char="•"/>
            </a:pPr>
            <a:r>
              <a:rPr lang="en" sz="2400" dirty="0" err="1"/>
              <a:t>CouchDB</a:t>
            </a:r>
            <a:r>
              <a:rPr lang="en" sz="2400" dirty="0"/>
              <a:t> is a Distributed Architecture with Replication</a:t>
            </a:r>
            <a:endParaRPr sz="2400" dirty="0"/>
          </a:p>
          <a:p>
            <a:pPr marL="457200" lvl="0" indent="-381000" rtl="0">
              <a:spcBef>
                <a:spcPts val="1000"/>
              </a:spcBef>
              <a:spcAft>
                <a:spcPts val="0"/>
              </a:spcAft>
              <a:buClr>
                <a:schemeClr val="dk1"/>
              </a:buClr>
              <a:buSzPts val="2400"/>
              <a:buChar char="•"/>
            </a:pPr>
            <a:r>
              <a:rPr lang="en" sz="2400" dirty="0"/>
              <a:t>It is able to scale down as well as up, </a:t>
            </a:r>
            <a:r>
              <a:rPr lang="en" sz="2400" dirty="0" err="1"/>
              <a:t>CouchDB</a:t>
            </a:r>
            <a:r>
              <a:rPr lang="en" sz="2400" dirty="0"/>
              <a:t> fits </a:t>
            </a:r>
            <a:r>
              <a:rPr lang="en" sz="2400" dirty="0">
                <a:solidFill>
                  <a:schemeClr val="dk1"/>
                </a:solidFill>
              </a:rPr>
              <a:t>problem spaces of varying size and complexity with ease.</a:t>
            </a:r>
            <a:endParaRPr sz="2400" dirty="0"/>
          </a:p>
          <a:p>
            <a:pPr marL="457200" lvl="0" indent="-381000">
              <a:spcBef>
                <a:spcPts val="1000"/>
              </a:spcBef>
              <a:spcAft>
                <a:spcPts val="0"/>
              </a:spcAft>
              <a:buClr>
                <a:schemeClr val="dk1"/>
              </a:buClr>
              <a:buSzPts val="2400"/>
              <a:buChar char="•"/>
            </a:pPr>
            <a:r>
              <a:rPr lang="en" sz="2400" dirty="0">
                <a:solidFill>
                  <a:schemeClr val="dk1"/>
                </a:solidFill>
              </a:rPr>
              <a:t>It offers a robustness unmatched by most other databases. Whereas other systems tolerate occasional network drops, </a:t>
            </a:r>
            <a:r>
              <a:rPr lang="en" sz="2400" dirty="0" err="1">
                <a:solidFill>
                  <a:schemeClr val="dk1"/>
                </a:solidFill>
              </a:rPr>
              <a:t>CouchDB</a:t>
            </a:r>
            <a:r>
              <a:rPr lang="en" sz="2400" dirty="0">
                <a:solidFill>
                  <a:schemeClr val="dk1"/>
                </a:solidFill>
              </a:rPr>
              <a:t> thrives even when connectivity is only rarely available. </a:t>
            </a:r>
            <a:endParaRPr sz="1000" dirty="0">
              <a:solidFill>
                <a:schemeClr val="dk1"/>
              </a:solidFill>
            </a:endParaRPr>
          </a:p>
          <a:p>
            <a:pPr marL="0" lvl="0" indent="0">
              <a:spcBef>
                <a:spcPts val="1000"/>
              </a:spcBef>
              <a:spcAft>
                <a:spcPts val="0"/>
              </a:spcAft>
              <a:buNone/>
            </a:pPr>
            <a:r>
              <a:rPr lang="en" sz="1100" dirty="0">
                <a:solidFill>
                  <a:schemeClr val="dk1"/>
                </a:solidFill>
              </a:rPr>
              <a:t>				</a:t>
            </a:r>
            <a:endParaRPr sz="1100" dirty="0">
              <a:solidFill>
                <a:schemeClr val="dk1"/>
              </a:solidFill>
            </a:endParaRPr>
          </a:p>
          <a:p>
            <a:pPr marL="0" lvl="0" indent="0">
              <a:spcBef>
                <a:spcPts val="640"/>
              </a:spcBef>
              <a:spcAft>
                <a:spcPts val="0"/>
              </a:spcAft>
              <a:buNone/>
            </a:pPr>
            <a:r>
              <a:rPr lang="en" sz="1100" dirty="0">
                <a:solidFill>
                  <a:schemeClr val="dk1"/>
                </a:solidFill>
              </a:rPr>
              <a:t>			</a:t>
            </a:r>
            <a:endParaRPr sz="1100" dirty="0">
              <a:solidFill>
                <a:schemeClr val="dk1"/>
              </a:solidFill>
            </a:endParaRPr>
          </a:p>
          <a:p>
            <a:pPr marL="0" lvl="0" indent="0">
              <a:spcBef>
                <a:spcPts val="640"/>
              </a:spcBef>
              <a:spcAft>
                <a:spcPts val="0"/>
              </a:spcAft>
              <a:buNone/>
            </a:pPr>
            <a:r>
              <a:rPr lang="en" sz="1100" dirty="0">
                <a:solidFill>
                  <a:schemeClr val="dk1"/>
                </a:solidFill>
              </a:rPr>
              <a:t>		</a:t>
            </a:r>
            <a:endParaRPr sz="1100" dirty="0">
              <a:solidFill>
                <a:schemeClr val="dk1"/>
              </a:solidFill>
            </a:endParaRPr>
          </a:p>
          <a:p>
            <a:pPr marL="0" lvl="0" indent="0">
              <a:spcBef>
                <a:spcPts val="640"/>
              </a:spcBef>
              <a:spcAft>
                <a:spcPts val="0"/>
              </a:spcAft>
              <a:buNone/>
            </a:pPr>
            <a:endParaRPr sz="2400" dirty="0">
              <a:solidFill>
                <a:schemeClr val="dk1"/>
              </a:solidFill>
            </a:endParaRPr>
          </a:p>
          <a:p>
            <a:pPr marL="0" lvl="0" indent="0">
              <a:spcBef>
                <a:spcPts val="640"/>
              </a:spcBef>
              <a:spcAft>
                <a:spcPts val="0"/>
              </a:spcAft>
              <a:buNone/>
            </a:pPr>
            <a:r>
              <a:rPr lang="en" sz="1100" dirty="0">
                <a:solidFill>
                  <a:schemeClr val="dk1"/>
                </a:solidFill>
              </a:rPr>
              <a:t>				</a:t>
            </a:r>
            <a:endParaRPr sz="1100" dirty="0">
              <a:solidFill>
                <a:schemeClr val="dk1"/>
              </a:solidFill>
            </a:endParaRPr>
          </a:p>
          <a:p>
            <a:pPr marL="0" lvl="0" indent="0">
              <a:spcBef>
                <a:spcPts val="640"/>
              </a:spcBef>
              <a:spcAft>
                <a:spcPts val="0"/>
              </a:spcAft>
              <a:buNone/>
            </a:pPr>
            <a:r>
              <a:rPr lang="en" sz="1100" dirty="0">
                <a:solidFill>
                  <a:schemeClr val="dk1"/>
                </a:solidFill>
              </a:rPr>
              <a:t>			</a:t>
            </a:r>
            <a:endParaRPr sz="1100" dirty="0">
              <a:solidFill>
                <a:schemeClr val="dk1"/>
              </a:solidFill>
            </a:endParaRPr>
          </a:p>
          <a:p>
            <a:pPr marL="0" lvl="0" indent="0">
              <a:spcBef>
                <a:spcPts val="640"/>
              </a:spcBef>
              <a:spcAft>
                <a:spcPts val="0"/>
              </a:spcAft>
              <a:buNone/>
            </a:pPr>
            <a:r>
              <a:rPr lang="en" sz="1100" dirty="0">
                <a:solidFill>
                  <a:schemeClr val="dk1"/>
                </a:solidFill>
              </a:rPr>
              <a:t>		</a:t>
            </a:r>
            <a:endParaRPr sz="1100" dirty="0">
              <a:solidFill>
                <a:schemeClr val="dk1"/>
              </a:solidFill>
            </a:endParaRPr>
          </a:p>
          <a:p>
            <a:pPr marL="0" lvl="0" indent="0" rtl="0">
              <a:spcBef>
                <a:spcPts val="640"/>
              </a:spcBef>
              <a:spcAft>
                <a:spcPts val="0"/>
              </a:spcAft>
              <a:buNone/>
            </a:pPr>
            <a:endParaRPr sz="2400" dirty="0">
              <a:solidFill>
                <a:schemeClr val="dk1"/>
              </a:solidFill>
            </a:endParaRPr>
          </a:p>
          <a:p>
            <a:pPr marL="0" lvl="0" indent="0" rtl="0">
              <a:spcBef>
                <a:spcPts val="640"/>
              </a:spcBef>
              <a:spcAft>
                <a:spcPts val="0"/>
              </a:spcAft>
              <a:buNone/>
            </a:pPr>
            <a:r>
              <a:rPr lang="en" sz="1100" dirty="0">
                <a:solidFill>
                  <a:schemeClr val="dk1"/>
                </a:solidFill>
              </a:rPr>
              <a:t>				</a:t>
            </a:r>
            <a:endParaRPr sz="1100" dirty="0">
              <a:solidFill>
                <a:schemeClr val="dk1"/>
              </a:solidFill>
            </a:endParaRPr>
          </a:p>
          <a:p>
            <a:pPr marL="0" lvl="0" indent="0" rtl="0">
              <a:spcBef>
                <a:spcPts val="640"/>
              </a:spcBef>
              <a:spcAft>
                <a:spcPts val="0"/>
              </a:spcAft>
              <a:buNone/>
            </a:pPr>
            <a:r>
              <a:rPr lang="en" sz="1100" dirty="0">
                <a:solidFill>
                  <a:schemeClr val="dk1"/>
                </a:solidFill>
              </a:rPr>
              <a:t>			</a:t>
            </a:r>
            <a:endParaRPr sz="1100" dirty="0">
              <a:solidFill>
                <a:schemeClr val="dk1"/>
              </a:solidFill>
            </a:endParaRPr>
          </a:p>
          <a:p>
            <a:pPr marL="0" lvl="0" indent="0" rtl="0">
              <a:spcBef>
                <a:spcPts val="640"/>
              </a:spcBef>
              <a:spcAft>
                <a:spcPts val="0"/>
              </a:spcAft>
              <a:buNone/>
            </a:pPr>
            <a:r>
              <a:rPr lang="en" sz="1100" dirty="0">
                <a:solidFill>
                  <a:schemeClr val="dk1"/>
                </a:solidFill>
              </a:rPr>
              <a:t>		</a:t>
            </a:r>
            <a:endParaRPr sz="1100" dirty="0">
              <a:solidFill>
                <a:schemeClr val="dk1"/>
              </a:solidFill>
            </a:endParaRPr>
          </a:p>
          <a:p>
            <a:pPr marL="0" lvl="0" indent="0" rtl="0">
              <a:spcBef>
                <a:spcPts val="64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623400" y="445025"/>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Features</a:t>
            </a:r>
            <a:endParaRPr sz="3000"/>
          </a:p>
        </p:txBody>
      </p:sp>
      <p:sp>
        <p:nvSpPr>
          <p:cNvPr id="97" name="Shape 97"/>
          <p:cNvSpPr txBox="1">
            <a:spLocks noGrp="1"/>
          </p:cNvSpPr>
          <p:nvPr>
            <p:ph type="body" idx="1"/>
          </p:nvPr>
        </p:nvSpPr>
        <p:spPr>
          <a:xfrm>
            <a:off x="665250" y="1263575"/>
            <a:ext cx="8520600" cy="3416400"/>
          </a:xfrm>
          <a:prstGeom prst="rect">
            <a:avLst/>
          </a:prstGeom>
        </p:spPr>
        <p:txBody>
          <a:bodyPr spcFirstLastPara="1" wrap="square" lIns="91425" tIns="91425" rIns="91425" bIns="91425" anchor="t" anchorCtr="0">
            <a:noAutofit/>
          </a:bodyPr>
          <a:lstStyle/>
          <a:p>
            <a:pPr marL="342900" lvl="0" indent="-292100" rtl="0">
              <a:spcBef>
                <a:spcPts val="0"/>
              </a:spcBef>
              <a:spcAft>
                <a:spcPts val="0"/>
              </a:spcAft>
              <a:buSzPts val="2400"/>
              <a:buChar char="•"/>
            </a:pPr>
            <a:r>
              <a:rPr lang="en" sz="2400"/>
              <a:t>Does not store data and relationships in tables</a:t>
            </a:r>
            <a:endParaRPr sz="2400"/>
          </a:p>
          <a:p>
            <a:pPr marL="342900" lvl="0" indent="-292100" rtl="0">
              <a:spcBef>
                <a:spcPts val="1000"/>
              </a:spcBef>
              <a:spcAft>
                <a:spcPts val="0"/>
              </a:spcAft>
              <a:buSzPts val="2400"/>
              <a:buChar char="•"/>
            </a:pPr>
            <a:r>
              <a:rPr lang="en" sz="2400"/>
              <a:t>Each database is a collection of independent document</a:t>
            </a:r>
            <a:endParaRPr sz="2400"/>
          </a:p>
          <a:p>
            <a:pPr marL="342900" lvl="0" indent="-292100" rtl="0">
              <a:spcBef>
                <a:spcPts val="1000"/>
              </a:spcBef>
              <a:spcAft>
                <a:spcPts val="0"/>
              </a:spcAft>
              <a:buSzPts val="2400"/>
              <a:buChar char="•"/>
            </a:pPr>
            <a:r>
              <a:rPr lang="en" sz="2400"/>
              <a:t>C</a:t>
            </a:r>
            <a:r>
              <a:rPr lang="en" sz="2400">
                <a:solidFill>
                  <a:schemeClr val="dk1"/>
                </a:solidFill>
              </a:rPr>
              <a:t>an run on Android phone, MacBook, and in the datacenter</a:t>
            </a:r>
            <a:endParaRPr sz="2400"/>
          </a:p>
          <a:p>
            <a:pPr marL="342900" lvl="0" indent="-292100" rtl="0">
              <a:spcBef>
                <a:spcPts val="1000"/>
              </a:spcBef>
              <a:spcAft>
                <a:spcPts val="0"/>
              </a:spcAft>
              <a:buClr>
                <a:schemeClr val="dk1"/>
              </a:buClr>
              <a:buSzPts val="2400"/>
              <a:buChar char="•"/>
            </a:pPr>
            <a:r>
              <a:rPr lang="en" sz="2400">
                <a:solidFill>
                  <a:schemeClr val="dk1"/>
                </a:solidFill>
              </a:rPr>
              <a:t>Uses JSON as its storage and communication language</a:t>
            </a:r>
            <a:endParaRPr sz="2400"/>
          </a:p>
          <a:p>
            <a:pPr marL="342900" lvl="0" indent="-292100" rtl="0">
              <a:spcBef>
                <a:spcPts val="1000"/>
              </a:spcBef>
              <a:spcAft>
                <a:spcPts val="0"/>
              </a:spcAft>
              <a:buClr>
                <a:schemeClr val="dk1"/>
              </a:buClr>
              <a:buSzPts val="2400"/>
              <a:buChar char="•"/>
            </a:pPr>
            <a:r>
              <a:rPr lang="en" sz="2400">
                <a:solidFill>
                  <a:schemeClr val="dk1"/>
                </a:solidFill>
              </a:rPr>
              <a:t>Calls to CouchDB happens over a REST interface </a:t>
            </a:r>
            <a:endParaRPr sz="2400">
              <a:solidFill>
                <a:schemeClr val="dk1"/>
              </a:solidFill>
            </a:endParaRPr>
          </a:p>
          <a:p>
            <a:pPr marL="342900" lvl="0" indent="-292100" rtl="0">
              <a:lnSpc>
                <a:spcPct val="100000"/>
              </a:lnSpc>
              <a:spcBef>
                <a:spcPts val="1000"/>
              </a:spcBef>
              <a:spcAft>
                <a:spcPts val="0"/>
              </a:spcAft>
              <a:buClr>
                <a:schemeClr val="dk1"/>
              </a:buClr>
              <a:buSzPts val="2400"/>
              <a:buChar char="•"/>
            </a:pPr>
            <a:r>
              <a:rPr lang="en" sz="2400"/>
              <a:t>Fauxton, formerly called </a:t>
            </a:r>
            <a:r>
              <a:rPr lang="en" sz="2400">
                <a:solidFill>
                  <a:schemeClr val="dk1"/>
                </a:solidFill>
              </a:rPr>
              <a:t>FUTON - CouchDB GUI</a:t>
            </a:r>
            <a:endParaRPr sz="2400">
              <a:solidFill>
                <a:schemeClr val="dk1"/>
              </a:solidFill>
            </a:endParaRPr>
          </a:p>
          <a:p>
            <a:pPr marL="0" lvl="0" indent="0" rtl="0">
              <a:lnSpc>
                <a:spcPct val="100000"/>
              </a:lnSpc>
              <a:spcBef>
                <a:spcPts val="1000"/>
              </a:spcBef>
              <a:spcAft>
                <a:spcPts val="0"/>
              </a:spcAft>
              <a:buNone/>
            </a:pPr>
            <a:endParaRPr sz="2400"/>
          </a:p>
          <a:p>
            <a:pPr marL="0" lvl="0" indent="0" rtl="0">
              <a:spcBef>
                <a:spcPts val="1000"/>
              </a:spcBef>
              <a:spcAft>
                <a:spcPts val="0"/>
              </a:spcAft>
              <a:buNone/>
            </a:pPr>
            <a:r>
              <a:rPr lang="en" sz="1100">
                <a:solidFill>
                  <a:schemeClr val="dk1"/>
                </a:solidFill>
              </a:rPr>
              <a:t>		</a:t>
            </a:r>
            <a:endParaRPr sz="1100">
              <a:solidFill>
                <a:schemeClr val="dk1"/>
              </a:solidFill>
            </a:endParaRPr>
          </a:p>
          <a:p>
            <a:pPr marL="0" lvl="0" indent="0" rtl="0">
              <a:spcBef>
                <a:spcPts val="640"/>
              </a:spcBef>
              <a:spcAft>
                <a:spcPts val="0"/>
              </a:spcAft>
              <a:buNone/>
            </a:pPr>
            <a:endParaRPr sz="2400">
              <a:solidFill>
                <a:schemeClr val="dk1"/>
              </a:solidFill>
            </a:endParaRPr>
          </a:p>
          <a:p>
            <a:pPr marL="0" lvl="0" indent="0" rtl="0">
              <a:spcBef>
                <a:spcPts val="640"/>
              </a:spcBef>
              <a:spcAft>
                <a:spcPts val="0"/>
              </a:spcAft>
              <a:buNone/>
            </a:pPr>
            <a:r>
              <a:rPr lang="en" sz="1100">
                <a:solidFill>
                  <a:schemeClr val="dk1"/>
                </a:solidFill>
              </a:rPr>
              <a:t>				</a:t>
            </a:r>
            <a:endParaRPr sz="1100">
              <a:solidFill>
                <a:schemeClr val="dk1"/>
              </a:solidFill>
            </a:endParaRPr>
          </a:p>
          <a:p>
            <a:pPr marL="0" lvl="0" indent="0" rtl="0">
              <a:spcBef>
                <a:spcPts val="640"/>
              </a:spcBef>
              <a:spcAft>
                <a:spcPts val="0"/>
              </a:spcAft>
              <a:buNone/>
            </a:pPr>
            <a:r>
              <a:rPr lang="en" sz="1100">
                <a:solidFill>
                  <a:schemeClr val="dk1"/>
                </a:solidFill>
              </a:rPr>
              <a:t>			</a:t>
            </a:r>
            <a:endParaRPr sz="1100">
              <a:solidFill>
                <a:schemeClr val="dk1"/>
              </a:solidFill>
            </a:endParaRPr>
          </a:p>
          <a:p>
            <a:pPr marL="0" lvl="0" indent="0" rtl="0">
              <a:spcBef>
                <a:spcPts val="640"/>
              </a:spcBef>
              <a:spcAft>
                <a:spcPts val="0"/>
              </a:spcAft>
              <a:buNone/>
            </a:pPr>
            <a:r>
              <a:rPr lang="en" sz="1100">
                <a:solidFill>
                  <a:schemeClr val="dk1"/>
                </a:solidFill>
              </a:rPr>
              <a:t>		</a:t>
            </a:r>
            <a:endParaRPr sz="1100">
              <a:solidFill>
                <a:schemeClr val="dk1"/>
              </a:solidFill>
            </a:endParaRPr>
          </a:p>
          <a:p>
            <a:pPr marL="0" lvl="0" indent="0" rtl="0">
              <a:spcBef>
                <a:spcPts val="640"/>
              </a:spcBef>
              <a:spcAft>
                <a:spcPts val="0"/>
              </a:spcAft>
              <a:buNone/>
            </a:pPr>
            <a:endParaRPr sz="2400">
              <a:solidFill>
                <a:schemeClr val="dk1"/>
              </a:solidFill>
            </a:endParaRPr>
          </a:p>
          <a:p>
            <a:pPr marL="0" lvl="0" indent="0" rtl="0">
              <a:spcBef>
                <a:spcPts val="640"/>
              </a:spcBef>
              <a:spcAft>
                <a:spcPts val="0"/>
              </a:spcAft>
              <a:buNone/>
            </a:pPr>
            <a:r>
              <a:rPr lang="en" sz="1100">
                <a:solidFill>
                  <a:schemeClr val="dk1"/>
                </a:solidFill>
              </a:rPr>
              <a:t>				</a:t>
            </a:r>
            <a:endParaRPr sz="1100">
              <a:solidFill>
                <a:schemeClr val="dk1"/>
              </a:solidFill>
            </a:endParaRPr>
          </a:p>
          <a:p>
            <a:pPr marL="0" lvl="0" indent="0" rtl="0">
              <a:spcBef>
                <a:spcPts val="640"/>
              </a:spcBef>
              <a:spcAft>
                <a:spcPts val="0"/>
              </a:spcAft>
              <a:buNone/>
            </a:pPr>
            <a:r>
              <a:rPr lang="en" sz="1100">
                <a:solidFill>
                  <a:schemeClr val="dk1"/>
                </a:solidFill>
              </a:rPr>
              <a:t>			</a:t>
            </a:r>
            <a:endParaRPr sz="1100">
              <a:solidFill>
                <a:schemeClr val="dk1"/>
              </a:solidFill>
            </a:endParaRPr>
          </a:p>
          <a:p>
            <a:pPr marL="0" lvl="0" indent="0" rtl="0">
              <a:spcBef>
                <a:spcPts val="640"/>
              </a:spcBef>
              <a:spcAft>
                <a:spcPts val="0"/>
              </a:spcAft>
              <a:buNone/>
            </a:pPr>
            <a:r>
              <a:rPr lang="en" sz="1100">
                <a:solidFill>
                  <a:schemeClr val="dk1"/>
                </a:solidFill>
              </a:rPr>
              <a:t>		</a:t>
            </a:r>
            <a:endParaRPr sz="1100">
              <a:solidFill>
                <a:schemeClr val="dk1"/>
              </a:solidFill>
            </a:endParaRPr>
          </a:p>
          <a:p>
            <a:pPr marL="0" lvl="0" indent="0" rtl="0">
              <a:spcBef>
                <a:spcPts val="64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623400" y="568117"/>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Couch?</a:t>
            </a:r>
            <a:endParaRPr sz="3000" dirty="0"/>
          </a:p>
        </p:txBody>
      </p:sp>
      <p:sp>
        <p:nvSpPr>
          <p:cNvPr id="97" name="Shape 97"/>
          <p:cNvSpPr txBox="1">
            <a:spLocks noGrp="1"/>
          </p:cNvSpPr>
          <p:nvPr>
            <p:ph type="body" idx="1"/>
          </p:nvPr>
        </p:nvSpPr>
        <p:spPr>
          <a:xfrm>
            <a:off x="623400" y="1463331"/>
            <a:ext cx="8520600" cy="3416400"/>
          </a:xfrm>
          <a:prstGeom prst="rect">
            <a:avLst/>
          </a:prstGeom>
        </p:spPr>
        <p:txBody>
          <a:bodyPr spcFirstLastPara="1" wrap="square" lIns="91425" tIns="91425" rIns="91425" bIns="91425" anchor="t" anchorCtr="0">
            <a:noAutofit/>
          </a:bodyPr>
          <a:lstStyle/>
          <a:p>
            <a:pPr marL="342900" lvl="0" indent="-292100" rtl="0">
              <a:spcBef>
                <a:spcPts val="0"/>
              </a:spcBef>
              <a:spcAft>
                <a:spcPts val="0"/>
              </a:spcAft>
              <a:buSzPts val="2400"/>
              <a:buChar char="•"/>
            </a:pPr>
            <a:r>
              <a:rPr lang="en-US" sz="2400" dirty="0"/>
              <a:t>Relax!</a:t>
            </a:r>
            <a:endParaRPr sz="2400" dirty="0"/>
          </a:p>
          <a:p>
            <a:pPr marL="342900" lvl="0" indent="-292100" rtl="0">
              <a:spcBef>
                <a:spcPts val="1000"/>
              </a:spcBef>
              <a:spcAft>
                <a:spcPts val="0"/>
              </a:spcAft>
              <a:buSzPts val="2400"/>
              <a:buChar char="•"/>
            </a:pPr>
            <a:r>
              <a:rPr lang="en-US" sz="2400" dirty="0"/>
              <a:t>No JDBC!!</a:t>
            </a:r>
          </a:p>
          <a:p>
            <a:pPr marL="342900" lvl="0" indent="-292100">
              <a:spcBef>
                <a:spcPts val="1000"/>
              </a:spcBef>
              <a:buSzPts val="2400"/>
            </a:pPr>
            <a:r>
              <a:rPr lang="en-US" sz="2400" dirty="0"/>
              <a:t>Ready made APIs</a:t>
            </a:r>
          </a:p>
          <a:p>
            <a:pPr marL="342900" indent="-292100">
              <a:spcBef>
                <a:spcPts val="1000"/>
              </a:spcBef>
              <a:buSzPts val="2400"/>
            </a:pPr>
            <a:r>
              <a:rPr lang="en-US" sz="2400" dirty="0"/>
              <a:t>Extremely, ridiculously reliable</a:t>
            </a:r>
            <a:endParaRPr sz="2400" dirty="0"/>
          </a:p>
          <a:p>
            <a:pPr marL="342900" lvl="0" indent="-292100" rtl="0">
              <a:lnSpc>
                <a:spcPct val="100000"/>
              </a:lnSpc>
              <a:spcBef>
                <a:spcPts val="1000"/>
              </a:spcBef>
              <a:spcAft>
                <a:spcPts val="0"/>
              </a:spcAft>
              <a:buClr>
                <a:schemeClr val="dk1"/>
              </a:buClr>
              <a:buSzPts val="2400"/>
              <a:buChar char="•"/>
            </a:pPr>
            <a:r>
              <a:rPr lang="en-US" sz="2400" dirty="0"/>
              <a:t>Fault Tolerant</a:t>
            </a:r>
            <a:endParaRPr sz="2400" dirty="0">
              <a:solidFill>
                <a:schemeClr val="dk1"/>
              </a:solidFill>
            </a:endParaRPr>
          </a:p>
          <a:p>
            <a:pPr marL="0" lvl="0" indent="0" rtl="0">
              <a:lnSpc>
                <a:spcPct val="100000"/>
              </a:lnSpc>
              <a:spcBef>
                <a:spcPts val="1000"/>
              </a:spcBef>
              <a:spcAft>
                <a:spcPts val="0"/>
              </a:spcAft>
              <a:buNone/>
            </a:pPr>
            <a:endParaRPr sz="2400" dirty="0"/>
          </a:p>
          <a:p>
            <a:pPr marL="0" lvl="0" indent="0" rtl="0">
              <a:spcBef>
                <a:spcPts val="1000"/>
              </a:spcBef>
              <a:spcAft>
                <a:spcPts val="0"/>
              </a:spcAft>
              <a:buNone/>
            </a:pPr>
            <a:r>
              <a:rPr lang="en" sz="1100" dirty="0">
                <a:solidFill>
                  <a:schemeClr val="dk1"/>
                </a:solidFill>
              </a:rPr>
              <a:t>		</a:t>
            </a:r>
            <a:endParaRPr sz="1100" dirty="0">
              <a:solidFill>
                <a:schemeClr val="dk1"/>
              </a:solidFill>
            </a:endParaRPr>
          </a:p>
          <a:p>
            <a:pPr marL="0" lvl="0" indent="0" rtl="0">
              <a:spcBef>
                <a:spcPts val="640"/>
              </a:spcBef>
              <a:spcAft>
                <a:spcPts val="0"/>
              </a:spcAft>
              <a:buNone/>
            </a:pPr>
            <a:endParaRPr sz="2400" dirty="0">
              <a:solidFill>
                <a:schemeClr val="dk1"/>
              </a:solidFill>
            </a:endParaRPr>
          </a:p>
          <a:p>
            <a:pPr marL="0" lvl="0" indent="0" rtl="0">
              <a:spcBef>
                <a:spcPts val="640"/>
              </a:spcBef>
              <a:spcAft>
                <a:spcPts val="0"/>
              </a:spcAft>
              <a:buNone/>
            </a:pPr>
            <a:r>
              <a:rPr lang="en" sz="1100" dirty="0">
                <a:solidFill>
                  <a:schemeClr val="dk1"/>
                </a:solidFill>
              </a:rPr>
              <a:t>				</a:t>
            </a:r>
            <a:endParaRPr sz="1100" dirty="0">
              <a:solidFill>
                <a:schemeClr val="dk1"/>
              </a:solidFill>
            </a:endParaRPr>
          </a:p>
          <a:p>
            <a:pPr marL="0" lvl="0" indent="0" rtl="0">
              <a:spcBef>
                <a:spcPts val="640"/>
              </a:spcBef>
              <a:spcAft>
                <a:spcPts val="0"/>
              </a:spcAft>
              <a:buNone/>
            </a:pPr>
            <a:r>
              <a:rPr lang="en" sz="1100" dirty="0">
                <a:solidFill>
                  <a:schemeClr val="dk1"/>
                </a:solidFill>
              </a:rPr>
              <a:t>			</a:t>
            </a:r>
            <a:endParaRPr sz="1100" dirty="0">
              <a:solidFill>
                <a:schemeClr val="dk1"/>
              </a:solidFill>
            </a:endParaRPr>
          </a:p>
          <a:p>
            <a:pPr marL="0" lvl="0" indent="0" rtl="0">
              <a:spcBef>
                <a:spcPts val="640"/>
              </a:spcBef>
              <a:spcAft>
                <a:spcPts val="0"/>
              </a:spcAft>
              <a:buNone/>
            </a:pPr>
            <a:r>
              <a:rPr lang="en" sz="1100" dirty="0">
                <a:solidFill>
                  <a:schemeClr val="dk1"/>
                </a:solidFill>
              </a:rPr>
              <a:t>		</a:t>
            </a:r>
            <a:endParaRPr sz="1100" dirty="0">
              <a:solidFill>
                <a:schemeClr val="dk1"/>
              </a:solidFill>
            </a:endParaRPr>
          </a:p>
          <a:p>
            <a:pPr marL="0" lvl="0" indent="0" rtl="0">
              <a:spcBef>
                <a:spcPts val="640"/>
              </a:spcBef>
              <a:spcAft>
                <a:spcPts val="0"/>
              </a:spcAft>
              <a:buNone/>
            </a:pPr>
            <a:endParaRPr sz="2400" dirty="0">
              <a:solidFill>
                <a:schemeClr val="dk1"/>
              </a:solidFill>
            </a:endParaRPr>
          </a:p>
          <a:p>
            <a:pPr marL="0" lvl="0" indent="0" rtl="0">
              <a:spcBef>
                <a:spcPts val="640"/>
              </a:spcBef>
              <a:spcAft>
                <a:spcPts val="0"/>
              </a:spcAft>
              <a:buNone/>
            </a:pPr>
            <a:r>
              <a:rPr lang="en" sz="1100" dirty="0">
                <a:solidFill>
                  <a:schemeClr val="dk1"/>
                </a:solidFill>
              </a:rPr>
              <a:t>				</a:t>
            </a:r>
            <a:endParaRPr sz="1100" dirty="0">
              <a:solidFill>
                <a:schemeClr val="dk1"/>
              </a:solidFill>
            </a:endParaRPr>
          </a:p>
          <a:p>
            <a:pPr marL="0" lvl="0" indent="0" rtl="0">
              <a:spcBef>
                <a:spcPts val="640"/>
              </a:spcBef>
              <a:spcAft>
                <a:spcPts val="0"/>
              </a:spcAft>
              <a:buNone/>
            </a:pPr>
            <a:r>
              <a:rPr lang="en" sz="1100" dirty="0">
                <a:solidFill>
                  <a:schemeClr val="dk1"/>
                </a:solidFill>
              </a:rPr>
              <a:t>			</a:t>
            </a:r>
            <a:endParaRPr sz="1100" dirty="0">
              <a:solidFill>
                <a:schemeClr val="dk1"/>
              </a:solidFill>
            </a:endParaRPr>
          </a:p>
          <a:p>
            <a:pPr marL="0" lvl="0" indent="0" rtl="0">
              <a:spcBef>
                <a:spcPts val="640"/>
              </a:spcBef>
              <a:spcAft>
                <a:spcPts val="0"/>
              </a:spcAft>
              <a:buNone/>
            </a:pPr>
            <a:r>
              <a:rPr lang="en" sz="1100" dirty="0">
                <a:solidFill>
                  <a:schemeClr val="dk1"/>
                </a:solidFill>
              </a:rPr>
              <a:t>		</a:t>
            </a:r>
            <a:endParaRPr sz="1100" dirty="0">
              <a:solidFill>
                <a:schemeClr val="dk1"/>
              </a:solidFill>
            </a:endParaRPr>
          </a:p>
          <a:p>
            <a:pPr marL="0" lvl="0" indent="0" rtl="0">
              <a:spcBef>
                <a:spcPts val="640"/>
              </a:spcBef>
              <a:spcAft>
                <a:spcPts val="0"/>
              </a:spcAft>
              <a:buNone/>
            </a:pPr>
            <a:endParaRPr dirty="0"/>
          </a:p>
        </p:txBody>
      </p:sp>
    </p:spTree>
    <p:extLst>
      <p:ext uri="{BB962C8B-B14F-4D97-AF65-F5344CB8AC3E}">
        <p14:creationId xmlns:p14="http://schemas.microsoft.com/office/powerpoint/2010/main" val="4041877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623400" y="43435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Definition</a:t>
            </a:r>
            <a:endParaRPr sz="3000"/>
          </a:p>
        </p:txBody>
      </p:sp>
      <p:sp>
        <p:nvSpPr>
          <p:cNvPr id="103" name="Shape 103"/>
          <p:cNvSpPr txBox="1">
            <a:spLocks noGrp="1"/>
          </p:cNvSpPr>
          <p:nvPr>
            <p:ph type="body" idx="1"/>
          </p:nvPr>
        </p:nvSpPr>
        <p:spPr>
          <a:xfrm>
            <a:off x="710250" y="1185950"/>
            <a:ext cx="8520600" cy="3416400"/>
          </a:xfrm>
          <a:prstGeom prst="rect">
            <a:avLst/>
          </a:prstGeom>
        </p:spPr>
        <p:txBody>
          <a:bodyPr spcFirstLastPara="1" wrap="square" lIns="91425" tIns="91425" rIns="91425" bIns="91425" anchor="t" anchorCtr="0">
            <a:noAutofit/>
          </a:bodyPr>
          <a:lstStyle/>
          <a:p>
            <a:pPr marL="0" lvl="0" indent="0" rtl="0">
              <a:spcBef>
                <a:spcPts val="640"/>
              </a:spcBef>
              <a:spcAft>
                <a:spcPts val="0"/>
              </a:spcAft>
              <a:buNone/>
            </a:pPr>
            <a:r>
              <a:rPr lang="en" sz="2400" u="sng" dirty="0"/>
              <a:t>Document</a:t>
            </a:r>
            <a:r>
              <a:rPr lang="en" sz="2400" dirty="0"/>
              <a:t> - </a:t>
            </a:r>
            <a:r>
              <a:rPr lang="en" sz="2400" dirty="0">
                <a:solidFill>
                  <a:schemeClr val="dk1"/>
                </a:solidFill>
              </a:rPr>
              <a:t>a document consists of a JSON object containing key- value pairs called fields.</a:t>
            </a:r>
            <a:r>
              <a:rPr lang="en" sz="2400" dirty="0"/>
              <a:t> </a:t>
            </a:r>
            <a:r>
              <a:rPr lang="en" sz="2400" dirty="0">
                <a:solidFill>
                  <a:schemeClr val="dk1"/>
                </a:solidFill>
              </a:rPr>
              <a:t>All documents in </a:t>
            </a:r>
            <a:r>
              <a:rPr lang="en" sz="2400" dirty="0" err="1">
                <a:solidFill>
                  <a:schemeClr val="dk1"/>
                </a:solidFill>
              </a:rPr>
              <a:t>CouchDB</a:t>
            </a:r>
            <a:r>
              <a:rPr lang="en" sz="2400" dirty="0">
                <a:solidFill>
                  <a:schemeClr val="dk1"/>
                </a:solidFill>
              </a:rPr>
              <a:t> have an _id field, which must be unique and can never be changed</a:t>
            </a:r>
            <a:r>
              <a:rPr lang="en" sz="2400" dirty="0"/>
              <a:t>.</a:t>
            </a:r>
            <a:endParaRPr sz="2400" dirty="0"/>
          </a:p>
          <a:p>
            <a:pPr marL="0" lvl="0" indent="0" rtl="0">
              <a:spcBef>
                <a:spcPts val="1000"/>
              </a:spcBef>
              <a:spcAft>
                <a:spcPts val="0"/>
              </a:spcAft>
              <a:buNone/>
            </a:pPr>
            <a:r>
              <a:rPr lang="en" sz="2400" u="sng" dirty="0"/>
              <a:t>Views</a:t>
            </a:r>
            <a:r>
              <a:rPr lang="en" sz="2400" dirty="0"/>
              <a:t> - In </a:t>
            </a:r>
            <a:r>
              <a:rPr lang="en" sz="2400" dirty="0" err="1"/>
              <a:t>CouchDB</a:t>
            </a:r>
            <a:r>
              <a:rPr lang="en" sz="2400" dirty="0"/>
              <a:t>, a view is a window into the documents contained in a database</a:t>
            </a:r>
            <a:endParaRPr sz="2400" dirty="0"/>
          </a:p>
          <a:p>
            <a:pPr marL="457200" lvl="0" indent="-381000" rtl="0">
              <a:spcBef>
                <a:spcPts val="1000"/>
              </a:spcBef>
              <a:spcAft>
                <a:spcPts val="0"/>
              </a:spcAft>
              <a:buSzPts val="2400"/>
              <a:buChar char="•"/>
            </a:pPr>
            <a:r>
              <a:rPr lang="en" sz="2400" dirty="0"/>
              <a:t>Views are the principal way that documents are accessed in all but trivial cases</a:t>
            </a:r>
            <a:endParaRPr sz="2400" dirty="0"/>
          </a:p>
          <a:p>
            <a:pPr marL="0" lvl="0" indent="0" rtl="0">
              <a:spcBef>
                <a:spcPts val="640"/>
              </a:spcBef>
              <a:spcAft>
                <a:spcPts val="0"/>
              </a:spcAft>
              <a:buNone/>
            </a:pPr>
            <a:endParaRPr sz="1100" dirty="0"/>
          </a:p>
          <a:p>
            <a:pPr marL="0" lvl="0" indent="0" rtl="0">
              <a:spcBef>
                <a:spcPts val="1000"/>
              </a:spcBef>
              <a:spcAft>
                <a:spcPts val="0"/>
              </a:spcAft>
              <a:buNone/>
            </a:pPr>
            <a:r>
              <a:rPr lang="en" sz="1100" dirty="0">
                <a:solidFill>
                  <a:schemeClr val="dk1"/>
                </a:solidFill>
              </a:rPr>
              <a:t>			</a:t>
            </a:r>
            <a:endParaRPr sz="1100" dirty="0">
              <a:solidFill>
                <a:schemeClr val="dk1"/>
              </a:solidFill>
            </a:endParaRPr>
          </a:p>
          <a:p>
            <a:pPr marL="0" lvl="0" indent="0" rtl="0">
              <a:spcBef>
                <a:spcPts val="1000"/>
              </a:spcBef>
              <a:spcAft>
                <a:spcPts val="0"/>
              </a:spcAft>
              <a:buNone/>
            </a:pPr>
            <a:endParaRPr sz="2400" dirty="0">
              <a:solidFill>
                <a:schemeClr val="dk1"/>
              </a:solidFill>
            </a:endParaRPr>
          </a:p>
          <a:p>
            <a:pPr marL="0" lvl="0" indent="0" rtl="0">
              <a:spcBef>
                <a:spcPts val="640"/>
              </a:spcBef>
              <a:spcAft>
                <a:spcPts val="0"/>
              </a:spcAft>
              <a:buNone/>
            </a:pPr>
            <a:r>
              <a:rPr lang="en" sz="1100" dirty="0">
                <a:solidFill>
                  <a:schemeClr val="dk1"/>
                </a:solidFill>
              </a:rPr>
              <a:t>				</a:t>
            </a:r>
            <a:endParaRPr sz="1100" dirty="0">
              <a:solidFill>
                <a:schemeClr val="dk1"/>
              </a:solidFill>
            </a:endParaRPr>
          </a:p>
          <a:p>
            <a:pPr marL="0" lvl="0" indent="0" rtl="0">
              <a:spcBef>
                <a:spcPts val="640"/>
              </a:spcBef>
              <a:spcAft>
                <a:spcPts val="0"/>
              </a:spcAft>
              <a:buNone/>
            </a:pPr>
            <a:r>
              <a:rPr lang="en" sz="1100" dirty="0">
                <a:solidFill>
                  <a:schemeClr val="dk1"/>
                </a:solidFill>
              </a:rPr>
              <a:t>			</a:t>
            </a:r>
            <a:endParaRPr sz="1100" dirty="0">
              <a:solidFill>
                <a:schemeClr val="dk1"/>
              </a:solidFill>
            </a:endParaRPr>
          </a:p>
          <a:p>
            <a:pPr marL="0" lvl="0" indent="0" rtl="0">
              <a:spcBef>
                <a:spcPts val="640"/>
              </a:spcBef>
              <a:spcAft>
                <a:spcPts val="0"/>
              </a:spcAft>
              <a:buNone/>
            </a:pPr>
            <a:r>
              <a:rPr lang="en" sz="1100" dirty="0">
                <a:solidFill>
                  <a:schemeClr val="dk1"/>
                </a:solidFill>
              </a:rPr>
              <a:t>		</a:t>
            </a:r>
            <a:endParaRPr sz="1100" dirty="0">
              <a:solidFill>
                <a:schemeClr val="dk1"/>
              </a:solidFill>
            </a:endParaRPr>
          </a:p>
          <a:p>
            <a:pPr marL="0" lvl="0" indent="0" rtl="0">
              <a:spcBef>
                <a:spcPts val="640"/>
              </a:spcBef>
              <a:spcAft>
                <a:spcPts val="0"/>
              </a:spcAft>
              <a:buNone/>
            </a:pPr>
            <a:endParaRPr sz="2400" dirty="0">
              <a:solidFill>
                <a:schemeClr val="dk1"/>
              </a:solidFill>
            </a:endParaRPr>
          </a:p>
          <a:p>
            <a:pPr marL="0" lvl="0" indent="0" rtl="0">
              <a:spcBef>
                <a:spcPts val="640"/>
              </a:spcBef>
              <a:spcAft>
                <a:spcPts val="0"/>
              </a:spcAft>
              <a:buNone/>
            </a:pPr>
            <a:r>
              <a:rPr lang="en" sz="1100" dirty="0">
                <a:solidFill>
                  <a:schemeClr val="dk1"/>
                </a:solidFill>
              </a:rPr>
              <a:t>				</a:t>
            </a:r>
            <a:endParaRPr sz="1100" dirty="0">
              <a:solidFill>
                <a:schemeClr val="dk1"/>
              </a:solidFill>
            </a:endParaRPr>
          </a:p>
          <a:p>
            <a:pPr marL="0" lvl="0" indent="0" rtl="0">
              <a:spcBef>
                <a:spcPts val="640"/>
              </a:spcBef>
              <a:spcAft>
                <a:spcPts val="0"/>
              </a:spcAft>
              <a:buNone/>
            </a:pPr>
            <a:r>
              <a:rPr lang="en" sz="1100" dirty="0">
                <a:solidFill>
                  <a:schemeClr val="dk1"/>
                </a:solidFill>
              </a:rPr>
              <a:t>			</a:t>
            </a:r>
            <a:endParaRPr sz="1100" dirty="0">
              <a:solidFill>
                <a:schemeClr val="dk1"/>
              </a:solidFill>
            </a:endParaRPr>
          </a:p>
          <a:p>
            <a:pPr marL="0" lvl="0" indent="0" rtl="0">
              <a:spcBef>
                <a:spcPts val="640"/>
              </a:spcBef>
              <a:spcAft>
                <a:spcPts val="0"/>
              </a:spcAft>
              <a:buNone/>
            </a:pPr>
            <a:r>
              <a:rPr lang="en" sz="1100" dirty="0">
                <a:solidFill>
                  <a:schemeClr val="dk1"/>
                </a:solidFill>
              </a:rPr>
              <a:t>		</a:t>
            </a:r>
            <a:endParaRPr sz="1100" dirty="0">
              <a:solidFill>
                <a:schemeClr val="dk1"/>
              </a:solidFill>
            </a:endParaRPr>
          </a:p>
          <a:p>
            <a:pPr marL="0" lvl="0" indent="0" rtl="0">
              <a:spcBef>
                <a:spcPts val="64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623400" y="43435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Document Modeling</a:t>
            </a:r>
            <a:endParaRPr sz="3000" dirty="0"/>
          </a:p>
        </p:txBody>
      </p:sp>
      <p:sp>
        <p:nvSpPr>
          <p:cNvPr id="109" name="Shape 109"/>
          <p:cNvSpPr txBox="1">
            <a:spLocks noGrp="1"/>
          </p:cNvSpPr>
          <p:nvPr>
            <p:ph type="body" idx="1"/>
          </p:nvPr>
        </p:nvSpPr>
        <p:spPr>
          <a:xfrm>
            <a:off x="710250" y="1406125"/>
            <a:ext cx="8520600" cy="3416400"/>
          </a:xfrm>
          <a:prstGeom prst="rect">
            <a:avLst/>
          </a:prstGeom>
        </p:spPr>
        <p:txBody>
          <a:bodyPr spcFirstLastPara="1" wrap="square" lIns="91425" tIns="91425" rIns="91425" bIns="91425" anchor="t" anchorCtr="0">
            <a:noAutofit/>
          </a:bodyPr>
          <a:lstStyle/>
          <a:p>
            <a:pPr marL="457200" lvl="0" indent="-381000" rtl="0">
              <a:spcBef>
                <a:spcPts val="1000"/>
              </a:spcBef>
              <a:spcAft>
                <a:spcPts val="0"/>
              </a:spcAft>
              <a:buSzPts val="2400"/>
              <a:buChar char="•"/>
            </a:pPr>
            <a:r>
              <a:rPr lang="en-US" sz="2400" dirty="0"/>
              <a:t>Schema free model</a:t>
            </a:r>
            <a:endParaRPr sz="2400" dirty="0"/>
          </a:p>
          <a:p>
            <a:pPr marL="457200" lvl="0" indent="-381000" rtl="0">
              <a:spcBef>
                <a:spcPts val="1000"/>
              </a:spcBef>
              <a:spcAft>
                <a:spcPts val="0"/>
              </a:spcAft>
              <a:buSzPts val="2400"/>
              <a:buChar char="•"/>
            </a:pPr>
            <a:r>
              <a:rPr lang="en" sz="2400" dirty="0"/>
              <a:t>Models are basically around use cases</a:t>
            </a:r>
            <a:endParaRPr sz="2400" dirty="0"/>
          </a:p>
          <a:p>
            <a:pPr marL="457200" lvl="0" indent="-381000" rtl="0">
              <a:spcBef>
                <a:spcPts val="1000"/>
              </a:spcBef>
              <a:spcAft>
                <a:spcPts val="0"/>
              </a:spcAft>
              <a:buSzPts val="2400"/>
              <a:buChar char="•"/>
            </a:pPr>
            <a:r>
              <a:rPr lang="en" sz="2400" dirty="0"/>
              <a:t>Models evolve </a:t>
            </a:r>
            <a:endParaRPr sz="2400" dirty="0"/>
          </a:p>
          <a:p>
            <a:pPr marL="0" lvl="0" indent="0" rtl="0">
              <a:spcBef>
                <a:spcPts val="1000"/>
              </a:spcBef>
              <a:spcAft>
                <a:spcPts val="0"/>
              </a:spcAft>
              <a:buNone/>
            </a:pPr>
            <a:endParaRPr sz="1100" dirty="0"/>
          </a:p>
          <a:p>
            <a:pPr marL="0" lvl="0" indent="0" rtl="0">
              <a:spcBef>
                <a:spcPts val="1000"/>
              </a:spcBef>
              <a:spcAft>
                <a:spcPts val="0"/>
              </a:spcAft>
              <a:buNone/>
            </a:pPr>
            <a:r>
              <a:rPr lang="en" sz="1100" dirty="0">
                <a:solidFill>
                  <a:schemeClr val="dk1"/>
                </a:solidFill>
              </a:rPr>
              <a:t>			</a:t>
            </a:r>
            <a:endParaRPr sz="1100" dirty="0">
              <a:solidFill>
                <a:schemeClr val="dk1"/>
              </a:solidFill>
            </a:endParaRPr>
          </a:p>
          <a:p>
            <a:pPr marL="0" lvl="0" indent="0" rtl="0">
              <a:spcBef>
                <a:spcPts val="1000"/>
              </a:spcBef>
              <a:spcAft>
                <a:spcPts val="0"/>
              </a:spcAft>
              <a:buNone/>
            </a:pPr>
            <a:endParaRPr sz="2400" dirty="0">
              <a:solidFill>
                <a:schemeClr val="dk1"/>
              </a:solidFill>
            </a:endParaRPr>
          </a:p>
          <a:p>
            <a:pPr marL="0" lvl="0" indent="0" rtl="0">
              <a:spcBef>
                <a:spcPts val="640"/>
              </a:spcBef>
              <a:spcAft>
                <a:spcPts val="0"/>
              </a:spcAft>
              <a:buNone/>
            </a:pPr>
            <a:r>
              <a:rPr lang="en" sz="1100" dirty="0">
                <a:solidFill>
                  <a:schemeClr val="dk1"/>
                </a:solidFill>
              </a:rPr>
              <a:t>				</a:t>
            </a:r>
            <a:endParaRPr sz="1100" dirty="0">
              <a:solidFill>
                <a:schemeClr val="dk1"/>
              </a:solidFill>
            </a:endParaRPr>
          </a:p>
          <a:p>
            <a:pPr marL="0" lvl="0" indent="0" rtl="0">
              <a:spcBef>
                <a:spcPts val="640"/>
              </a:spcBef>
              <a:spcAft>
                <a:spcPts val="0"/>
              </a:spcAft>
              <a:buNone/>
            </a:pPr>
            <a:r>
              <a:rPr lang="en" sz="1100" dirty="0">
                <a:solidFill>
                  <a:schemeClr val="dk1"/>
                </a:solidFill>
              </a:rPr>
              <a:t>			</a:t>
            </a:r>
            <a:endParaRPr sz="1100" dirty="0">
              <a:solidFill>
                <a:schemeClr val="dk1"/>
              </a:solidFill>
            </a:endParaRPr>
          </a:p>
          <a:p>
            <a:pPr marL="0" lvl="0" indent="0" rtl="0">
              <a:spcBef>
                <a:spcPts val="640"/>
              </a:spcBef>
              <a:spcAft>
                <a:spcPts val="0"/>
              </a:spcAft>
              <a:buNone/>
            </a:pPr>
            <a:r>
              <a:rPr lang="en" sz="1100" dirty="0">
                <a:solidFill>
                  <a:schemeClr val="dk1"/>
                </a:solidFill>
              </a:rPr>
              <a:t>		</a:t>
            </a:r>
            <a:endParaRPr sz="1100" dirty="0">
              <a:solidFill>
                <a:schemeClr val="dk1"/>
              </a:solidFill>
            </a:endParaRPr>
          </a:p>
          <a:p>
            <a:pPr marL="0" lvl="0" indent="0" rtl="0">
              <a:spcBef>
                <a:spcPts val="640"/>
              </a:spcBef>
              <a:spcAft>
                <a:spcPts val="0"/>
              </a:spcAft>
              <a:buNone/>
            </a:pPr>
            <a:endParaRPr sz="2400" dirty="0">
              <a:solidFill>
                <a:schemeClr val="dk1"/>
              </a:solidFill>
            </a:endParaRPr>
          </a:p>
          <a:p>
            <a:pPr marL="0" lvl="0" indent="0" rtl="0">
              <a:spcBef>
                <a:spcPts val="640"/>
              </a:spcBef>
              <a:spcAft>
                <a:spcPts val="0"/>
              </a:spcAft>
              <a:buNone/>
            </a:pPr>
            <a:r>
              <a:rPr lang="en" sz="1100" dirty="0">
                <a:solidFill>
                  <a:schemeClr val="dk1"/>
                </a:solidFill>
              </a:rPr>
              <a:t>				</a:t>
            </a:r>
            <a:endParaRPr sz="1100" dirty="0">
              <a:solidFill>
                <a:schemeClr val="dk1"/>
              </a:solidFill>
            </a:endParaRPr>
          </a:p>
          <a:p>
            <a:pPr marL="0" lvl="0" indent="0" rtl="0">
              <a:spcBef>
                <a:spcPts val="640"/>
              </a:spcBef>
              <a:spcAft>
                <a:spcPts val="0"/>
              </a:spcAft>
              <a:buNone/>
            </a:pPr>
            <a:r>
              <a:rPr lang="en" sz="1100" dirty="0">
                <a:solidFill>
                  <a:schemeClr val="dk1"/>
                </a:solidFill>
              </a:rPr>
              <a:t>			</a:t>
            </a:r>
            <a:endParaRPr sz="1100" dirty="0">
              <a:solidFill>
                <a:schemeClr val="dk1"/>
              </a:solidFill>
            </a:endParaRPr>
          </a:p>
          <a:p>
            <a:pPr marL="0" lvl="0" indent="0" rtl="0">
              <a:spcBef>
                <a:spcPts val="640"/>
              </a:spcBef>
              <a:spcAft>
                <a:spcPts val="0"/>
              </a:spcAft>
              <a:buNone/>
            </a:pPr>
            <a:r>
              <a:rPr lang="en" sz="1100" dirty="0">
                <a:solidFill>
                  <a:schemeClr val="dk1"/>
                </a:solidFill>
              </a:rPr>
              <a:t>		</a:t>
            </a:r>
            <a:endParaRPr sz="1100" dirty="0">
              <a:solidFill>
                <a:schemeClr val="dk1"/>
              </a:solidFill>
            </a:endParaRPr>
          </a:p>
          <a:p>
            <a:pPr marL="0" lvl="0" indent="0" rtl="0">
              <a:spcBef>
                <a:spcPts val="64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3" name="Picture 2">
            <a:extLst>
              <a:ext uri="{FF2B5EF4-FFF2-40B4-BE49-F238E27FC236}">
                <a16:creationId xmlns:a16="http://schemas.microsoft.com/office/drawing/2014/main" id="{846A2391-45A7-AC4D-A49D-B0BEE5348A06}"/>
              </a:ext>
            </a:extLst>
          </p:cNvPr>
          <p:cNvPicPr>
            <a:picLocks noChangeAspect="1"/>
          </p:cNvPicPr>
          <p:nvPr/>
        </p:nvPicPr>
        <p:blipFill>
          <a:blip r:embed="rId3"/>
          <a:stretch>
            <a:fillRect/>
          </a:stretch>
        </p:blipFill>
        <p:spPr>
          <a:xfrm>
            <a:off x="1039446" y="666033"/>
            <a:ext cx="7416800" cy="3657600"/>
          </a:xfrm>
          <a:prstGeom prst="rect">
            <a:avLst/>
          </a:prstGeom>
        </p:spPr>
      </p:pic>
    </p:spTree>
    <p:extLst>
      <p:ext uri="{BB962C8B-B14F-4D97-AF65-F5344CB8AC3E}">
        <p14:creationId xmlns:p14="http://schemas.microsoft.com/office/powerpoint/2010/main" val="844342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Shape 114"/>
          <p:cNvPicPr preferRelativeResize="0"/>
          <p:nvPr/>
        </p:nvPicPr>
        <p:blipFill>
          <a:blip r:embed="rId3">
            <a:alphaModFix/>
          </a:blip>
          <a:stretch>
            <a:fillRect/>
          </a:stretch>
        </p:blipFill>
        <p:spPr>
          <a:xfrm>
            <a:off x="566150" y="202350"/>
            <a:ext cx="8495874" cy="4738800"/>
          </a:xfrm>
          <a:prstGeom prst="rect">
            <a:avLst/>
          </a:prstGeom>
          <a:noFill/>
          <a:ln>
            <a:noFill/>
          </a:ln>
        </p:spPr>
      </p:pic>
      <p:sp>
        <p:nvSpPr>
          <p:cNvPr id="115" name="Shape 115"/>
          <p:cNvSpPr txBox="1"/>
          <p:nvPr/>
        </p:nvSpPr>
        <p:spPr>
          <a:xfrm>
            <a:off x="8602400" y="4941150"/>
            <a:ext cx="341400" cy="255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800"/>
              <a:t>[1]</a:t>
            </a:r>
            <a:endParaRPr sz="800"/>
          </a:p>
        </p:txBody>
      </p:sp>
    </p:spTree>
  </p:cSld>
  <p:clrMapOvr>
    <a:masterClrMapping/>
  </p:clrMapOvr>
</p:sld>
</file>

<file path=ppt/theme/theme1.xml><?xml version="1.0" encoding="utf-8"?>
<a:theme xmlns:a="http://schemas.openxmlformats.org/drawingml/2006/main" name="NCSU-vertical-left-top-logo">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2748</TotalTime>
  <Words>3985</Words>
  <Application>Microsoft Macintosh PowerPoint</Application>
  <PresentationFormat>On-screen Show (16:9)</PresentationFormat>
  <Paragraphs>524</Paragraphs>
  <Slides>29</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Georgia</vt:lpstr>
      <vt:lpstr>Times New Roman</vt:lpstr>
      <vt:lpstr>NCSU-vertical-left-top-logo</vt:lpstr>
      <vt:lpstr>PowerPoint Presentation</vt:lpstr>
      <vt:lpstr>Overview</vt:lpstr>
      <vt:lpstr>Overview</vt:lpstr>
      <vt:lpstr>Features</vt:lpstr>
      <vt:lpstr>Couch?</vt:lpstr>
      <vt:lpstr>Definition</vt:lpstr>
      <vt:lpstr>Document Modeling</vt:lpstr>
      <vt:lpstr>PowerPoint Presentation</vt:lpstr>
      <vt:lpstr>PowerPoint Presentation</vt:lpstr>
      <vt:lpstr>PowerPoint Presentation</vt:lpstr>
      <vt:lpstr>PowerPoint Presentation</vt:lpstr>
      <vt:lpstr>CouchDB Architecture</vt:lpstr>
      <vt:lpstr>CouchDB Architecture</vt:lpstr>
      <vt:lpstr>CouchDB Architecture</vt:lpstr>
      <vt:lpstr>CouchDB vs MongoDB</vt:lpstr>
      <vt:lpstr>PowerPoint Presentation</vt:lpstr>
      <vt:lpstr>CouchDB &amp; Cap Theorem</vt:lpstr>
      <vt:lpstr>CouchDB &amp; Cap Theorem</vt:lpstr>
      <vt:lpstr>No Locking</vt:lpstr>
      <vt:lpstr>Multi-Version Concurrency Control </vt:lpstr>
      <vt:lpstr>PowerPoint Presentation</vt:lpstr>
      <vt:lpstr>Fauxton - The GUI</vt:lpstr>
      <vt:lpstr>PowerPoint Presentation</vt:lpstr>
      <vt:lpstr>PowerPoint Presentation</vt:lpstr>
      <vt:lpstr>PowerPoint Presentation</vt:lpstr>
      <vt:lpstr>Applications of CouchDB</vt:lpstr>
      <vt:lpstr>PowerPoint Presentation</vt:lpstr>
      <vt:lpstr>References</vt:lpstr>
      <vt:lpstr>PowerPoint Presentation</vt:lpstr>
    </vt:vector>
  </TitlesOfParts>
  <Manager/>
  <Company/>
  <LinksUpToDate>false</LinksUpToDate>
  <SharedDoc>false</SharedDoc>
  <HyperlinkBase/>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
  <cp:revision>28</cp:revision>
  <dcterms:modified xsi:type="dcterms:W3CDTF">2018-05-28T19:20:49Z</dcterms:modified>
  <cp:category/>
</cp:coreProperties>
</file>