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Pessimistic</a:t>
            </a:r>
            <a:r>
              <a:rPr lang="en"/>
              <a:t> mode - it has the concept of transactions - that allows Atomicity and enforces the ACID property</a:t>
            </a:r>
            <a:endParaRPr/>
          </a:p>
          <a:p>
            <a:pPr indent="0" lvl="0" marL="0">
              <a:spcBef>
                <a:spcPts val="0"/>
              </a:spcBef>
              <a:spcAft>
                <a:spcPts val="0"/>
              </a:spcAft>
              <a:buNone/>
            </a:pPr>
            <a:r>
              <a:t/>
            </a:r>
            <a:endParaRPr/>
          </a:p>
          <a:p>
            <a:pPr indent="0" lvl="0" marL="0">
              <a:spcBef>
                <a:spcPts val="0"/>
              </a:spcBef>
              <a:spcAft>
                <a:spcPts val="0"/>
              </a:spcAft>
              <a:buNone/>
            </a:pPr>
            <a:r>
              <a:rPr lang="en" sz="1200">
                <a:solidFill>
                  <a:srgbClr val="24292E"/>
                </a:solidFill>
                <a:highlight>
                  <a:srgbClr val="FFFFFF"/>
                </a:highlight>
              </a:rPr>
              <a:t>When using a TransactionDB, all keys that are written are </a:t>
            </a:r>
            <a:r>
              <a:rPr b="1" lang="en" sz="1200">
                <a:solidFill>
                  <a:srgbClr val="24292E"/>
                </a:solidFill>
                <a:highlight>
                  <a:srgbClr val="FFFFFF"/>
                </a:highlight>
              </a:rPr>
              <a:t>locked</a:t>
            </a:r>
            <a:r>
              <a:rPr lang="en" sz="1200">
                <a:solidFill>
                  <a:srgbClr val="24292E"/>
                </a:solidFill>
                <a:highlight>
                  <a:srgbClr val="FFFFFF"/>
                </a:highlight>
              </a:rPr>
              <a:t> internally by RocksDB to perform conflict detection. If a key cannot be locked, the operation will return an error. When the transaction is committed it is guaranteed to succeed as long as the database is able to be written to.</a:t>
            </a:r>
            <a:endParaRPr/>
          </a:p>
          <a:p>
            <a:pPr indent="0" lvl="0" marL="0">
              <a:spcBef>
                <a:spcPts val="0"/>
              </a:spcBef>
              <a:spcAft>
                <a:spcPts val="0"/>
              </a:spcAft>
              <a:buNone/>
            </a:pPr>
            <a:r>
              <a:t/>
            </a:r>
            <a:endParaRPr/>
          </a:p>
          <a:p>
            <a:pPr indent="0" lvl="0" marL="0">
              <a:spcBef>
                <a:spcPts val="0"/>
              </a:spcBef>
              <a:spcAft>
                <a:spcPts val="0"/>
              </a:spcAft>
              <a:buNone/>
            </a:pPr>
            <a:r>
              <a:rPr lang="en"/>
              <a:t>In the </a:t>
            </a:r>
            <a:r>
              <a:rPr b="1" lang="en"/>
              <a:t>Optimistic</a:t>
            </a:r>
            <a:r>
              <a:rPr lang="en"/>
              <a:t> mode conflicts can occur</a:t>
            </a:r>
            <a:endParaRPr/>
          </a:p>
          <a:p>
            <a:pPr indent="0" lvl="0" marL="0">
              <a:spcBef>
                <a:spcPts val="0"/>
              </a:spcBef>
              <a:spcAft>
                <a:spcPts val="0"/>
              </a:spcAft>
              <a:buNone/>
            </a:pPr>
            <a:r>
              <a:t/>
            </a:r>
            <a:endParaRPr/>
          </a:p>
          <a:p>
            <a:pPr indent="0" lvl="0" marL="0">
              <a:spcBef>
                <a:spcPts val="0"/>
              </a:spcBef>
              <a:spcAft>
                <a:spcPts val="0"/>
              </a:spcAft>
              <a:buNone/>
            </a:pPr>
            <a:r>
              <a:rPr lang="en" sz="1200">
                <a:solidFill>
                  <a:srgbClr val="24292E"/>
                </a:solidFill>
                <a:highlight>
                  <a:srgbClr val="FFFFFF"/>
                </a:highlight>
              </a:rPr>
              <a:t>It allow applications to modify their data concurrently while letting RocksDB handle the conflict checking</a:t>
            </a:r>
            <a:endParaRPr sz="1200">
              <a:solidFill>
                <a:srgbClr val="24292E"/>
              </a:solidFill>
              <a:highlight>
                <a:srgbClr val="FFFFFF"/>
              </a:highlight>
            </a:endParaRPr>
          </a:p>
          <a:p>
            <a:pPr indent="0" lvl="0" marL="0">
              <a:spcBef>
                <a:spcPts val="0"/>
              </a:spcBef>
              <a:spcAft>
                <a:spcPts val="0"/>
              </a:spcAft>
              <a:buNone/>
            </a:pPr>
            <a:r>
              <a:rPr lang="en" sz="1200">
                <a:solidFill>
                  <a:srgbClr val="24292E"/>
                </a:solidFill>
                <a:highlight>
                  <a:srgbClr val="FFFFFF"/>
                </a:highlight>
              </a:rPr>
              <a:t>Optimistic Transactions do not take any locks when preparing writes. Instead, they rely on doing conflict-detection at commit time to validate that no other writers have modified the keys being written by the current transaction</a:t>
            </a:r>
            <a:endParaRPr sz="1200">
              <a:solidFill>
                <a:srgbClr val="24292E"/>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800">
                <a:solidFill>
                  <a:srgbClr val="595959"/>
                </a:solidFill>
              </a:rPr>
              <a:t>To reduce latency RocksDB removes the SSD and RAM and moves it to the application server</a:t>
            </a:r>
            <a:endParaRPr sz="1800">
              <a:solidFill>
                <a:srgbClr val="595959"/>
              </a:solidFill>
            </a:endParaRPr>
          </a:p>
          <a:p>
            <a:pPr indent="0" lvl="0" marL="0" rtl="0">
              <a:lnSpc>
                <a:spcPct val="115000"/>
              </a:lnSpc>
              <a:spcBef>
                <a:spcPts val="1600"/>
              </a:spcBef>
              <a:spcAft>
                <a:spcPts val="0"/>
              </a:spcAft>
              <a:buClr>
                <a:schemeClr val="dk1"/>
              </a:buClr>
              <a:buSzPts val="1100"/>
              <a:buFont typeface="Arial"/>
              <a:buNone/>
            </a:pPr>
            <a:r>
              <a:rPr lang="en" sz="1800">
                <a:solidFill>
                  <a:srgbClr val="595959"/>
                </a:solidFill>
              </a:rPr>
              <a:t>Results in NO network latency </a:t>
            </a:r>
            <a:endParaRPr sz="1800">
              <a:solidFill>
                <a:srgbClr val="595959"/>
              </a:solidFill>
            </a:endParaRPr>
          </a:p>
          <a:p>
            <a:pPr indent="0" lvl="0" marL="0">
              <a:spcBef>
                <a:spcPts val="16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40"/>
              </a:spcBef>
              <a:spcAft>
                <a:spcPts val="0"/>
              </a:spcAft>
              <a:buClr>
                <a:schemeClr val="dk1"/>
              </a:buClr>
              <a:buSzPts val="1100"/>
              <a:buFont typeface="Arial"/>
              <a:buNone/>
            </a:pPr>
            <a:r>
              <a:t/>
            </a:r>
            <a:endParaRPr sz="1800">
              <a:solidFill>
                <a:schemeClr val="dk1"/>
              </a:solidFill>
            </a:endParaRPr>
          </a:p>
          <a:p>
            <a:pPr indent="0" lvl="0" marL="0" rtl="0">
              <a:lnSpc>
                <a:spcPct val="115000"/>
              </a:lnSpc>
              <a:spcBef>
                <a:spcPts val="0"/>
              </a:spcBef>
              <a:spcAft>
                <a:spcPts val="0"/>
              </a:spcAft>
              <a:buNone/>
            </a:pPr>
            <a:r>
              <a:rPr lang="en" sz="1800">
                <a:solidFill>
                  <a:srgbClr val="595959"/>
                </a:solidFill>
              </a:rPr>
              <a:t>written in C++ and provides official application programming interface (API) language bindings for C++, C, and Java</a:t>
            </a:r>
            <a:endParaRPr sz="1800">
              <a:solidFill>
                <a:srgbClr val="595959"/>
              </a:solidFill>
            </a:endParaRPr>
          </a:p>
          <a:p>
            <a:pPr indent="0" lvl="0" marL="0" rtl="0">
              <a:lnSpc>
                <a:spcPct val="115000"/>
              </a:lnSpc>
              <a:spcBef>
                <a:spcPts val="1600"/>
              </a:spcBef>
              <a:spcAft>
                <a:spcPts val="0"/>
              </a:spcAft>
              <a:buNone/>
            </a:pPr>
            <a:r>
              <a:rPr lang="en" sz="1800">
                <a:solidFill>
                  <a:srgbClr val="595959"/>
                </a:solidFill>
              </a:rPr>
              <a:t>Near optimal read and scan performance</a:t>
            </a:r>
            <a:br>
              <a:rPr lang="en" sz="1800">
                <a:solidFill>
                  <a:srgbClr val="595959"/>
                </a:solidFill>
              </a:rPr>
            </a:br>
            <a:r>
              <a:rPr lang="en" sz="1800">
                <a:solidFill>
                  <a:srgbClr val="595959"/>
                </a:solidFill>
              </a:rPr>
              <a:t>Its merge scheduler bounds write latency without impacting throughput or allowing merges to block write for extended period of time</a:t>
            </a:r>
            <a:endParaRPr sz="1800">
              <a:solidFill>
                <a:srgbClr val="595959"/>
              </a:solidFill>
            </a:endParaRPr>
          </a:p>
          <a:p>
            <a:pPr indent="0" lvl="0" marL="0" rtl="0">
              <a:lnSpc>
                <a:spcPct val="115000"/>
              </a:lnSpc>
              <a:spcBef>
                <a:spcPts val="1600"/>
              </a:spcBef>
              <a:spcAft>
                <a:spcPts val="0"/>
              </a:spcAft>
              <a:buNone/>
            </a:pPr>
            <a:r>
              <a:rPr lang="en" sz="1800">
                <a:solidFill>
                  <a:srgbClr val="595959"/>
                </a:solidFill>
              </a:rPr>
              <a:t>It does this by ensuring merges at each level of the tree without resorting to the techniques</a:t>
            </a:r>
            <a:endParaRPr sz="1800">
              <a:solidFill>
                <a:srgbClr val="595959"/>
              </a:solidFill>
            </a:endParaRPr>
          </a:p>
          <a:p>
            <a:pPr indent="-342900" lvl="0" marL="457200" rtl="0">
              <a:spcBef>
                <a:spcPts val="1600"/>
              </a:spcBef>
              <a:spcAft>
                <a:spcPts val="0"/>
              </a:spcAft>
              <a:buClr>
                <a:schemeClr val="dk1"/>
              </a:buClr>
              <a:buSzPts val="1800"/>
              <a:buChar char="•"/>
            </a:pPr>
            <a:r>
              <a:rPr lang="en" sz="1800">
                <a:solidFill>
                  <a:srgbClr val="24292E"/>
                </a:solidFill>
              </a:rPr>
              <a:t>Get(key)</a:t>
            </a:r>
            <a:r>
              <a:rPr lang="en" sz="1800">
                <a:solidFill>
                  <a:srgbClr val="24292E"/>
                </a:solidFill>
                <a:highlight>
                  <a:schemeClr val="lt1"/>
                </a:highlight>
              </a:rPr>
              <a:t>, </a:t>
            </a:r>
            <a:r>
              <a:rPr lang="en" sz="1800">
                <a:solidFill>
                  <a:srgbClr val="24292E"/>
                </a:solidFill>
              </a:rPr>
              <a:t>Put(key)</a:t>
            </a:r>
            <a:r>
              <a:rPr lang="en" sz="1800">
                <a:solidFill>
                  <a:srgbClr val="24292E"/>
                </a:solidFill>
                <a:highlight>
                  <a:schemeClr val="lt1"/>
                </a:highlight>
              </a:rPr>
              <a:t>, </a:t>
            </a:r>
            <a:r>
              <a:rPr lang="en" sz="1800">
                <a:solidFill>
                  <a:srgbClr val="24292E"/>
                </a:solidFill>
              </a:rPr>
              <a:t>Delete(key)</a:t>
            </a:r>
            <a:r>
              <a:rPr lang="en" sz="1800">
                <a:solidFill>
                  <a:srgbClr val="24292E"/>
                </a:solidFill>
                <a:highlight>
                  <a:schemeClr val="lt1"/>
                </a:highlight>
              </a:rPr>
              <a:t> and </a:t>
            </a:r>
            <a:r>
              <a:rPr lang="en" sz="1800">
                <a:solidFill>
                  <a:srgbClr val="24292E"/>
                </a:solidFill>
              </a:rPr>
              <a:t>NewIterator() </a:t>
            </a:r>
            <a:endParaRPr sz="1800">
              <a:solidFill>
                <a:srgbClr val="24292E"/>
              </a:solidFill>
            </a:endParaRPr>
          </a:p>
          <a:p>
            <a:pPr indent="-342900" lvl="0" marL="457200" rtl="0">
              <a:spcBef>
                <a:spcPts val="1000"/>
              </a:spcBef>
              <a:spcAft>
                <a:spcPts val="0"/>
              </a:spcAft>
              <a:buClr>
                <a:srgbClr val="24292E"/>
              </a:buClr>
              <a:buSzPts val="1800"/>
              <a:buChar char="•"/>
            </a:pPr>
            <a:r>
              <a:rPr lang="en" sz="1200">
                <a:solidFill>
                  <a:srgbClr val="24292E"/>
                </a:solidFill>
                <a:highlight>
                  <a:srgbClr val="FFFFFF"/>
                </a:highlight>
              </a:rPr>
              <a:t> The </a:t>
            </a:r>
            <a:r>
              <a:rPr lang="en" sz="1000">
                <a:solidFill>
                  <a:srgbClr val="24292E"/>
                </a:solidFill>
                <a:latin typeface="Verdana"/>
                <a:ea typeface="Verdana"/>
                <a:cs typeface="Verdana"/>
                <a:sym typeface="Verdana"/>
              </a:rPr>
              <a:t>Get</a:t>
            </a:r>
            <a:r>
              <a:rPr lang="en" sz="1200">
                <a:solidFill>
                  <a:srgbClr val="24292E"/>
                </a:solidFill>
                <a:highlight>
                  <a:srgbClr val="FFFFFF"/>
                </a:highlight>
              </a:rPr>
              <a:t> API allows an application to fetch a single key-value from the database</a:t>
            </a:r>
            <a:endParaRPr sz="1200">
              <a:solidFill>
                <a:srgbClr val="24292E"/>
              </a:solidFill>
              <a:highlight>
                <a:srgbClr val="FFFFFF"/>
              </a:highlight>
            </a:endParaRPr>
          </a:p>
          <a:p>
            <a:pPr indent="-304800" lvl="0" marL="457200" rtl="0">
              <a:spcBef>
                <a:spcPts val="1000"/>
              </a:spcBef>
              <a:spcAft>
                <a:spcPts val="0"/>
              </a:spcAft>
              <a:buClr>
                <a:srgbClr val="24292E"/>
              </a:buClr>
              <a:buSzPts val="1200"/>
              <a:buChar char="•"/>
            </a:pPr>
            <a:r>
              <a:rPr lang="en" sz="1200">
                <a:solidFill>
                  <a:srgbClr val="24292E"/>
                </a:solidFill>
                <a:highlight>
                  <a:srgbClr val="FFFFFF"/>
                </a:highlight>
              </a:rPr>
              <a:t>An </a:t>
            </a:r>
            <a:r>
              <a:rPr lang="en" sz="1000">
                <a:solidFill>
                  <a:srgbClr val="24292E"/>
                </a:solidFill>
                <a:latin typeface="Verdana"/>
                <a:ea typeface="Verdana"/>
                <a:cs typeface="Verdana"/>
                <a:sym typeface="Verdana"/>
              </a:rPr>
              <a:t>Iterator</a:t>
            </a:r>
            <a:r>
              <a:rPr lang="en" sz="1200">
                <a:solidFill>
                  <a:srgbClr val="24292E"/>
                </a:solidFill>
                <a:highlight>
                  <a:srgbClr val="FFFFFF"/>
                </a:highlight>
              </a:rPr>
              <a:t> API allows an application to do a </a:t>
            </a:r>
            <a:r>
              <a:rPr lang="en" sz="1000">
                <a:solidFill>
                  <a:srgbClr val="24292E"/>
                </a:solidFill>
                <a:latin typeface="Verdana"/>
                <a:ea typeface="Verdana"/>
                <a:cs typeface="Verdana"/>
                <a:sym typeface="Verdana"/>
              </a:rPr>
              <a:t>RangeScan</a:t>
            </a:r>
            <a:r>
              <a:rPr lang="en" sz="1200">
                <a:solidFill>
                  <a:srgbClr val="24292E"/>
                </a:solidFill>
                <a:highlight>
                  <a:srgbClr val="FFFFFF"/>
                </a:highlight>
              </a:rPr>
              <a:t> on the database. </a:t>
            </a:r>
            <a:endParaRPr sz="1200">
              <a:solidFill>
                <a:srgbClr val="24292E"/>
              </a:solidFill>
              <a:highlight>
                <a:srgbClr val="FFFFFF"/>
              </a:highlight>
            </a:endParaRPr>
          </a:p>
          <a:p>
            <a:pPr indent="0" lvl="0" marL="0" rtl="0">
              <a:spcBef>
                <a:spcPts val="1000"/>
              </a:spcBef>
              <a:spcAft>
                <a:spcPts val="0"/>
              </a:spcAft>
              <a:buNone/>
            </a:pPr>
            <a:r>
              <a:rPr lang="en" sz="1200">
                <a:solidFill>
                  <a:srgbClr val="24292E"/>
                </a:solidFill>
                <a:highlight>
                  <a:srgbClr val="FFFFFF"/>
                </a:highlight>
              </a:rPr>
              <a:t>Put key does insertion or update’</a:t>
            </a:r>
            <a:endParaRPr sz="1200">
              <a:solidFill>
                <a:srgbClr val="24292E"/>
              </a:solidFill>
              <a:highlight>
                <a:srgbClr val="FFFFFF"/>
              </a:highlight>
            </a:endParaRPr>
          </a:p>
          <a:p>
            <a:pPr indent="0" lvl="0" marL="0" rtl="0">
              <a:spcBef>
                <a:spcPts val="1000"/>
              </a:spcBef>
              <a:spcAft>
                <a:spcPts val="0"/>
              </a:spcAft>
              <a:buNone/>
            </a:pPr>
            <a:r>
              <a:rPr lang="en" sz="1200">
                <a:solidFill>
                  <a:srgbClr val="24292E"/>
                </a:solidFill>
                <a:highlight>
                  <a:srgbClr val="FFFFFF"/>
                </a:highlight>
              </a:rPr>
              <a:t>While the delete closes a database</a:t>
            </a:r>
            <a:endParaRPr sz="1200">
              <a:solidFill>
                <a:srgbClr val="24292E"/>
              </a:solidFill>
              <a:highlight>
                <a:srgbClr val="FFFFFF"/>
              </a:highlight>
            </a:endParaRPr>
          </a:p>
          <a:p>
            <a:pPr indent="0" lvl="0" marL="0" rtl="0">
              <a:spcBef>
                <a:spcPts val="1000"/>
              </a:spcBef>
              <a:spcAft>
                <a:spcPts val="0"/>
              </a:spcAft>
              <a:buNone/>
            </a:pPr>
            <a:r>
              <a:t/>
            </a:r>
            <a:endParaRPr sz="1200">
              <a:solidFill>
                <a:srgbClr val="24292E"/>
              </a:solidFill>
              <a:highlight>
                <a:srgbClr val="FFFFFF"/>
              </a:highlight>
            </a:endParaRPr>
          </a:p>
          <a:p>
            <a:pPr indent="0" lvl="0" marL="0" rtl="0">
              <a:spcBef>
                <a:spcPts val="1000"/>
              </a:spcBef>
              <a:spcAft>
                <a:spcPts val="0"/>
              </a:spcAft>
              <a:buNone/>
            </a:pPr>
            <a:r>
              <a:rPr lang="en" sz="1200">
                <a:solidFill>
                  <a:srgbClr val="24292E"/>
                </a:solidFill>
                <a:highlight>
                  <a:srgbClr val="FFFFFF"/>
                </a:highlight>
              </a:rPr>
              <a:t>To Delete a database you use DestroyDB()</a:t>
            </a:r>
            <a:endParaRPr sz="1200">
              <a:solidFill>
                <a:srgbClr val="24292E"/>
              </a:solidFill>
              <a:highlight>
                <a:srgbClr val="FFFFFF"/>
              </a:highlight>
            </a:endParaRPr>
          </a:p>
          <a:p>
            <a:pPr indent="0" lvl="0" marL="0" rtl="0">
              <a:lnSpc>
                <a:spcPct val="115000"/>
              </a:lnSpc>
              <a:spcBef>
                <a:spcPts val="1000"/>
              </a:spcBef>
              <a:spcAft>
                <a:spcPts val="1600"/>
              </a:spcAft>
              <a:buClr>
                <a:schemeClr val="dk1"/>
              </a:buClr>
              <a:buSzPts val="1100"/>
              <a:buFont typeface="Arial"/>
              <a:buNone/>
            </a:pPr>
            <a:r>
              <a:t/>
            </a:r>
            <a:endParaRPr sz="1800">
              <a:solidFill>
                <a:srgbClr val="595959"/>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Abhisha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40"/>
              </a:spcBef>
              <a:spcAft>
                <a:spcPts val="0"/>
              </a:spcAft>
              <a:buClr>
                <a:schemeClr val="dk1"/>
              </a:buClr>
              <a:buSzPts val="1100"/>
              <a:buFont typeface="Arial"/>
              <a:buNone/>
            </a:pPr>
            <a:r>
              <a:rPr b="1" lang="en" sz="1800">
                <a:solidFill>
                  <a:schemeClr val="dk1"/>
                </a:solidFill>
              </a:rPr>
              <a:t>Client - Server Architecture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Abhisha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solidFill>
                  <a:schemeClr val="dk1"/>
                </a:solidFill>
              </a:rPr>
              <a:t>Abhisha</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40"/>
              </a:spcBef>
              <a:spcAft>
                <a:spcPts val="0"/>
              </a:spcAft>
              <a:buNone/>
            </a:pPr>
            <a:r>
              <a:rPr lang="en" sz="1000">
                <a:solidFill>
                  <a:schemeClr val="dk1"/>
                </a:solidFill>
              </a:rPr>
              <a:t>Abhisha</a:t>
            </a:r>
            <a:endParaRPr sz="1000">
              <a:solidFill>
                <a:schemeClr val="dk1"/>
              </a:solidFill>
            </a:endParaRPr>
          </a:p>
          <a:p>
            <a:pPr indent="-292100" lvl="0" marL="457200" rtl="0">
              <a:spcBef>
                <a:spcPts val="640"/>
              </a:spcBef>
              <a:spcAft>
                <a:spcPts val="0"/>
              </a:spcAft>
              <a:buClr>
                <a:schemeClr val="dk1"/>
              </a:buClr>
              <a:buSzPts val="1000"/>
              <a:buChar char="•"/>
            </a:pPr>
            <a:r>
              <a:rPr lang="en" sz="1000">
                <a:solidFill>
                  <a:schemeClr val="dk1"/>
                </a:solidFill>
              </a:rPr>
              <a:t>For updates to existing keys the same process is followed. Rocksdb stores all the copies of the the updated keys</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Abhisha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40"/>
              </a:spcBef>
              <a:spcAft>
                <a:spcPts val="0"/>
              </a:spcAft>
              <a:buClr>
                <a:schemeClr val="dk1"/>
              </a:buClr>
              <a:buSzPts val="1100"/>
              <a:buFont typeface="Arial"/>
              <a:buNone/>
            </a:pPr>
            <a:r>
              <a:rPr lang="en" sz="1800">
                <a:solidFill>
                  <a:schemeClr val="dk1"/>
                </a:solidFill>
              </a:rP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40"/>
              </a:spcBef>
              <a:spcAft>
                <a:spcPts val="0"/>
              </a:spcAft>
              <a:buNone/>
            </a:pPr>
            <a:r>
              <a:rPr lang="en" sz="1800">
                <a:solidFill>
                  <a:schemeClr val="dk1"/>
                </a:solidFill>
              </a:rPr>
              <a:t>					</a:t>
            </a:r>
            <a:endParaRPr sz="1800">
              <a:solidFill>
                <a:schemeClr val="dk1"/>
              </a:solidFill>
            </a:endParaRPr>
          </a:p>
          <a:p>
            <a:pPr indent="0" lvl="0" marL="0" rtl="0">
              <a:spcBef>
                <a:spcPts val="640"/>
              </a:spcBef>
              <a:spcAft>
                <a:spcPts val="0"/>
              </a:spcAft>
              <a:buNone/>
            </a:pPr>
            <a:r>
              <a:rPr lang="en" sz="1800">
                <a:solidFill>
                  <a:schemeClr val="dk1"/>
                </a:solidFill>
              </a:rPr>
              <a:t>To reduce the frequency of having to uncompress data blocks, the RocksDB block cache stores blocks in uncompressed form. (Note that recently accessed compressed file blocks will be cached by the operating system page cache in compressed form, so compressed SSTs will use less storage space and less cache space, which in turn allows the file system cache to cache more data.) </a:t>
            </a:r>
            <a:endParaRPr sz="1800">
              <a:solidFill>
                <a:schemeClr val="dk1"/>
              </a:solidFill>
            </a:endParaRPr>
          </a:p>
          <a:p>
            <a:pPr indent="0" lvl="0" marL="0" rtl="0">
              <a:spcBef>
                <a:spcPts val="640"/>
              </a:spcBef>
              <a:spcAft>
                <a:spcPts val="0"/>
              </a:spcAft>
              <a:buNone/>
            </a:pPr>
            <a:r>
              <a:rPr lang="en" sz="1800">
                <a:solidFill>
                  <a:schemeClr val="dk1"/>
                </a:solidFill>
              </a:rPr>
              <a:t>				</a:t>
            </a:r>
            <a:endParaRPr sz="1800">
              <a:solidFill>
                <a:schemeClr val="dk1"/>
              </a:solidFill>
            </a:endParaRPr>
          </a:p>
          <a:p>
            <a:pPr indent="0" lvl="0" marL="0" rtl="0">
              <a:spcBef>
                <a:spcPts val="640"/>
              </a:spcBef>
              <a:spcAft>
                <a:spcPts val="0"/>
              </a:spcAft>
              <a:buNone/>
            </a:pPr>
            <a:r>
              <a:rPr lang="en" sz="1800">
                <a:solidFill>
                  <a:schemeClr val="dk1"/>
                </a:solidFill>
              </a:rPr>
              <a:t>			</a:t>
            </a:r>
            <a:endParaRPr sz="1800">
              <a:solidFill>
                <a:schemeClr val="dk1"/>
              </a:solidFill>
            </a:endParaRPr>
          </a:p>
          <a:p>
            <a:pPr indent="0" lvl="0" marL="0" rtl="0">
              <a:spcBef>
                <a:spcPts val="640"/>
              </a:spcBef>
              <a:spcAft>
                <a:spcPts val="0"/>
              </a:spcAft>
              <a:buNone/>
            </a:pPr>
            <a:r>
              <a:rPr lang="en" sz="1800">
                <a:solidFill>
                  <a:schemeClr val="dk1"/>
                </a:solidFill>
              </a:rPr>
              <a:t>		</a:t>
            </a:r>
            <a:endParaRPr sz="1800">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Aside normal data storage</a:t>
            </a:r>
            <a:endParaRPr/>
          </a:p>
          <a:p>
            <a:pPr indent="0" lvl="0" marL="0">
              <a:spcBef>
                <a:spcPts val="0"/>
              </a:spcBef>
              <a:spcAft>
                <a:spcPts val="0"/>
              </a:spcAft>
              <a:buNone/>
            </a:pPr>
            <a:r>
              <a:t/>
            </a:r>
            <a:endParaRPr/>
          </a:p>
          <a:p>
            <a:pPr indent="0" lvl="0" marL="0" rtl="0">
              <a:spcBef>
                <a:spcPts val="0"/>
              </a:spcBef>
              <a:spcAft>
                <a:spcPts val="0"/>
              </a:spcAft>
              <a:buNone/>
            </a:pPr>
            <a:r>
              <a:rPr lang="en"/>
              <a:t>How does RocksDB store facebook chats etc.</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chemeClr val="dk1"/>
                </a:solidFill>
              </a:rPr>
              <a:t>Snapshots are used to implement multiversion concurrency control, which in turn enables us to implement ACID transactions within RocksDB. </a:t>
            </a:r>
            <a:endParaRPr sz="1800">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595959"/>
                </a:solidFill>
              </a:rPr>
              <a:t>Write requests from application comes to RAM and Txn log. When full, the data is flushed to disk. Periodic compaction is done on the data on disk. Then for read request, the RAM and disk is checked. </a:t>
            </a:r>
            <a:endParaRPr sz="1800">
              <a:solidFill>
                <a:srgbClr val="595959"/>
              </a:solidFill>
            </a:endParaRPr>
          </a:p>
          <a:p>
            <a:pPr indent="0" lvl="0" marL="0" rtl="0">
              <a:lnSpc>
                <a:spcPct val="115000"/>
              </a:lnSpc>
              <a:spcBef>
                <a:spcPts val="1600"/>
              </a:spcBef>
              <a:spcAft>
                <a:spcPts val="0"/>
              </a:spcAft>
              <a:buNone/>
            </a:pPr>
            <a:r>
              <a:rPr lang="en" sz="1800">
                <a:solidFill>
                  <a:srgbClr val="595959"/>
                </a:solidFill>
              </a:rPr>
              <a:t>We use memtable so that we can have a memtable in RAM</a:t>
            </a:r>
            <a:endParaRPr sz="1800">
              <a:solidFill>
                <a:srgbClr val="595959"/>
              </a:solidFill>
            </a:endParaRPr>
          </a:p>
          <a:p>
            <a:pPr indent="0" lvl="0" marL="0" rtl="0">
              <a:lnSpc>
                <a:spcPct val="115000"/>
              </a:lnSpc>
              <a:spcBef>
                <a:spcPts val="1600"/>
              </a:spcBef>
              <a:spcAft>
                <a:spcPts val="0"/>
              </a:spcAft>
              <a:buNone/>
            </a:pPr>
            <a:r>
              <a:rPr lang="en" sz="1800">
                <a:solidFill>
                  <a:srgbClr val="595959"/>
                </a:solidFill>
              </a:rPr>
              <a:t>Pluggable Compaction - when to flush data to disk </a:t>
            </a:r>
            <a:endParaRPr sz="1800">
              <a:solidFill>
                <a:srgbClr val="595959"/>
              </a:solidFill>
            </a:endParaRPr>
          </a:p>
          <a:p>
            <a:pPr indent="0" lvl="0" marL="0" rtl="0">
              <a:lnSpc>
                <a:spcPct val="115000"/>
              </a:lnSpc>
              <a:spcBef>
                <a:spcPts val="1600"/>
              </a:spcBef>
              <a:spcAft>
                <a:spcPts val="1600"/>
              </a:spcAft>
              <a:buClr>
                <a:schemeClr val="dk1"/>
              </a:buClr>
              <a:buSzPts val="1100"/>
              <a:buFont typeface="Arial"/>
              <a:buNone/>
            </a:pPr>
            <a:r>
              <a:t/>
            </a:r>
            <a:endParaRPr sz="1800">
              <a:solidFill>
                <a:srgbClr val="595959"/>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Normal DB Network Architecture</a:t>
            </a:r>
            <a:endParaRPr/>
          </a:p>
          <a:p>
            <a:pPr indent="0" lvl="0" marL="0">
              <a:spcBef>
                <a:spcPts val="0"/>
              </a:spcBef>
              <a:spcAft>
                <a:spcPts val="0"/>
              </a:spcAft>
              <a:buNone/>
            </a:pPr>
            <a:r>
              <a:t/>
            </a:r>
            <a:endParaRPr/>
          </a:p>
          <a:p>
            <a:pPr indent="0" lvl="0" marL="0" rtl="0">
              <a:lnSpc>
                <a:spcPct val="115000"/>
              </a:lnSpc>
              <a:spcBef>
                <a:spcPts val="0"/>
              </a:spcBef>
              <a:spcAft>
                <a:spcPts val="0"/>
              </a:spcAft>
              <a:buNone/>
            </a:pPr>
            <a:r>
              <a:rPr lang="en" sz="1800">
                <a:solidFill>
                  <a:srgbClr val="595959"/>
                </a:solidFill>
              </a:rPr>
              <a:t>Client - Server Architecture</a:t>
            </a:r>
            <a:endParaRPr sz="1800">
              <a:solidFill>
                <a:srgbClr val="595959"/>
              </a:solidFill>
            </a:endParaRPr>
          </a:p>
          <a:p>
            <a:pPr indent="0" lvl="0" marL="0" rtl="0">
              <a:lnSpc>
                <a:spcPct val="115000"/>
              </a:lnSpc>
              <a:spcBef>
                <a:spcPts val="1600"/>
              </a:spcBef>
              <a:spcAft>
                <a:spcPts val="0"/>
              </a:spcAft>
              <a:buNone/>
            </a:pPr>
            <a:r>
              <a:rPr lang="en" sz="1800">
                <a:solidFill>
                  <a:srgbClr val="595959"/>
                </a:solidFill>
              </a:rPr>
              <a:t>Client = application server</a:t>
            </a:r>
            <a:endParaRPr sz="1800">
              <a:solidFill>
                <a:srgbClr val="595959"/>
              </a:solidFill>
            </a:endParaRPr>
          </a:p>
          <a:p>
            <a:pPr indent="0" lvl="0" marL="0" rtl="0">
              <a:lnSpc>
                <a:spcPct val="115000"/>
              </a:lnSpc>
              <a:spcBef>
                <a:spcPts val="1600"/>
              </a:spcBef>
              <a:spcAft>
                <a:spcPts val="0"/>
              </a:spcAft>
              <a:buNone/>
            </a:pPr>
            <a:r>
              <a:rPr lang="en" sz="1800">
                <a:solidFill>
                  <a:srgbClr val="595959"/>
                </a:solidFill>
              </a:rPr>
              <a:t>Consists of app server db server connected by a network</a:t>
            </a:r>
            <a:endParaRPr sz="1800">
              <a:solidFill>
                <a:srgbClr val="595959"/>
              </a:solidFill>
            </a:endParaRPr>
          </a:p>
          <a:p>
            <a:pPr indent="0" lvl="0" marL="0" rtl="0">
              <a:lnSpc>
                <a:spcPct val="115000"/>
              </a:lnSpc>
              <a:spcBef>
                <a:spcPts val="1600"/>
              </a:spcBef>
              <a:spcAft>
                <a:spcPts val="0"/>
              </a:spcAft>
              <a:buNone/>
            </a:pPr>
            <a:r>
              <a:rPr lang="en" sz="1800">
                <a:solidFill>
                  <a:srgbClr val="595959"/>
                </a:solidFill>
              </a:rPr>
              <a:t>Data is transferred between locally attached disks and database server</a:t>
            </a:r>
            <a:endParaRPr sz="1800">
              <a:solidFill>
                <a:srgbClr val="595959"/>
              </a:solidFill>
            </a:endParaRPr>
          </a:p>
          <a:p>
            <a:pPr indent="0" lvl="0" marL="0" rtl="0">
              <a:lnSpc>
                <a:spcPct val="115000"/>
              </a:lnSpc>
              <a:spcBef>
                <a:spcPts val="1600"/>
              </a:spcBef>
              <a:spcAft>
                <a:spcPts val="0"/>
              </a:spcAft>
              <a:buClr>
                <a:schemeClr val="dk1"/>
              </a:buClr>
              <a:buSzPts val="1100"/>
              <a:buFont typeface="Arial"/>
              <a:buNone/>
            </a:pPr>
            <a:r>
              <a:t/>
            </a:r>
            <a:endParaRPr sz="1800">
              <a:solidFill>
                <a:srgbClr val="595959"/>
              </a:solidFill>
            </a:endParaRPr>
          </a:p>
          <a:p>
            <a:pPr indent="0" lvl="0" marL="0" rtl="0">
              <a:lnSpc>
                <a:spcPct val="115000"/>
              </a:lnSpc>
              <a:spcBef>
                <a:spcPts val="1600"/>
              </a:spcBef>
              <a:spcAft>
                <a:spcPts val="160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sz="1800">
              <a:solidFill>
                <a:srgbClr val="595959"/>
              </a:solidFill>
            </a:endParaRPr>
          </a:p>
          <a:p>
            <a:pPr indent="0" lvl="0" marL="0" rtl="0">
              <a:lnSpc>
                <a:spcPct val="115000"/>
              </a:lnSpc>
              <a:spcBef>
                <a:spcPts val="1600"/>
              </a:spcBef>
              <a:spcAft>
                <a:spcPts val="0"/>
              </a:spcAft>
              <a:buClr>
                <a:schemeClr val="dk1"/>
              </a:buClr>
              <a:buSzPts val="1100"/>
              <a:buFont typeface="Arial"/>
              <a:buNone/>
            </a:pPr>
            <a:r>
              <a:t/>
            </a:r>
            <a:endParaRPr sz="1800">
              <a:solidFill>
                <a:srgbClr val="595959"/>
              </a:solidFill>
            </a:endParaRPr>
          </a:p>
          <a:p>
            <a:pPr indent="0" lvl="0" marL="0" rtl="0">
              <a:spcBef>
                <a:spcPts val="1600"/>
              </a:spcBef>
              <a:spcAft>
                <a:spcPts val="0"/>
              </a:spcAft>
              <a:buNone/>
            </a:pPr>
            <a:r>
              <a:rPr lang="en" sz="1400">
                <a:solidFill>
                  <a:schemeClr val="dk1"/>
                </a:solidFill>
              </a:rPr>
              <a:t>RocksDB just like LevelDB has </a:t>
            </a:r>
            <a:r>
              <a:rPr lang="en" sz="1800">
                <a:solidFill>
                  <a:schemeClr val="dk1"/>
                </a:solidFill>
              </a:rPr>
              <a:t>Key-Value persistent storage</a:t>
            </a:r>
            <a:endParaRPr sz="1800">
              <a:solidFill>
                <a:schemeClr val="dk1"/>
              </a:solidFill>
            </a:endParaRPr>
          </a:p>
          <a:p>
            <a:pPr indent="0" lvl="0" marL="0" rtl="0">
              <a:spcBef>
                <a:spcPts val="640"/>
              </a:spcBef>
              <a:spcAft>
                <a:spcPts val="0"/>
              </a:spcAft>
              <a:buClr>
                <a:schemeClr val="dk1"/>
              </a:buClr>
              <a:buSzPts val="1100"/>
              <a:buFont typeface="Arial"/>
              <a:buNone/>
            </a:pPr>
            <a:r>
              <a:rPr lang="en" sz="1800">
                <a:solidFill>
                  <a:schemeClr val="dk1"/>
                </a:solidFill>
              </a:rPr>
              <a:t>Embedded but fixed the following </a:t>
            </a:r>
            <a:r>
              <a:rPr b="1" lang="en" sz="1800">
                <a:solidFill>
                  <a:schemeClr val="dk1"/>
                </a:solidFill>
              </a:rPr>
              <a:t>limitations and Problems</a:t>
            </a:r>
            <a:r>
              <a:rPr lang="en" sz="1800">
                <a:solidFill>
                  <a:schemeClr val="dk1"/>
                </a:solidFill>
              </a:rPr>
              <a:t> of LevelDB</a:t>
            </a:r>
            <a:endParaRPr sz="1800">
              <a:solidFill>
                <a:schemeClr val="dk1"/>
              </a:solidFill>
            </a:endParaRPr>
          </a:p>
          <a:p>
            <a:pPr indent="0" lvl="0" marL="0" rtl="0">
              <a:spcBef>
                <a:spcPts val="640"/>
              </a:spcBef>
              <a:spcAft>
                <a:spcPts val="0"/>
              </a:spcAft>
              <a:buClr>
                <a:schemeClr val="dk1"/>
              </a:buClr>
              <a:buSzPts val="1100"/>
              <a:buFont typeface="Arial"/>
              <a:buNone/>
            </a:pPr>
            <a:r>
              <a:rPr lang="en" sz="1800">
                <a:solidFill>
                  <a:schemeClr val="dk1"/>
                </a:solidFill>
              </a:rPr>
              <a:t>2. No concurrent operations so they implemented lots of concurrent operations</a:t>
            </a:r>
            <a:endParaRPr sz="1800">
              <a:solidFill>
                <a:schemeClr val="dk1"/>
              </a:solidFill>
            </a:endParaRPr>
          </a:p>
          <a:p>
            <a:pPr indent="0" lvl="0" marL="0" rtl="0">
              <a:spcBef>
                <a:spcPts val="640"/>
              </a:spcBef>
              <a:spcAft>
                <a:spcPts val="0"/>
              </a:spcAft>
              <a:buClr>
                <a:schemeClr val="dk1"/>
              </a:buClr>
              <a:buSzPts val="1100"/>
              <a:buFont typeface="Arial"/>
              <a:buNone/>
            </a:pPr>
            <a:r>
              <a:t/>
            </a:r>
            <a:endParaRPr sz="18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800">
                <a:solidFill>
                  <a:schemeClr val="dk1"/>
                </a:solidFill>
                <a:highlight>
                  <a:srgbClr val="FFFFFF"/>
                </a:highlight>
              </a:rPr>
              <a:t>The </a:t>
            </a:r>
            <a:r>
              <a:rPr lang="en" sz="1800">
                <a:solidFill>
                  <a:schemeClr val="dk1"/>
                </a:solidFill>
                <a:latin typeface="Verdana"/>
                <a:ea typeface="Verdana"/>
                <a:cs typeface="Verdana"/>
                <a:sym typeface="Verdana"/>
              </a:rPr>
              <a:t>compaction</a:t>
            </a:r>
            <a:r>
              <a:rPr lang="en" sz="1800">
                <a:solidFill>
                  <a:schemeClr val="dk1"/>
                </a:solidFill>
                <a:highlight>
                  <a:srgbClr val="FFFFFF"/>
                </a:highlight>
              </a:rPr>
              <a:t> operation is the way to reduce disk space usage by removing unused and old data from database or view index files.</a:t>
            </a:r>
            <a:endParaRPr sz="1800">
              <a:solidFill>
                <a:srgbClr val="595959"/>
              </a:solidFill>
            </a:endParaRPr>
          </a:p>
          <a:p>
            <a:pPr indent="0" lvl="0" marL="0" rtl="0">
              <a:lnSpc>
                <a:spcPct val="115000"/>
              </a:lnSpc>
              <a:spcBef>
                <a:spcPts val="1600"/>
              </a:spcBef>
              <a:spcAft>
                <a:spcPts val="1600"/>
              </a:spcAft>
              <a:buClr>
                <a:schemeClr val="dk1"/>
              </a:buClr>
              <a:buSzPts val="1100"/>
              <a:buFont typeface="Arial"/>
              <a:buNone/>
            </a:pPr>
            <a:r>
              <a:rPr lang="en" sz="1800">
                <a:solidFill>
                  <a:srgbClr val="595959"/>
                </a:solidFill>
              </a:rPr>
              <a:t>RocksDB Changed the level style compaction to universal compaction (similar to HBase style compaction). Universal compaction does a single compaction at the right time based on some algorithm as opposed to level by level compaction.</a:t>
            </a:r>
            <a:endParaRPr sz="18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595959"/>
                </a:solidFill>
              </a:rPr>
              <a:t>Some method called </a:t>
            </a:r>
            <a:r>
              <a:rPr lang="en" sz="1800">
                <a:solidFill>
                  <a:srgbClr val="24292E"/>
                </a:solidFill>
              </a:rPr>
              <a:t>Multi-thread compaction instead of level by level</a:t>
            </a:r>
            <a:endParaRPr sz="1800">
              <a:solidFill>
                <a:srgbClr val="595959"/>
              </a:solidFill>
            </a:endParaRPr>
          </a:p>
          <a:p>
            <a:pPr indent="0" lvl="0" marL="0" rtl="0">
              <a:lnSpc>
                <a:spcPct val="115000"/>
              </a:lnSpc>
              <a:spcBef>
                <a:spcPts val="1600"/>
              </a:spcBef>
              <a:spcAft>
                <a:spcPts val="0"/>
              </a:spcAft>
              <a:buNone/>
            </a:pPr>
            <a:r>
              <a:rPr lang="en" sz="1800">
                <a:solidFill>
                  <a:srgbClr val="595959"/>
                </a:solidFill>
              </a:rPr>
              <a:t>Changed the level style compaction to universal compaction (similar to HBase style compaction). Universal compaction does a single compaction at the right time based on some algorithm as opposed to level by level compaction.</a:t>
            </a:r>
            <a:endParaRPr sz="1800">
              <a:solidFill>
                <a:srgbClr val="595959"/>
              </a:solidFill>
            </a:endParaRPr>
          </a:p>
          <a:p>
            <a:pPr indent="0" lvl="0" marL="0" rtl="0">
              <a:lnSpc>
                <a:spcPct val="115000"/>
              </a:lnSpc>
              <a:spcBef>
                <a:spcPts val="1600"/>
              </a:spcBef>
              <a:spcAft>
                <a:spcPts val="0"/>
              </a:spcAft>
              <a:buNone/>
            </a:pPr>
            <a:r>
              <a:t/>
            </a:r>
            <a:endParaRPr sz="1800">
              <a:solidFill>
                <a:srgbClr val="595959"/>
              </a:solidFill>
            </a:endParaRPr>
          </a:p>
          <a:p>
            <a:pPr indent="0" lvl="0" marL="0" rtl="0">
              <a:lnSpc>
                <a:spcPct val="115000"/>
              </a:lnSpc>
              <a:spcBef>
                <a:spcPts val="1600"/>
              </a:spcBef>
              <a:spcAft>
                <a:spcPts val="0"/>
              </a:spcAft>
              <a:buNone/>
            </a:pPr>
            <a:r>
              <a:rPr lang="en" sz="1800">
                <a:solidFill>
                  <a:srgbClr val="595959"/>
                </a:solidFill>
              </a:rPr>
              <a:t>To delete a range of keys:</a:t>
            </a:r>
            <a:endParaRPr sz="1800">
              <a:solidFill>
                <a:srgbClr val="595959"/>
              </a:solidFill>
            </a:endParaRPr>
          </a:p>
          <a:p>
            <a:pPr indent="0" lvl="0" marL="0" rtl="0">
              <a:lnSpc>
                <a:spcPct val="115000"/>
              </a:lnSpc>
              <a:spcBef>
                <a:spcPts val="1600"/>
              </a:spcBef>
              <a:spcAft>
                <a:spcPts val="1600"/>
              </a:spcAft>
              <a:buClr>
                <a:schemeClr val="dk1"/>
              </a:buClr>
              <a:buSzPts val="1100"/>
              <a:buFont typeface="Arial"/>
              <a:buNone/>
            </a:pPr>
            <a:r>
              <a:rPr lang="en" sz="1200">
                <a:solidFill>
                  <a:srgbClr val="24292E"/>
                </a:solidFill>
                <a:highlight>
                  <a:srgbClr val="FFFFFF"/>
                </a:highlight>
              </a:rPr>
              <a:t>You can issue a DeleteFilesInRange() to the range. The command will remove all SST files only containing keys in the range to delete.</a:t>
            </a:r>
            <a:endParaRPr sz="1800">
              <a:solidFill>
                <a:srgbClr val="595959"/>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Column families are simply ways to group the key value pairs</a:t>
            </a:r>
            <a:endParaRPr sz="1800">
              <a:solidFill>
                <a:srgbClr val="595959"/>
              </a:solidFill>
            </a:endParaRPr>
          </a:p>
          <a:p>
            <a:pPr indent="0" lvl="0" marL="0" rtl="0">
              <a:lnSpc>
                <a:spcPct val="115000"/>
              </a:lnSpc>
              <a:spcBef>
                <a:spcPts val="0"/>
              </a:spcBef>
              <a:spcAft>
                <a:spcPts val="0"/>
              </a:spcAft>
              <a:buNone/>
            </a:pPr>
            <a:r>
              <a:rPr lang="en" sz="1800">
                <a:solidFill>
                  <a:srgbClr val="595959"/>
                </a:solidFill>
              </a:rPr>
              <a:t>For search, bloom filters (Read from slide)</a:t>
            </a:r>
            <a:endParaRPr sz="1800">
              <a:solidFill>
                <a:srgbClr val="595959"/>
              </a:solidFill>
            </a:endParaRPr>
          </a:p>
          <a:p>
            <a:pPr indent="0" lvl="0" marL="0" rtl="0">
              <a:lnSpc>
                <a:spcPct val="115000"/>
              </a:lnSpc>
              <a:spcBef>
                <a:spcPts val="1600"/>
              </a:spcBef>
              <a:spcAft>
                <a:spcPts val="0"/>
              </a:spcAft>
              <a:buNone/>
            </a:pPr>
            <a:r>
              <a:rPr lang="en" sz="1800">
                <a:solidFill>
                  <a:srgbClr val="595959"/>
                </a:solidFill>
              </a:rPr>
              <a:t>Bloom - for getting data - search queries</a:t>
            </a:r>
            <a:endParaRPr sz="1800">
              <a:solidFill>
                <a:srgbClr val="595959"/>
              </a:solidFill>
            </a:endParaRPr>
          </a:p>
          <a:p>
            <a:pPr indent="0" lvl="0" marL="0" rtl="0">
              <a:lnSpc>
                <a:spcPct val="115000"/>
              </a:lnSpc>
              <a:spcBef>
                <a:spcPts val="1600"/>
              </a:spcBef>
              <a:spcAft>
                <a:spcPts val="0"/>
              </a:spcAft>
              <a:buNone/>
            </a:pPr>
            <a:r>
              <a:t/>
            </a:r>
            <a:endParaRPr sz="1800">
              <a:solidFill>
                <a:srgbClr val="595959"/>
              </a:solidFill>
            </a:endParaRPr>
          </a:p>
          <a:p>
            <a:pPr indent="0" lvl="0" marL="0" rtl="0">
              <a:spcBef>
                <a:spcPts val="1600"/>
              </a:spcBef>
              <a:spcAft>
                <a:spcPts val="1000"/>
              </a:spcAft>
              <a:buNone/>
            </a:pPr>
            <a:r>
              <a:rPr lang="en" sz="1800">
                <a:solidFill>
                  <a:srgbClr val="24292E"/>
                </a:solidFill>
                <a:highlight>
                  <a:schemeClr val="lt1"/>
                </a:highlight>
              </a:rPr>
              <a:t>There the concept of DB Statistics  which </a:t>
            </a:r>
            <a:r>
              <a:rPr lang="en" sz="1800">
                <a:solidFill>
                  <a:srgbClr val="595959"/>
                </a:solidFill>
              </a:rPr>
              <a:t>(Read from slide)</a:t>
            </a:r>
            <a:endParaRPr sz="1800">
              <a:solidFill>
                <a:srgbClr val="595959"/>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Shape 13"/>
          <p:cNvSpPr txBox="1"/>
          <p:nvPr>
            <p:ph type="ctrTitle"/>
          </p:nvPr>
        </p:nvSpPr>
        <p:spPr>
          <a:xfrm>
            <a:off x="970340" y="1597819"/>
            <a:ext cx="7772400" cy="11025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Shape 14"/>
          <p:cNvSpPr txBox="1"/>
          <p:nvPr>
            <p:ph idx="1" type="subTitle"/>
          </p:nvPr>
        </p:nvSpPr>
        <p:spPr>
          <a:xfrm>
            <a:off x="1656140" y="2914650"/>
            <a:ext cx="6400800" cy="1314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Arial"/>
                <a:ea typeface="Arial"/>
                <a:cs typeface="Arial"/>
                <a:sym typeface="Arial"/>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5" name="Shape 15"/>
          <p:cNvSpPr txBox="1"/>
          <p:nvPr>
            <p:ph idx="10" type="dt"/>
          </p:nvPr>
        </p:nvSpPr>
        <p:spPr>
          <a:xfrm>
            <a:off x="1074839" y="4767263"/>
            <a:ext cx="20667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1" type="ftr"/>
          </p:nvPr>
        </p:nvSpPr>
        <p:spPr>
          <a:xfrm>
            <a:off x="3366566" y="4767263"/>
            <a:ext cx="32070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Shape 17"/>
          <p:cNvSpPr txBox="1"/>
          <p:nvPr>
            <p:ph idx="12" type="sldNum"/>
          </p:nvPr>
        </p:nvSpPr>
        <p:spPr>
          <a:xfrm>
            <a:off x="6806743" y="4767263"/>
            <a:ext cx="1824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ctr" bIns="91425" lIns="91425" spcFirstLastPara="1" rIns="91425" wrap="square" tIns="91425"/>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Shape 7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431800" lvl="0" marL="457200" rtl="0">
              <a:spcBef>
                <a:spcPts val="640"/>
              </a:spcBef>
              <a:spcAft>
                <a:spcPts val="0"/>
              </a:spcAft>
              <a:buSzPts val="3200"/>
              <a:buChar char="•"/>
              <a:defRPr/>
            </a:lvl1pPr>
            <a:lvl2pPr indent="-406400" lvl="1" marL="914400" rtl="0">
              <a:spcBef>
                <a:spcPts val="560"/>
              </a:spcBef>
              <a:spcAft>
                <a:spcPts val="0"/>
              </a:spcAft>
              <a:buSzPts val="2800"/>
              <a:buChar char="–"/>
              <a:defRPr/>
            </a:lvl2pPr>
            <a:lvl3pPr indent="-381000" lvl="2" marL="1371600" rtl="0">
              <a:spcBef>
                <a:spcPts val="480"/>
              </a:spcBef>
              <a:spcAft>
                <a:spcPts val="0"/>
              </a:spcAft>
              <a:buSzPts val="2400"/>
              <a:buChar char="•"/>
              <a:defRPr/>
            </a:lvl3pPr>
            <a:lvl4pPr indent="-355600" lvl="3" marL="1828800" rtl="0">
              <a:spcBef>
                <a:spcPts val="400"/>
              </a:spcBef>
              <a:spcAft>
                <a:spcPts val="0"/>
              </a:spcAft>
              <a:buSzPts val="2000"/>
              <a:buChar char="–"/>
              <a:defRPr/>
            </a:lvl4pPr>
            <a:lvl5pPr indent="-355600" lvl="4" marL="2286000" rtl="0">
              <a:spcBef>
                <a:spcPts val="400"/>
              </a:spcBef>
              <a:spcAft>
                <a:spcPts val="0"/>
              </a:spcAft>
              <a:buSzPts val="20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Shape 19"/>
          <p:cNvSpPr txBox="1"/>
          <p:nvPr>
            <p:ph type="title"/>
          </p:nvPr>
        </p:nvSpPr>
        <p:spPr>
          <a:xfrm>
            <a:off x="1074839" y="875101"/>
            <a:ext cx="75564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Shape 20"/>
          <p:cNvSpPr txBox="1"/>
          <p:nvPr>
            <p:ph idx="1" type="body"/>
          </p:nvPr>
        </p:nvSpPr>
        <p:spPr>
          <a:xfrm>
            <a:off x="1074839" y="1880776"/>
            <a:ext cx="7556400" cy="2713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Shape 21"/>
          <p:cNvSpPr txBox="1"/>
          <p:nvPr>
            <p:ph idx="10" type="dt"/>
          </p:nvPr>
        </p:nvSpPr>
        <p:spPr>
          <a:xfrm>
            <a:off x="1074839" y="4767263"/>
            <a:ext cx="20667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1" type="ftr"/>
          </p:nvPr>
        </p:nvSpPr>
        <p:spPr>
          <a:xfrm>
            <a:off x="3366566" y="4767263"/>
            <a:ext cx="32070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2" type="sldNum"/>
          </p:nvPr>
        </p:nvSpPr>
        <p:spPr>
          <a:xfrm>
            <a:off x="6806743" y="4767263"/>
            <a:ext cx="1824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Shape 25"/>
          <p:cNvSpPr txBox="1"/>
          <p:nvPr>
            <p:ph type="title"/>
          </p:nvPr>
        </p:nvSpPr>
        <p:spPr>
          <a:xfrm>
            <a:off x="858924" y="3305175"/>
            <a:ext cx="7772400" cy="10215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Shape 26"/>
          <p:cNvSpPr txBox="1"/>
          <p:nvPr>
            <p:ph idx="1" type="body"/>
          </p:nvPr>
        </p:nvSpPr>
        <p:spPr>
          <a:xfrm>
            <a:off x="858924"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7" name="Shape 27"/>
          <p:cNvSpPr txBox="1"/>
          <p:nvPr>
            <p:ph idx="10" type="dt"/>
          </p:nvPr>
        </p:nvSpPr>
        <p:spPr>
          <a:xfrm>
            <a:off x="1074839" y="4767263"/>
            <a:ext cx="20667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3366566" y="4767263"/>
            <a:ext cx="32070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6806743" y="4767263"/>
            <a:ext cx="1824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 name="Shape 30"/>
        <p:cNvGrpSpPr/>
        <p:nvPr/>
      </p:nvGrpSpPr>
      <p:grpSpPr>
        <a:xfrm>
          <a:off x="0" y="0"/>
          <a:ext cx="0" cy="0"/>
          <a:chOff x="0" y="0"/>
          <a:chExt cx="0" cy="0"/>
        </a:xfrm>
      </p:grpSpPr>
      <p:sp>
        <p:nvSpPr>
          <p:cNvPr id="31" name="Shape 31"/>
          <p:cNvSpPr txBox="1"/>
          <p:nvPr>
            <p:ph type="title"/>
          </p:nvPr>
        </p:nvSpPr>
        <p:spPr>
          <a:xfrm>
            <a:off x="1130315" y="266156"/>
            <a:ext cx="75564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Shape 32"/>
          <p:cNvSpPr txBox="1"/>
          <p:nvPr>
            <p:ph idx="1" type="body"/>
          </p:nvPr>
        </p:nvSpPr>
        <p:spPr>
          <a:xfrm>
            <a:off x="1074838" y="1200150"/>
            <a:ext cx="37761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2" type="body"/>
          </p:nvPr>
        </p:nvSpPr>
        <p:spPr>
          <a:xfrm>
            <a:off x="4934169" y="1200150"/>
            <a:ext cx="37527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0" type="dt"/>
          </p:nvPr>
        </p:nvSpPr>
        <p:spPr>
          <a:xfrm>
            <a:off x="1074839" y="4767263"/>
            <a:ext cx="20667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3366566" y="4767263"/>
            <a:ext cx="32070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6806743" y="4767263"/>
            <a:ext cx="1824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7" name="Shape 37"/>
        <p:cNvGrpSpPr/>
        <p:nvPr/>
      </p:nvGrpSpPr>
      <p:grpSpPr>
        <a:xfrm>
          <a:off x="0" y="0"/>
          <a:ext cx="0" cy="0"/>
          <a:chOff x="0" y="0"/>
          <a:chExt cx="0" cy="0"/>
        </a:xfrm>
      </p:grpSpPr>
      <p:sp>
        <p:nvSpPr>
          <p:cNvPr id="38" name="Shape 38"/>
          <p:cNvSpPr txBox="1"/>
          <p:nvPr>
            <p:ph type="title"/>
          </p:nvPr>
        </p:nvSpPr>
        <p:spPr>
          <a:xfrm>
            <a:off x="1074839" y="193291"/>
            <a:ext cx="76119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Shape 39"/>
          <p:cNvSpPr txBox="1"/>
          <p:nvPr>
            <p:ph idx="1" type="body"/>
          </p:nvPr>
        </p:nvSpPr>
        <p:spPr>
          <a:xfrm>
            <a:off x="1074839" y="1151335"/>
            <a:ext cx="38385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1074838" y="1631156"/>
            <a:ext cx="38385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1" name="Shape 41"/>
          <p:cNvSpPr txBox="1"/>
          <p:nvPr>
            <p:ph idx="3" type="body"/>
          </p:nvPr>
        </p:nvSpPr>
        <p:spPr>
          <a:xfrm>
            <a:off x="4968867" y="1151335"/>
            <a:ext cx="3717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2" name="Shape 42"/>
          <p:cNvSpPr txBox="1"/>
          <p:nvPr>
            <p:ph idx="4" type="body"/>
          </p:nvPr>
        </p:nvSpPr>
        <p:spPr>
          <a:xfrm>
            <a:off x="4968867" y="1631156"/>
            <a:ext cx="3717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3" name="Shape 43"/>
          <p:cNvSpPr txBox="1"/>
          <p:nvPr>
            <p:ph idx="10" type="dt"/>
          </p:nvPr>
        </p:nvSpPr>
        <p:spPr>
          <a:xfrm>
            <a:off x="1074839" y="4767263"/>
            <a:ext cx="20667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1" type="ftr"/>
          </p:nvPr>
        </p:nvSpPr>
        <p:spPr>
          <a:xfrm>
            <a:off x="3366566" y="4767263"/>
            <a:ext cx="32070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2" type="sldNum"/>
          </p:nvPr>
        </p:nvSpPr>
        <p:spPr>
          <a:xfrm>
            <a:off x="6806743" y="4767263"/>
            <a:ext cx="1824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Shape 47"/>
          <p:cNvSpPr txBox="1"/>
          <p:nvPr>
            <p:ph type="title"/>
          </p:nvPr>
        </p:nvSpPr>
        <p:spPr>
          <a:xfrm>
            <a:off x="1074838" y="875101"/>
            <a:ext cx="75564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Shape 48"/>
          <p:cNvSpPr txBox="1"/>
          <p:nvPr>
            <p:ph idx="10" type="dt"/>
          </p:nvPr>
        </p:nvSpPr>
        <p:spPr>
          <a:xfrm>
            <a:off x="1074839" y="4767263"/>
            <a:ext cx="20667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a:off x="3366566" y="4767263"/>
            <a:ext cx="32070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6806743" y="4767263"/>
            <a:ext cx="1824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Shape 52"/>
          <p:cNvSpPr txBox="1"/>
          <p:nvPr>
            <p:ph idx="10" type="dt"/>
          </p:nvPr>
        </p:nvSpPr>
        <p:spPr>
          <a:xfrm>
            <a:off x="1074839" y="4767263"/>
            <a:ext cx="20667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1" type="ftr"/>
          </p:nvPr>
        </p:nvSpPr>
        <p:spPr>
          <a:xfrm>
            <a:off x="3366566" y="4767263"/>
            <a:ext cx="32070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2" type="sldNum"/>
          </p:nvPr>
        </p:nvSpPr>
        <p:spPr>
          <a:xfrm>
            <a:off x="6806743" y="4767263"/>
            <a:ext cx="1824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5" name="Shape 55"/>
        <p:cNvGrpSpPr/>
        <p:nvPr/>
      </p:nvGrpSpPr>
      <p:grpSpPr>
        <a:xfrm>
          <a:off x="0" y="0"/>
          <a:ext cx="0" cy="0"/>
          <a:chOff x="0" y="0"/>
          <a:chExt cx="0" cy="0"/>
        </a:xfrm>
      </p:grpSpPr>
      <p:sp>
        <p:nvSpPr>
          <p:cNvPr id="56" name="Shape 56"/>
          <p:cNvSpPr txBox="1"/>
          <p:nvPr>
            <p:ph type="title"/>
          </p:nvPr>
        </p:nvSpPr>
        <p:spPr>
          <a:xfrm>
            <a:off x="1074839" y="204788"/>
            <a:ext cx="3008400" cy="8715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Shape 57"/>
          <p:cNvSpPr txBox="1"/>
          <p:nvPr>
            <p:ph idx="1" type="body"/>
          </p:nvPr>
        </p:nvSpPr>
        <p:spPr>
          <a:xfrm>
            <a:off x="4267952" y="204788"/>
            <a:ext cx="43635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Shape 58"/>
          <p:cNvSpPr txBox="1"/>
          <p:nvPr>
            <p:ph idx="2" type="body"/>
          </p:nvPr>
        </p:nvSpPr>
        <p:spPr>
          <a:xfrm>
            <a:off x="1074839"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1074839" y="4767263"/>
            <a:ext cx="20667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366566" y="4767263"/>
            <a:ext cx="32070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806743" y="4767263"/>
            <a:ext cx="1824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2" name="Shape 62"/>
        <p:cNvGrpSpPr/>
        <p:nvPr/>
      </p:nvGrpSpPr>
      <p:grpSpPr>
        <a:xfrm>
          <a:off x="0" y="0"/>
          <a:ext cx="0" cy="0"/>
          <a:chOff x="0" y="0"/>
          <a:chExt cx="0" cy="0"/>
        </a:xfrm>
      </p:grpSpPr>
      <p:sp>
        <p:nvSpPr>
          <p:cNvPr id="63" name="Shape 63"/>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Shape 64"/>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6" name="Shape 66"/>
          <p:cNvSpPr txBox="1"/>
          <p:nvPr>
            <p:ph idx="10" type="dt"/>
          </p:nvPr>
        </p:nvSpPr>
        <p:spPr>
          <a:xfrm>
            <a:off x="1074839" y="4767263"/>
            <a:ext cx="20667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366566" y="4767263"/>
            <a:ext cx="32070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6806743" y="4767263"/>
            <a:ext cx="1824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idx="10" type="dt"/>
          </p:nvPr>
        </p:nvSpPr>
        <p:spPr>
          <a:xfrm>
            <a:off x="1074839" y="4767263"/>
            <a:ext cx="20667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3366566" y="4767263"/>
            <a:ext cx="32070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6806743" y="4767263"/>
            <a:ext cx="1824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9" name="Shape 9"/>
          <p:cNvSpPr txBox="1"/>
          <p:nvPr>
            <p:ph type="title"/>
          </p:nvPr>
        </p:nvSpPr>
        <p:spPr>
          <a:xfrm>
            <a:off x="1074839" y="675150"/>
            <a:ext cx="7556400" cy="8016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Shape 10"/>
          <p:cNvSpPr txBox="1"/>
          <p:nvPr>
            <p:ph idx="1" type="body"/>
          </p:nvPr>
        </p:nvSpPr>
        <p:spPr>
          <a:xfrm>
            <a:off x="1074839" y="2267172"/>
            <a:ext cx="7556400" cy="23274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11" name="Shape 11"/>
          <p:cNvPicPr preferRelativeResize="0"/>
          <p:nvPr/>
        </p:nvPicPr>
        <p:blipFill rotWithShape="1">
          <a:blip r:embed="rId1">
            <a:alphaModFix/>
          </a:blip>
          <a:srcRect b="0" l="0" r="0" t="0"/>
          <a:stretch/>
        </p:blipFill>
        <p:spPr>
          <a:xfrm>
            <a:off x="0" y="0"/>
            <a:ext cx="514350"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hyperlink" Target="https://github.com/mongodb-partners/mongo-roc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hyperlink" Target="http://dblp.uni-trier.de/pers/hd/g/Gibson:Garth" TargetMode="External"/><Relationship Id="rId10" Type="http://schemas.openxmlformats.org/officeDocument/2006/relationships/hyperlink" Target="http://dblp.uni-trier.de/pers/hd/a/Arulraj:Joy" TargetMode="External"/><Relationship Id="rId13" Type="http://schemas.openxmlformats.org/officeDocument/2006/relationships/hyperlink" Target="https://medium.com/rocksdb-internals-a-beginners-guide/how-to-sound-like-you-know-rocksdb-1-a194db9e5070" TargetMode="External"/><Relationship Id="rId12" Type="http://schemas.openxmlformats.org/officeDocument/2006/relationships/hyperlink" Target="http://dblp.uni-trier.de/db/journals/pvldb/pvldb10.html#RenZAG17" TargetMode="External"/><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hyperlink" Target="http://dblp.uni-trier.de/pers/hd/c/Callaghan:Mark" TargetMode="External"/><Relationship Id="rId4" Type="http://schemas.openxmlformats.org/officeDocument/2006/relationships/hyperlink" Target="http://dblp.uni-trier.de/pers/hd/g/Galanis:Leonidas" TargetMode="External"/><Relationship Id="rId9" Type="http://schemas.openxmlformats.org/officeDocument/2006/relationships/hyperlink" Target="http://dblp.uni-trier.de/pers/hd/z/Zheng:Qing" TargetMode="External"/><Relationship Id="rId15" Type="http://schemas.openxmlformats.org/officeDocument/2006/relationships/hyperlink" Target="http://pyrocksdb.readthedocs.io/en/v0.4/" TargetMode="External"/><Relationship Id="rId14" Type="http://schemas.openxmlformats.org/officeDocument/2006/relationships/hyperlink" Target="https://medium.com/rocksdb-internals-a-beginners-guide/how-to-sound-like-you-know-rocksdb-1-a194db9e5070" TargetMode="External"/><Relationship Id="rId5" Type="http://schemas.openxmlformats.org/officeDocument/2006/relationships/hyperlink" Target="http://dblp.uni-trier.de/pers/hd/b/Borthakur:Dhruba" TargetMode="External"/><Relationship Id="rId6" Type="http://schemas.openxmlformats.org/officeDocument/2006/relationships/hyperlink" Target="http://dblp.uni-trier.de/pers/hd/s/Savor:Tony" TargetMode="External"/><Relationship Id="rId7" Type="http://schemas.openxmlformats.org/officeDocument/2006/relationships/hyperlink" Target="http://dblp.uni-trier.de/pers/hd/s/Strum:Michael" TargetMode="External"/><Relationship Id="rId8" Type="http://schemas.openxmlformats.org/officeDocument/2006/relationships/hyperlink" Target="http://dblp.uni-trier.de/db/conf/cidr/cidr2017.html#DongCGBSS1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ctrTitle"/>
          </p:nvPr>
        </p:nvSpPr>
        <p:spPr>
          <a:xfrm>
            <a:off x="1086975" y="1038750"/>
            <a:ext cx="7345500" cy="1102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RocksDB Overview and Architecture</a:t>
            </a:r>
            <a:endParaRPr/>
          </a:p>
        </p:txBody>
      </p:sp>
      <p:sp>
        <p:nvSpPr>
          <p:cNvPr id="78" name="Shape 78"/>
          <p:cNvSpPr txBox="1"/>
          <p:nvPr>
            <p:ph idx="1" type="subTitle"/>
          </p:nvPr>
        </p:nvSpPr>
        <p:spPr>
          <a:xfrm>
            <a:off x="1559315" y="2390600"/>
            <a:ext cx="6400800" cy="13146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
              <a:t>Ruth Okoilu, Abhisha </a:t>
            </a:r>
            <a:r>
              <a:rPr lang="en"/>
              <a:t>Bhattacharyya</a:t>
            </a:r>
            <a:endParaRPr/>
          </a:p>
        </p:txBody>
      </p:sp>
      <p:pic>
        <p:nvPicPr>
          <p:cNvPr id="79" name="Shape 79"/>
          <p:cNvPicPr preferRelativeResize="0"/>
          <p:nvPr/>
        </p:nvPicPr>
        <p:blipFill>
          <a:blip r:embed="rId3">
            <a:alphaModFix/>
          </a:blip>
          <a:stretch>
            <a:fillRect/>
          </a:stretch>
        </p:blipFill>
        <p:spPr>
          <a:xfrm>
            <a:off x="7245399" y="3225750"/>
            <a:ext cx="1793649" cy="1801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idx="1" type="body"/>
          </p:nvPr>
        </p:nvSpPr>
        <p:spPr>
          <a:xfrm>
            <a:off x="669300" y="1152475"/>
            <a:ext cx="7814100" cy="3416400"/>
          </a:xfrm>
          <a:prstGeom prst="rect">
            <a:avLst/>
          </a:prstGeom>
        </p:spPr>
        <p:txBody>
          <a:bodyPr anchorCtr="0" anchor="t" bIns="91425" lIns="91425" spcFirstLastPara="1" rIns="91425" wrap="square" tIns="91425">
            <a:noAutofit/>
          </a:bodyPr>
          <a:lstStyle/>
          <a:p>
            <a:pPr indent="-342900" lvl="0" marL="457200" rtl="0">
              <a:spcBef>
                <a:spcPts val="640"/>
              </a:spcBef>
              <a:spcAft>
                <a:spcPts val="0"/>
              </a:spcAft>
              <a:buSzPts val="1800"/>
              <a:buChar char="•"/>
            </a:pPr>
            <a:r>
              <a:rPr lang="en" sz="1800" u="sng"/>
              <a:t>Transactions</a:t>
            </a:r>
            <a:r>
              <a:rPr lang="en" sz="1800"/>
              <a:t>: </a:t>
            </a:r>
            <a:r>
              <a:rPr lang="en" sz="1800">
                <a:solidFill>
                  <a:srgbClr val="24292E"/>
                </a:solidFill>
                <a:highlight>
                  <a:srgbClr val="FFFFFF"/>
                </a:highlight>
              </a:rPr>
              <a:t>Transactions have a simple BEGIN/COMMIT/ROLLBACK API and allow applications to modify their data concurrently while letting RocksDB handle the conflict checking. RocksDB supports both pessimistic and optimistic concurrency control.[2]</a:t>
            </a:r>
            <a:endParaRPr sz="1800"/>
          </a:p>
          <a:p>
            <a:pPr indent="-342900" lvl="0" marL="457200" rtl="0">
              <a:spcBef>
                <a:spcPts val="1000"/>
              </a:spcBef>
              <a:spcAft>
                <a:spcPts val="1000"/>
              </a:spcAft>
              <a:buSzPts val="1800"/>
              <a:buChar char="•"/>
            </a:pPr>
            <a:r>
              <a:rPr lang="en" sz="1800" u="sng"/>
              <a:t>Geospatial indexin</a:t>
            </a:r>
            <a:r>
              <a:rPr lang="en" sz="1800" u="sng">
                <a:solidFill>
                  <a:srgbClr val="24292E"/>
                </a:solidFill>
                <a:highlight>
                  <a:srgbClr val="FFFFFF"/>
                </a:highlight>
              </a:rPr>
              <a:t>g</a:t>
            </a:r>
            <a:r>
              <a:rPr lang="en" sz="1800">
                <a:solidFill>
                  <a:srgbClr val="24292E"/>
                </a:solidFill>
                <a:highlight>
                  <a:srgbClr val="FFFFFF"/>
                </a:highlight>
              </a:rPr>
              <a:t>: Spatial indexing is available in RocksDB under a name SpatialDB [4].</a:t>
            </a:r>
            <a:endParaRPr sz="1800">
              <a:solidFill>
                <a:srgbClr val="24292E"/>
              </a:solidFill>
              <a:highlight>
                <a:srgbClr val="FFFFFF"/>
              </a:highlight>
            </a:endParaRPr>
          </a:p>
        </p:txBody>
      </p:sp>
      <p:sp>
        <p:nvSpPr>
          <p:cNvPr id="133" name="Shape 133"/>
          <p:cNvSpPr txBox="1"/>
          <p:nvPr>
            <p:ph type="title"/>
          </p:nvPr>
        </p:nvSpPr>
        <p:spPr>
          <a:xfrm>
            <a:off x="669300" y="445025"/>
            <a:ext cx="8163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More Features of RocksDB</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773525" y="398850"/>
            <a:ext cx="8520600" cy="5727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sz="3000"/>
              <a:t>RocksDB </a:t>
            </a:r>
            <a:r>
              <a:rPr lang="en" sz="3000"/>
              <a:t>Network Architecture</a:t>
            </a:r>
            <a:endParaRPr sz="3000"/>
          </a:p>
        </p:txBody>
      </p:sp>
      <p:pic>
        <p:nvPicPr>
          <p:cNvPr id="139" name="Shape 139"/>
          <p:cNvPicPr preferRelativeResize="0"/>
          <p:nvPr/>
        </p:nvPicPr>
        <p:blipFill>
          <a:blip r:embed="rId3">
            <a:alphaModFix/>
          </a:blip>
          <a:stretch>
            <a:fillRect/>
          </a:stretch>
        </p:blipFill>
        <p:spPr>
          <a:xfrm>
            <a:off x="1551200" y="1250000"/>
            <a:ext cx="6798998" cy="3197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736575" y="219950"/>
            <a:ext cx="8520600" cy="5727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sz="3000"/>
              <a:t>RocksDB </a:t>
            </a:r>
            <a:r>
              <a:rPr lang="en" sz="3000"/>
              <a:t>Architecture</a:t>
            </a:r>
            <a:endParaRPr sz="3000"/>
          </a:p>
        </p:txBody>
      </p:sp>
      <p:sp>
        <p:nvSpPr>
          <p:cNvPr id="145" name="Shape 145"/>
          <p:cNvSpPr txBox="1"/>
          <p:nvPr>
            <p:ph idx="1" type="body"/>
          </p:nvPr>
        </p:nvSpPr>
        <p:spPr>
          <a:xfrm>
            <a:off x="507975" y="971100"/>
            <a:ext cx="8213100" cy="36474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Char char="•"/>
            </a:pPr>
            <a:r>
              <a:rPr lang="en" sz="1800"/>
              <a:t>Written in C++ and provides official application programming interface (API) language bindings for C++, C, and Java</a:t>
            </a:r>
            <a:endParaRPr sz="1800"/>
          </a:p>
          <a:p>
            <a:pPr indent="-342900" lvl="0" marL="457200" rtl="0">
              <a:lnSpc>
                <a:spcPct val="115000"/>
              </a:lnSpc>
              <a:spcBef>
                <a:spcPts val="1000"/>
              </a:spcBef>
              <a:spcAft>
                <a:spcPts val="0"/>
              </a:spcAft>
              <a:buSzPts val="1800"/>
              <a:buChar char="•"/>
            </a:pPr>
            <a:r>
              <a:rPr lang="en" sz="1800"/>
              <a:t>Near optimal read and scan performance</a:t>
            </a:r>
            <a:br>
              <a:rPr lang="en" sz="1800"/>
            </a:br>
            <a:r>
              <a:rPr lang="en" sz="1800"/>
              <a:t>Its merge scheduler bounds write latency without impacting throughput or allowing merges to block write for extended period of time</a:t>
            </a:r>
            <a:endParaRPr sz="1800"/>
          </a:p>
          <a:p>
            <a:pPr indent="-342900" lvl="0" marL="457200" rtl="0">
              <a:lnSpc>
                <a:spcPct val="115000"/>
              </a:lnSpc>
              <a:spcBef>
                <a:spcPts val="1000"/>
              </a:spcBef>
              <a:spcAft>
                <a:spcPts val="0"/>
              </a:spcAft>
              <a:buSzPts val="1800"/>
              <a:buChar char="•"/>
            </a:pPr>
            <a:r>
              <a:rPr lang="en" sz="1800"/>
              <a:t>It does this by ensuring merges at each level of the tree without resorting to the techniques</a:t>
            </a:r>
            <a:endParaRPr sz="1800"/>
          </a:p>
          <a:p>
            <a:pPr indent="-342900" lvl="0" marL="457200" rtl="0">
              <a:spcBef>
                <a:spcPts val="1000"/>
              </a:spcBef>
              <a:spcAft>
                <a:spcPts val="1000"/>
              </a:spcAft>
              <a:buSzPts val="1800"/>
              <a:buChar char="•"/>
            </a:pPr>
            <a:r>
              <a:rPr lang="en" sz="1800">
                <a:solidFill>
                  <a:srgbClr val="24292E"/>
                </a:solidFill>
                <a:highlight>
                  <a:schemeClr val="lt1"/>
                </a:highlight>
              </a:rPr>
              <a:t>RocksDB organizes all data in sorted order and the common operations are </a:t>
            </a:r>
            <a:r>
              <a:rPr lang="en" sz="1800">
                <a:solidFill>
                  <a:srgbClr val="24292E"/>
                </a:solidFill>
              </a:rPr>
              <a:t>Get(key)</a:t>
            </a:r>
            <a:r>
              <a:rPr lang="en" sz="1800">
                <a:solidFill>
                  <a:srgbClr val="24292E"/>
                </a:solidFill>
                <a:highlight>
                  <a:schemeClr val="lt1"/>
                </a:highlight>
              </a:rPr>
              <a:t>, </a:t>
            </a:r>
            <a:r>
              <a:rPr lang="en" sz="1800">
                <a:solidFill>
                  <a:srgbClr val="24292E"/>
                </a:solidFill>
              </a:rPr>
              <a:t>Put(key)</a:t>
            </a:r>
            <a:r>
              <a:rPr lang="en" sz="1800">
                <a:solidFill>
                  <a:srgbClr val="24292E"/>
                </a:solidFill>
                <a:highlight>
                  <a:schemeClr val="lt1"/>
                </a:highlight>
              </a:rPr>
              <a:t>, </a:t>
            </a:r>
            <a:r>
              <a:rPr lang="en" sz="1800">
                <a:solidFill>
                  <a:srgbClr val="24292E"/>
                </a:solidFill>
              </a:rPr>
              <a:t>Delete(key)</a:t>
            </a:r>
            <a:r>
              <a:rPr lang="en" sz="1800">
                <a:solidFill>
                  <a:srgbClr val="24292E"/>
                </a:solidFill>
                <a:highlight>
                  <a:schemeClr val="lt1"/>
                </a:highlight>
              </a:rPr>
              <a:t> and </a:t>
            </a:r>
            <a:r>
              <a:rPr lang="en" sz="1800">
                <a:solidFill>
                  <a:srgbClr val="24292E"/>
                </a:solidFill>
              </a:rPr>
              <a:t>NewIterator() [2]</a:t>
            </a:r>
            <a:r>
              <a:rPr lang="en" sz="1800">
                <a:solidFill>
                  <a:srgbClr val="24292E"/>
                </a:solidFill>
                <a:highlight>
                  <a:schemeClr val="lt1"/>
                </a:highlight>
              </a:rPr>
              <a: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669300" y="445025"/>
            <a:ext cx="8163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Basic Constructs</a:t>
            </a:r>
            <a:endParaRPr sz="3000"/>
          </a:p>
        </p:txBody>
      </p:sp>
      <p:sp>
        <p:nvSpPr>
          <p:cNvPr id="151" name="Shape 151"/>
          <p:cNvSpPr txBox="1"/>
          <p:nvPr>
            <p:ph idx="1" type="body"/>
          </p:nvPr>
        </p:nvSpPr>
        <p:spPr>
          <a:xfrm>
            <a:off x="669175" y="1000075"/>
            <a:ext cx="8163000" cy="3851100"/>
          </a:xfrm>
          <a:prstGeom prst="rect">
            <a:avLst/>
          </a:prstGeom>
        </p:spPr>
        <p:txBody>
          <a:bodyPr anchorCtr="0" anchor="t" bIns="91425" lIns="91425" spcFirstLastPara="1" rIns="91425" wrap="square" tIns="91425">
            <a:noAutofit/>
          </a:bodyPr>
          <a:lstStyle/>
          <a:p>
            <a:pPr indent="-342900" lvl="0" marL="457200" rtl="0">
              <a:lnSpc>
                <a:spcPct val="100000"/>
              </a:lnSpc>
              <a:spcBef>
                <a:spcPts val="640"/>
              </a:spcBef>
              <a:spcAft>
                <a:spcPts val="0"/>
              </a:spcAft>
              <a:buClr>
                <a:srgbClr val="24292E"/>
              </a:buClr>
              <a:buSzPts val="1800"/>
              <a:buChar char="•"/>
            </a:pPr>
            <a:r>
              <a:rPr lang="en" sz="1800">
                <a:solidFill>
                  <a:srgbClr val="24292E"/>
                </a:solidFill>
                <a:highlight>
                  <a:srgbClr val="FFFFFF"/>
                </a:highlight>
              </a:rPr>
              <a:t>The three basic constructs of RocksDB are memtable, sstfile and logfile. </a:t>
            </a:r>
            <a:endParaRPr sz="1800">
              <a:solidFill>
                <a:srgbClr val="24292E"/>
              </a:solidFill>
              <a:highlight>
                <a:srgbClr val="FFFFFF"/>
              </a:highlight>
            </a:endParaRPr>
          </a:p>
          <a:p>
            <a:pPr indent="-342900" lvl="0" marL="457200" rtl="0">
              <a:lnSpc>
                <a:spcPct val="100000"/>
              </a:lnSpc>
              <a:spcBef>
                <a:spcPts val="640"/>
              </a:spcBef>
              <a:spcAft>
                <a:spcPts val="0"/>
              </a:spcAft>
              <a:buClr>
                <a:srgbClr val="24292E"/>
              </a:buClr>
              <a:buSzPts val="1800"/>
              <a:buFont typeface="Calibri"/>
              <a:buChar char="•"/>
            </a:pPr>
            <a:r>
              <a:rPr lang="en" sz="1800">
                <a:solidFill>
                  <a:srgbClr val="24292E"/>
                </a:solidFill>
                <a:highlight>
                  <a:srgbClr val="FFFFFF"/>
                </a:highlight>
              </a:rPr>
              <a:t>The </a:t>
            </a:r>
            <a:r>
              <a:rPr b="1" lang="en" sz="1800">
                <a:solidFill>
                  <a:srgbClr val="24292E"/>
                </a:solidFill>
                <a:highlight>
                  <a:srgbClr val="FFFFFF"/>
                </a:highlight>
              </a:rPr>
              <a:t>Memtable</a:t>
            </a:r>
            <a:r>
              <a:rPr lang="en" sz="1800">
                <a:solidFill>
                  <a:srgbClr val="24292E"/>
                </a:solidFill>
                <a:highlight>
                  <a:srgbClr val="FFFFFF"/>
                </a:highlight>
              </a:rPr>
              <a:t> is an in-memory data structure - new writes are inserted into the memtable and are optionally written to the logfile. </a:t>
            </a:r>
            <a:endParaRPr sz="1800">
              <a:solidFill>
                <a:srgbClr val="24292E"/>
              </a:solidFill>
              <a:highlight>
                <a:srgbClr val="FFFFFF"/>
              </a:highlight>
            </a:endParaRPr>
          </a:p>
          <a:p>
            <a:pPr indent="-342900" lvl="0" marL="457200" rtl="0">
              <a:lnSpc>
                <a:spcPct val="100000"/>
              </a:lnSpc>
              <a:spcBef>
                <a:spcPts val="640"/>
              </a:spcBef>
              <a:spcAft>
                <a:spcPts val="0"/>
              </a:spcAft>
              <a:buClr>
                <a:srgbClr val="24292E"/>
              </a:buClr>
              <a:buSzPts val="1800"/>
              <a:buFont typeface="Calibri"/>
              <a:buChar char="•"/>
            </a:pPr>
            <a:r>
              <a:rPr lang="en" sz="1800">
                <a:solidFill>
                  <a:srgbClr val="24292E"/>
                </a:solidFill>
                <a:highlight>
                  <a:srgbClr val="FFFFFF"/>
                </a:highlight>
              </a:rPr>
              <a:t>The </a:t>
            </a:r>
            <a:r>
              <a:rPr b="1" lang="en" sz="1800">
                <a:solidFill>
                  <a:srgbClr val="24292E"/>
                </a:solidFill>
                <a:highlight>
                  <a:srgbClr val="FFFFFF"/>
                </a:highlight>
              </a:rPr>
              <a:t>logfile </a:t>
            </a:r>
            <a:r>
              <a:rPr lang="en" sz="1800">
                <a:solidFill>
                  <a:srgbClr val="24292E"/>
                </a:solidFill>
                <a:highlight>
                  <a:srgbClr val="FFFFFF"/>
                </a:highlight>
              </a:rPr>
              <a:t>is a sequentially-written file on storage. </a:t>
            </a:r>
            <a:endParaRPr sz="1800">
              <a:solidFill>
                <a:srgbClr val="24292E"/>
              </a:solidFill>
              <a:highlight>
                <a:srgbClr val="FFFFFF"/>
              </a:highlight>
            </a:endParaRPr>
          </a:p>
          <a:p>
            <a:pPr indent="-342900" lvl="0" marL="457200" rtl="0">
              <a:lnSpc>
                <a:spcPct val="100000"/>
              </a:lnSpc>
              <a:spcBef>
                <a:spcPts val="640"/>
              </a:spcBef>
              <a:spcAft>
                <a:spcPts val="0"/>
              </a:spcAft>
              <a:buClr>
                <a:srgbClr val="24292E"/>
              </a:buClr>
              <a:buSzPts val="1800"/>
              <a:buFont typeface="Calibri"/>
              <a:buChar char="•"/>
            </a:pPr>
            <a:r>
              <a:rPr b="1" lang="en" sz="1800"/>
              <a:t>Sstfile</a:t>
            </a:r>
            <a:r>
              <a:rPr lang="en" sz="1800"/>
              <a:t> or SSTable is a Sorted Static Table on storage.</a:t>
            </a:r>
            <a:endParaRPr sz="1800"/>
          </a:p>
          <a:p>
            <a:pPr indent="-342900" lvl="1" marL="914400" rtl="0">
              <a:spcBef>
                <a:spcPts val="560"/>
              </a:spcBef>
              <a:spcAft>
                <a:spcPts val="0"/>
              </a:spcAft>
              <a:buClr>
                <a:srgbClr val="24292E"/>
              </a:buClr>
              <a:buSzPts val="1800"/>
              <a:buChar char="–"/>
            </a:pPr>
            <a:r>
              <a:rPr lang="en" sz="1800"/>
              <a:t>It contains a set of arbitrary, sorted key-value pairs and the entire database is stored in sstfiles.</a:t>
            </a:r>
            <a:endParaRPr sz="1800"/>
          </a:p>
          <a:p>
            <a:pPr indent="-342900" lvl="1" marL="914400" rtl="0">
              <a:spcBef>
                <a:spcPts val="560"/>
              </a:spcBef>
              <a:spcAft>
                <a:spcPts val="0"/>
              </a:spcAft>
              <a:buClr>
                <a:srgbClr val="24292E"/>
              </a:buClr>
              <a:buSzPts val="1800"/>
              <a:buChar char="–"/>
            </a:pPr>
            <a:r>
              <a:rPr lang="en" sz="1800"/>
              <a:t>It is organized in levels and is immutable.</a:t>
            </a:r>
            <a:endParaRPr sz="1800"/>
          </a:p>
          <a:p>
            <a:pPr indent="-342900" lvl="1" marL="914400" rtl="0">
              <a:spcBef>
                <a:spcPts val="560"/>
              </a:spcBef>
              <a:spcAft>
                <a:spcPts val="0"/>
              </a:spcAft>
              <a:buClr>
                <a:srgbClr val="24292E"/>
              </a:buClr>
              <a:buSzPts val="1800"/>
              <a:buChar char="–"/>
            </a:pPr>
            <a:r>
              <a:rPr lang="en" sz="1800"/>
              <a:t>Sorted data facilitates easy lookup of keys [2].</a:t>
            </a:r>
            <a:endParaRPr sz="1800">
              <a:solidFill>
                <a:srgbClr val="24292E"/>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547650" y="426550"/>
            <a:ext cx="8136900" cy="5727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sz="3000"/>
              <a:t>Implementation</a:t>
            </a:r>
            <a:endParaRPr sz="3000"/>
          </a:p>
        </p:txBody>
      </p:sp>
      <p:sp>
        <p:nvSpPr>
          <p:cNvPr id="157" name="Shape 157"/>
          <p:cNvSpPr txBox="1"/>
          <p:nvPr>
            <p:ph idx="1" type="body"/>
          </p:nvPr>
        </p:nvSpPr>
        <p:spPr>
          <a:xfrm>
            <a:off x="797025" y="1063900"/>
            <a:ext cx="8136900" cy="37785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b="1" lang="en" sz="1800"/>
              <a:t>Data Structures used:</a:t>
            </a:r>
            <a:endParaRPr b="1" sz="1800"/>
          </a:p>
          <a:p>
            <a:pPr indent="0" lvl="0" marL="0">
              <a:spcBef>
                <a:spcPts val="640"/>
              </a:spcBef>
              <a:spcAft>
                <a:spcPts val="0"/>
              </a:spcAft>
              <a:buNone/>
            </a:pPr>
            <a:r>
              <a:rPr b="1" lang="en" sz="1800"/>
              <a:t>Skiplist</a:t>
            </a:r>
            <a:r>
              <a:rPr lang="en" sz="1800"/>
              <a:t> - allows fast search with in an ordered sequence of elements. Fast search is made possible by maintaining a linked hierarchy of sub sequences each skipping over a few elements.</a:t>
            </a:r>
            <a:endParaRPr sz="1800"/>
          </a:p>
          <a:p>
            <a:pPr indent="0" lvl="0" marL="0">
              <a:spcBef>
                <a:spcPts val="640"/>
              </a:spcBef>
              <a:spcAft>
                <a:spcPts val="0"/>
              </a:spcAft>
              <a:buNone/>
            </a:pPr>
            <a:r>
              <a:rPr b="1" lang="en" sz="1800"/>
              <a:t>Cuckoo Hash Table</a:t>
            </a:r>
            <a:r>
              <a:rPr lang="en" sz="1800"/>
              <a:t> - helps resolve hash collision of values of hash function in a table with worst case constant look-up time.</a:t>
            </a:r>
            <a:endParaRPr sz="1800"/>
          </a:p>
          <a:p>
            <a:pPr indent="0" lvl="0" marL="0">
              <a:spcBef>
                <a:spcPts val="640"/>
              </a:spcBef>
              <a:spcAft>
                <a:spcPts val="0"/>
              </a:spcAft>
              <a:buNone/>
            </a:pPr>
            <a:r>
              <a:rPr b="1" lang="en" sz="1800"/>
              <a:t>LSM tree </a:t>
            </a:r>
            <a:r>
              <a:rPr lang="en" sz="1800"/>
              <a:t>- disk based data structure designed to provide low cost indexing for a file experiencing high rate of records input and deletes over an extended period of time.</a:t>
            </a:r>
            <a:endParaRPr sz="1800"/>
          </a:p>
          <a:p>
            <a:pPr indent="0" lvl="0" marL="0">
              <a:spcBef>
                <a:spcPts val="64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Shape 162"/>
          <p:cNvPicPr preferRelativeResize="0"/>
          <p:nvPr/>
        </p:nvPicPr>
        <p:blipFill>
          <a:blip r:embed="rId3">
            <a:alphaModFix/>
          </a:blip>
          <a:stretch>
            <a:fillRect/>
          </a:stretch>
        </p:blipFill>
        <p:spPr>
          <a:xfrm>
            <a:off x="1512675" y="186200"/>
            <a:ext cx="6734450" cy="4771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682200" y="500600"/>
            <a:ext cx="81501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4200"/>
              </a:spcBef>
              <a:spcAft>
                <a:spcPts val="0"/>
              </a:spcAft>
              <a:buClr>
                <a:schemeClr val="dk1"/>
              </a:buClr>
              <a:buSzPts val="1100"/>
              <a:buFont typeface="Arial"/>
              <a:buNone/>
            </a:pPr>
            <a:r>
              <a:rPr lang="en" sz="3000"/>
              <a:t>Log structured merge tree</a:t>
            </a:r>
            <a:endParaRPr sz="3000"/>
          </a:p>
          <a:p>
            <a:pPr indent="0" lvl="0" marL="0" algn="l">
              <a:spcBef>
                <a:spcPts val="0"/>
              </a:spcBef>
              <a:spcAft>
                <a:spcPts val="0"/>
              </a:spcAft>
              <a:buNone/>
            </a:pPr>
            <a:r>
              <a:t/>
            </a:r>
            <a:endParaRPr sz="3000"/>
          </a:p>
        </p:txBody>
      </p:sp>
      <p:sp>
        <p:nvSpPr>
          <p:cNvPr id="168" name="Shape 168"/>
          <p:cNvSpPr txBox="1"/>
          <p:nvPr>
            <p:ph idx="1" type="body"/>
          </p:nvPr>
        </p:nvSpPr>
        <p:spPr>
          <a:xfrm>
            <a:off x="682200" y="1355975"/>
            <a:ext cx="8150100" cy="29136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Char char="•"/>
            </a:pPr>
            <a:r>
              <a:rPr lang="en" sz="1800">
                <a:solidFill>
                  <a:srgbClr val="222222"/>
                </a:solidFill>
                <a:highlight>
                  <a:srgbClr val="FFFFFF"/>
                </a:highlight>
              </a:rPr>
              <a:t>Log-structured merge-tree (or LSM tree) is a data structure with performance characteristics that make it attractive for providing indexed access to files with high insert volume.</a:t>
            </a:r>
            <a:endParaRPr sz="1800">
              <a:solidFill>
                <a:srgbClr val="222222"/>
              </a:solidFill>
              <a:highlight>
                <a:srgbClr val="FFFFFF"/>
              </a:highlight>
            </a:endParaRPr>
          </a:p>
          <a:p>
            <a:pPr indent="-342900" lvl="0" marL="457200" rtl="0">
              <a:spcBef>
                <a:spcPts val="640"/>
              </a:spcBef>
              <a:spcAft>
                <a:spcPts val="0"/>
              </a:spcAft>
              <a:buClr>
                <a:srgbClr val="222222"/>
              </a:buClr>
              <a:buSzPts val="1800"/>
              <a:buChar char="•"/>
            </a:pPr>
            <a:r>
              <a:rPr lang="en" sz="1800"/>
              <a:t>Whenever a Put() operation is performed, the data is added to the in-memory mem-table, implemented as a skiplist having O(log n) inserts and searches. </a:t>
            </a:r>
            <a:endParaRPr sz="1800"/>
          </a:p>
          <a:p>
            <a:pPr indent="-342900" lvl="0" marL="457200" rtl="0">
              <a:spcBef>
                <a:spcPts val="640"/>
              </a:spcBef>
              <a:spcAft>
                <a:spcPts val="0"/>
              </a:spcAft>
              <a:buClr>
                <a:srgbClr val="222222"/>
              </a:buClr>
              <a:buSzPts val="1800"/>
              <a:buChar char="•"/>
            </a:pPr>
            <a:r>
              <a:rPr lang="en" sz="1800"/>
              <a:t>The data is also appended to a Write Ahead Log (WAL) for recovery purposes [5].</a:t>
            </a:r>
            <a:endParaRPr sz="1800"/>
          </a:p>
          <a:p>
            <a:pPr indent="0" lvl="0" marL="0" rtl="0">
              <a:spcBef>
                <a:spcPts val="64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682200" y="292625"/>
            <a:ext cx="81501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4200"/>
              </a:spcBef>
              <a:spcAft>
                <a:spcPts val="0"/>
              </a:spcAft>
              <a:buNone/>
            </a:pPr>
            <a:r>
              <a:rPr lang="en" sz="3000"/>
              <a:t>Log structured merge tree</a:t>
            </a:r>
            <a:endParaRPr sz="3000"/>
          </a:p>
          <a:p>
            <a:pPr indent="0" lvl="0" marL="0" rtl="0" algn="l">
              <a:spcBef>
                <a:spcPts val="0"/>
              </a:spcBef>
              <a:spcAft>
                <a:spcPts val="0"/>
              </a:spcAft>
              <a:buNone/>
            </a:pPr>
            <a:r>
              <a:t/>
            </a:r>
            <a:endParaRPr sz="3000"/>
          </a:p>
        </p:txBody>
      </p:sp>
      <p:sp>
        <p:nvSpPr>
          <p:cNvPr id="174" name="Shape 174"/>
          <p:cNvSpPr txBox="1"/>
          <p:nvPr>
            <p:ph idx="1" type="body"/>
          </p:nvPr>
        </p:nvSpPr>
        <p:spPr>
          <a:xfrm>
            <a:off x="527825" y="972000"/>
            <a:ext cx="8304600" cy="3857100"/>
          </a:xfrm>
          <a:prstGeom prst="rect">
            <a:avLst/>
          </a:prstGeom>
        </p:spPr>
        <p:txBody>
          <a:bodyPr anchorCtr="0" anchor="t" bIns="91425" lIns="91425" spcFirstLastPara="1" rIns="91425" wrap="square" tIns="91425">
            <a:noAutofit/>
          </a:bodyPr>
          <a:lstStyle/>
          <a:p>
            <a:pPr indent="-342900" lvl="0" marL="457200" rtl="0">
              <a:spcBef>
                <a:spcPts val="640"/>
              </a:spcBef>
              <a:spcAft>
                <a:spcPts val="0"/>
              </a:spcAft>
              <a:buSzPts val="1800"/>
              <a:buChar char="•"/>
            </a:pPr>
            <a:r>
              <a:rPr lang="en" sz="1800"/>
              <a:t>After a write, if the size of the memtable reaches a predetermined size, then the following occur</a:t>
            </a:r>
            <a:endParaRPr sz="1800"/>
          </a:p>
          <a:p>
            <a:pPr indent="-342900" lvl="0" marL="914400" rtl="0">
              <a:spcBef>
                <a:spcPts val="1000"/>
              </a:spcBef>
              <a:spcAft>
                <a:spcPts val="0"/>
              </a:spcAft>
              <a:buSzPts val="1800"/>
              <a:buAutoNum type="arabicPeriod"/>
            </a:pPr>
            <a:r>
              <a:rPr lang="en" sz="1800"/>
              <a:t>The current WAL and memtable become immutable, and a new WAL and mem-table are allocated for capturing subsequent writes, </a:t>
            </a:r>
            <a:endParaRPr sz="1800"/>
          </a:p>
          <a:p>
            <a:pPr indent="-342900" lvl="0" marL="914400" rtl="0">
              <a:spcBef>
                <a:spcPts val="1000"/>
              </a:spcBef>
              <a:spcAft>
                <a:spcPts val="0"/>
              </a:spcAft>
              <a:buSzPts val="1800"/>
              <a:buAutoNum type="arabicPeriod"/>
            </a:pPr>
            <a:r>
              <a:rPr lang="en" sz="1800"/>
              <a:t>The contents of the memtable are flushed out to a SST data file.</a:t>
            </a:r>
            <a:endParaRPr sz="1800"/>
          </a:p>
          <a:p>
            <a:pPr indent="-342900" lvl="0" marL="914400" rtl="0">
              <a:spcBef>
                <a:spcPts val="1000"/>
              </a:spcBef>
              <a:spcAft>
                <a:spcPts val="0"/>
              </a:spcAft>
              <a:buSzPts val="1800"/>
              <a:buAutoNum type="arabicPeriod"/>
            </a:pPr>
            <a:r>
              <a:rPr lang="en" sz="1800"/>
              <a:t>Once flushing of memtable is completed  the WAL and mem-table containing the data just flushed are discarded.</a:t>
            </a:r>
            <a:endParaRPr sz="1800"/>
          </a:p>
          <a:p>
            <a:pPr indent="-342900" lvl="0" marL="457200" rtl="0">
              <a:spcBef>
                <a:spcPts val="1000"/>
              </a:spcBef>
              <a:spcAft>
                <a:spcPts val="1000"/>
              </a:spcAft>
              <a:buSzPts val="1800"/>
              <a:buChar char="•"/>
            </a:pPr>
            <a:r>
              <a:rPr lang="en" sz="1800"/>
              <a:t>When Get() operation is performed, the memtable is searched first, then the newest SSTable/file, then the next SSTable/file and so on until the key is found or there are no more files to search.[10]</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idx="1" type="body"/>
          </p:nvPr>
        </p:nvSpPr>
        <p:spPr>
          <a:xfrm>
            <a:off x="516600" y="1073200"/>
            <a:ext cx="8315700" cy="3644100"/>
          </a:xfrm>
          <a:prstGeom prst="rect">
            <a:avLst/>
          </a:prstGeom>
        </p:spPr>
        <p:txBody>
          <a:bodyPr anchorCtr="0" anchor="t" bIns="91425" lIns="91425" spcFirstLastPara="1" rIns="91425" wrap="square" tIns="91425">
            <a:noAutofit/>
          </a:bodyPr>
          <a:lstStyle/>
          <a:p>
            <a:pPr indent="-342900" lvl="0" marL="457200" rtl="0">
              <a:spcBef>
                <a:spcPts val="640"/>
              </a:spcBef>
              <a:spcAft>
                <a:spcPts val="0"/>
              </a:spcAft>
              <a:buSzPts val="1800"/>
              <a:buChar char="•"/>
            </a:pPr>
            <a:r>
              <a:rPr lang="en" sz="1800"/>
              <a:t>Since updates are also appended Rocksdb ends up with multiple copies of the same key.</a:t>
            </a:r>
            <a:endParaRPr sz="1800"/>
          </a:p>
          <a:p>
            <a:pPr indent="-342900" lvl="0" marL="457200" rtl="0">
              <a:spcBef>
                <a:spcPts val="1000"/>
              </a:spcBef>
              <a:spcAft>
                <a:spcPts val="0"/>
              </a:spcAft>
              <a:buSzPts val="1800"/>
              <a:buChar char="•"/>
            </a:pPr>
            <a:r>
              <a:rPr lang="en" sz="1800"/>
              <a:t>To prevent t</a:t>
            </a:r>
            <a:r>
              <a:rPr lang="en" sz="1800"/>
              <a:t>he database from growing infinitely Rocksdb runs a background thread that periodically compacts the data: merging the SSTables to a bigger SSTable.</a:t>
            </a:r>
            <a:endParaRPr sz="1800"/>
          </a:p>
          <a:p>
            <a:pPr indent="-342900" lvl="0" marL="457200" rtl="0">
              <a:spcBef>
                <a:spcPts val="1000"/>
              </a:spcBef>
              <a:spcAft>
                <a:spcPts val="0"/>
              </a:spcAft>
              <a:buSzPts val="1800"/>
              <a:buChar char="•"/>
            </a:pPr>
            <a:r>
              <a:rPr lang="en" sz="1800"/>
              <a:t>During the process duplicate keys are removed and clients may define their own “compaction filter” to filter out the unwanted key/value pairs as needed.</a:t>
            </a:r>
            <a:endParaRPr sz="1800"/>
          </a:p>
          <a:p>
            <a:pPr indent="-330200" lvl="0" marL="457200" rtl="0">
              <a:spcBef>
                <a:spcPts val="1000"/>
              </a:spcBef>
              <a:spcAft>
                <a:spcPts val="0"/>
              </a:spcAft>
              <a:buSzPts val="1600"/>
              <a:buFont typeface="Georgia"/>
              <a:buChar char="•"/>
            </a:pPr>
            <a:r>
              <a:rPr lang="en" sz="1800"/>
              <a:t>Parallel compaction on different parts of the data can happen simultaneously.</a:t>
            </a:r>
            <a:endParaRPr sz="1800"/>
          </a:p>
          <a:p>
            <a:pPr indent="-330200" lvl="0" marL="457200">
              <a:spcBef>
                <a:spcPts val="1000"/>
              </a:spcBef>
              <a:spcAft>
                <a:spcPts val="1000"/>
              </a:spcAft>
              <a:buSzPts val="1600"/>
              <a:buFont typeface="Georgia"/>
              <a:buChar char="•"/>
            </a:pPr>
            <a:r>
              <a:rPr lang="en" sz="1800"/>
              <a:t>Deletions are also processed during compaction [10].</a:t>
            </a:r>
            <a:endParaRPr sz="1600">
              <a:highlight>
                <a:srgbClr val="FFFFFF"/>
              </a:highlight>
              <a:latin typeface="Georgia"/>
              <a:ea typeface="Georgia"/>
              <a:cs typeface="Georgia"/>
              <a:sym typeface="Georgia"/>
            </a:endParaRPr>
          </a:p>
        </p:txBody>
      </p:sp>
      <p:sp>
        <p:nvSpPr>
          <p:cNvPr id="180" name="Shape 180"/>
          <p:cNvSpPr txBox="1"/>
          <p:nvPr>
            <p:ph type="title"/>
          </p:nvPr>
        </p:nvSpPr>
        <p:spPr>
          <a:xfrm>
            <a:off x="682200" y="292625"/>
            <a:ext cx="81501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4200"/>
              </a:spcBef>
              <a:spcAft>
                <a:spcPts val="0"/>
              </a:spcAft>
              <a:buNone/>
            </a:pPr>
            <a:r>
              <a:rPr lang="en" sz="3000"/>
              <a:t>Compaction</a:t>
            </a:r>
            <a:endParaRPr sz="3000"/>
          </a:p>
          <a:p>
            <a:pPr indent="0" lvl="0" marL="0" rtl="0" algn="l">
              <a:spcBef>
                <a:spcPts val="0"/>
              </a:spcBef>
              <a:spcAft>
                <a:spcPts val="0"/>
              </a:spcAft>
              <a:buNone/>
            </a:pPr>
            <a:r>
              <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708600" y="241825"/>
            <a:ext cx="8123700" cy="5727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sz="3000"/>
              <a:t>RocksDB Data Compression</a:t>
            </a:r>
            <a:endParaRPr sz="3000"/>
          </a:p>
        </p:txBody>
      </p:sp>
      <p:sp>
        <p:nvSpPr>
          <p:cNvPr id="186" name="Shape 186"/>
          <p:cNvSpPr txBox="1"/>
          <p:nvPr>
            <p:ph idx="1" type="body"/>
          </p:nvPr>
        </p:nvSpPr>
        <p:spPr>
          <a:xfrm>
            <a:off x="708600" y="869950"/>
            <a:ext cx="8123700" cy="3846600"/>
          </a:xfrm>
          <a:prstGeom prst="rect">
            <a:avLst/>
          </a:prstGeom>
        </p:spPr>
        <p:txBody>
          <a:bodyPr anchorCtr="0" anchor="t" bIns="91425" lIns="91425" spcFirstLastPara="1" rIns="91425" wrap="square" tIns="91425">
            <a:noAutofit/>
          </a:bodyPr>
          <a:lstStyle/>
          <a:p>
            <a:pPr indent="0" lvl="0" marL="0">
              <a:spcBef>
                <a:spcPts val="640"/>
              </a:spcBef>
              <a:spcAft>
                <a:spcPts val="0"/>
              </a:spcAft>
              <a:buClr>
                <a:schemeClr val="dk1"/>
              </a:buClr>
              <a:buSzPts val="1100"/>
              <a:buFont typeface="Arial"/>
              <a:buNone/>
            </a:pPr>
            <a:r>
              <a:rPr lang="en" sz="1800">
                <a:solidFill>
                  <a:schemeClr val="dk1"/>
                </a:solidFill>
              </a:rPr>
              <a:t>RocksDB currently supports several compression algorithms[8]</a:t>
            </a:r>
            <a:r>
              <a:rPr lang="en" sz="1800"/>
              <a:t>:</a:t>
            </a:r>
            <a:endParaRPr sz="1800"/>
          </a:p>
          <a:p>
            <a:pPr indent="-342900" lvl="0" marL="457200">
              <a:spcBef>
                <a:spcPts val="640"/>
              </a:spcBef>
              <a:spcAft>
                <a:spcPts val="0"/>
              </a:spcAft>
              <a:buClr>
                <a:schemeClr val="dk1"/>
              </a:buClr>
              <a:buSzPts val="1800"/>
              <a:buChar char="•"/>
            </a:pPr>
            <a:r>
              <a:rPr lang="en" sz="1800">
                <a:solidFill>
                  <a:schemeClr val="dk1"/>
                </a:solidFill>
              </a:rPr>
              <a:t> LZ</a:t>
            </a:r>
            <a:endParaRPr sz="1800"/>
          </a:p>
          <a:p>
            <a:pPr indent="-342900" lvl="0" marL="457200">
              <a:spcBef>
                <a:spcPts val="0"/>
              </a:spcBef>
              <a:spcAft>
                <a:spcPts val="0"/>
              </a:spcAft>
              <a:buClr>
                <a:schemeClr val="dk1"/>
              </a:buClr>
              <a:buSzPts val="1800"/>
              <a:buChar char="•"/>
            </a:pPr>
            <a:r>
              <a:rPr lang="en" sz="1800">
                <a:solidFill>
                  <a:schemeClr val="dk1"/>
                </a:solidFill>
              </a:rPr>
              <a:t>Snappy</a:t>
            </a:r>
            <a:endParaRPr sz="1800"/>
          </a:p>
          <a:p>
            <a:pPr indent="-342900" lvl="0" marL="457200">
              <a:spcBef>
                <a:spcPts val="0"/>
              </a:spcBef>
              <a:spcAft>
                <a:spcPts val="0"/>
              </a:spcAft>
              <a:buSzPts val="1800"/>
              <a:buChar char="•"/>
            </a:pPr>
            <a:r>
              <a:rPr lang="en" sz="1800"/>
              <a:t>Z</a:t>
            </a:r>
            <a:r>
              <a:rPr lang="en" sz="1800">
                <a:solidFill>
                  <a:schemeClr val="dk1"/>
                </a:solidFill>
              </a:rPr>
              <a:t>lib</a:t>
            </a:r>
            <a:endParaRPr sz="1800"/>
          </a:p>
          <a:p>
            <a:pPr indent="-342900" lvl="0" marL="457200">
              <a:spcBef>
                <a:spcPts val="0"/>
              </a:spcBef>
              <a:spcAft>
                <a:spcPts val="0"/>
              </a:spcAft>
              <a:buClr>
                <a:schemeClr val="dk1"/>
              </a:buClr>
              <a:buSzPts val="1800"/>
              <a:buChar char="•"/>
            </a:pPr>
            <a:r>
              <a:rPr lang="en" sz="1800">
                <a:solidFill>
                  <a:schemeClr val="dk1"/>
                </a:solidFill>
              </a:rPr>
              <a:t>Zstandard</a:t>
            </a:r>
            <a:endParaRPr sz="1800"/>
          </a:p>
          <a:p>
            <a:pPr indent="0" lvl="0" marL="0">
              <a:spcBef>
                <a:spcPts val="640"/>
              </a:spcBef>
              <a:spcAft>
                <a:spcPts val="0"/>
              </a:spcAft>
              <a:buClr>
                <a:schemeClr val="dk1"/>
              </a:buClr>
              <a:buSzPts val="1100"/>
              <a:buFont typeface="Arial"/>
              <a:buNone/>
            </a:pPr>
            <a:r>
              <a:rPr lang="en" sz="1800">
                <a:solidFill>
                  <a:schemeClr val="dk1"/>
                </a:solidFill>
              </a:rPr>
              <a:t>Each level can be configured to use any or none of these compression algorithms. </a:t>
            </a:r>
            <a:endParaRPr sz="1800">
              <a:solidFill>
                <a:schemeClr val="dk1"/>
              </a:solidFill>
            </a:endParaRPr>
          </a:p>
          <a:p>
            <a:pPr indent="0" lvl="0" marL="0">
              <a:spcBef>
                <a:spcPts val="640"/>
              </a:spcBef>
              <a:spcAft>
                <a:spcPts val="0"/>
              </a:spcAft>
              <a:buClr>
                <a:schemeClr val="dk1"/>
              </a:buClr>
              <a:buSzPts val="1100"/>
              <a:buFont typeface="Arial"/>
              <a:buNone/>
            </a:pPr>
            <a:r>
              <a:rPr lang="en" sz="1800">
                <a:solidFill>
                  <a:schemeClr val="dk1"/>
                </a:solidFill>
              </a:rPr>
              <a:t>Compression is applied on a per-block basis. </a:t>
            </a:r>
            <a:endParaRPr sz="1800">
              <a:solidFill>
                <a:schemeClr val="dk1"/>
              </a:solidFill>
            </a:endParaRPr>
          </a:p>
          <a:p>
            <a:pPr indent="0" lvl="0" marL="0">
              <a:spcBef>
                <a:spcPts val="640"/>
              </a:spcBef>
              <a:spcAft>
                <a:spcPts val="0"/>
              </a:spcAft>
              <a:buClr>
                <a:schemeClr val="dk1"/>
              </a:buClr>
              <a:buSzPts val="1100"/>
              <a:buFont typeface="Arial"/>
              <a:buNone/>
            </a:pPr>
            <a:r>
              <a:rPr lang="en" sz="1800"/>
              <a:t>In each SST file, data blocks and index blocks can be compressed individually. Users can specify what compression types to use. </a:t>
            </a:r>
            <a:r>
              <a:rPr lang="en" sz="1800">
                <a:solidFill>
                  <a:schemeClr val="dk1"/>
                </a:solidFill>
              </a:rPr>
              <a:t>	</a:t>
            </a:r>
            <a:endParaRPr sz="1800">
              <a:solidFill>
                <a:schemeClr val="dk1"/>
              </a:solidFill>
            </a:endParaRPr>
          </a:p>
          <a:p>
            <a:pPr indent="0" lvl="0" marL="0">
              <a:spcBef>
                <a:spcPts val="640"/>
              </a:spcBef>
              <a:spcAft>
                <a:spcPts val="0"/>
              </a:spcAft>
              <a:buClr>
                <a:schemeClr val="dk1"/>
              </a:buClr>
              <a:buSzPts val="1100"/>
              <a:buFont typeface="Arial"/>
              <a:buNone/>
            </a:pPr>
            <a:r>
              <a:rPr lang="en" sz="1800"/>
              <a:t>To reduce the frequency of having to uncompress data blocks, the RocksDB block cache stores blocks in uncompressed form. </a:t>
            </a:r>
            <a:r>
              <a:rPr lang="en" sz="1800">
                <a:solidFill>
                  <a:schemeClr val="dk1"/>
                </a:solidFill>
              </a:rPr>
              <a:t>				</a:t>
            </a:r>
            <a:endParaRPr sz="1800">
              <a:solidFill>
                <a:schemeClr val="dk1"/>
              </a:solidFill>
            </a:endParaRPr>
          </a:p>
          <a:p>
            <a:pPr indent="0" lvl="0" marL="0">
              <a:spcBef>
                <a:spcPts val="640"/>
              </a:spcBef>
              <a:spcAft>
                <a:spcPts val="0"/>
              </a:spcAft>
              <a:buClr>
                <a:schemeClr val="dk1"/>
              </a:buClr>
              <a:buSzPts val="1100"/>
              <a:buFont typeface="Arial"/>
              <a:buNone/>
            </a:pPr>
            <a:r>
              <a:rPr lang="en" sz="1800">
                <a:solidFill>
                  <a:schemeClr val="dk1"/>
                </a:solidFill>
              </a:rPr>
              <a:t>			</a:t>
            </a:r>
            <a:endParaRPr sz="1800">
              <a:solidFill>
                <a:schemeClr val="dk1"/>
              </a:solidFill>
            </a:endParaRPr>
          </a:p>
          <a:p>
            <a:pPr indent="0" lvl="0" marL="0">
              <a:spcBef>
                <a:spcPts val="640"/>
              </a:spcBef>
              <a:spcAft>
                <a:spcPts val="0"/>
              </a:spcAft>
              <a:buClr>
                <a:schemeClr val="dk1"/>
              </a:buClr>
              <a:buSzPts val="1100"/>
              <a:buFont typeface="Arial"/>
              <a:buNone/>
            </a:pPr>
            <a:r>
              <a:rPr lang="en" sz="1800">
                <a:solidFill>
                  <a:schemeClr val="dk1"/>
                </a:solidFill>
              </a:rPr>
              <a:t>		</a:t>
            </a:r>
            <a:endParaRPr sz="1800">
              <a:solidFill>
                <a:schemeClr val="dk1"/>
              </a:solidFill>
            </a:endParaRPr>
          </a:p>
          <a:p>
            <a:pPr indent="0" lvl="0" marL="0">
              <a:spcBef>
                <a:spcPts val="64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664500" y="445025"/>
            <a:ext cx="8167800" cy="5727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sz="3000"/>
              <a:t>Definition</a:t>
            </a:r>
            <a:endParaRPr sz="3000"/>
          </a:p>
        </p:txBody>
      </p:sp>
      <p:sp>
        <p:nvSpPr>
          <p:cNvPr id="85" name="Shape 85"/>
          <p:cNvSpPr txBox="1"/>
          <p:nvPr>
            <p:ph idx="1" type="body"/>
          </p:nvPr>
        </p:nvSpPr>
        <p:spPr>
          <a:xfrm>
            <a:off x="664500" y="1152475"/>
            <a:ext cx="8167800" cy="32658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b="1" lang="en" sz="1800"/>
              <a:t>RocksDB</a:t>
            </a:r>
            <a:r>
              <a:rPr lang="en" sz="1800"/>
              <a:t> - an embeddable persistent key-value store for fast storage.</a:t>
            </a:r>
            <a:endParaRPr sz="1800"/>
          </a:p>
          <a:p>
            <a:pPr indent="0" lvl="0" marL="0">
              <a:spcBef>
                <a:spcPts val="640"/>
              </a:spcBef>
              <a:spcAft>
                <a:spcPts val="0"/>
              </a:spcAft>
              <a:buNone/>
            </a:pPr>
            <a:r>
              <a:rPr b="1" lang="en" sz="1800"/>
              <a:t>Key-value pair </a:t>
            </a:r>
            <a:r>
              <a:rPr lang="en" sz="1800"/>
              <a:t>- a set of 2 linked data items. </a:t>
            </a:r>
            <a:endParaRPr sz="1800"/>
          </a:p>
          <a:p>
            <a:pPr indent="0" lvl="0" marL="0">
              <a:spcBef>
                <a:spcPts val="640"/>
              </a:spcBef>
              <a:spcAft>
                <a:spcPts val="0"/>
              </a:spcAft>
              <a:buNone/>
            </a:pPr>
            <a:r>
              <a:rPr b="1" lang="en" sz="1800"/>
              <a:t>Key</a:t>
            </a:r>
            <a:r>
              <a:rPr lang="en" sz="1800"/>
              <a:t> - a unique identifier for some item of data. </a:t>
            </a:r>
            <a:endParaRPr sz="1800"/>
          </a:p>
          <a:p>
            <a:pPr indent="0" lvl="0" marL="0">
              <a:spcBef>
                <a:spcPts val="640"/>
              </a:spcBef>
              <a:spcAft>
                <a:spcPts val="0"/>
              </a:spcAft>
              <a:buNone/>
            </a:pPr>
            <a:r>
              <a:rPr b="1" lang="en" sz="1800"/>
              <a:t>Value </a:t>
            </a:r>
            <a:r>
              <a:rPr lang="en" sz="1800"/>
              <a:t>- data identified or a pointer to the location of the data</a:t>
            </a:r>
            <a:endParaRPr sz="1800"/>
          </a:p>
          <a:p>
            <a:pPr indent="0" lvl="0" marL="0">
              <a:spcBef>
                <a:spcPts val="640"/>
              </a:spcBef>
              <a:spcAft>
                <a:spcPts val="0"/>
              </a:spcAft>
              <a:buNone/>
            </a:pPr>
            <a:r>
              <a:rPr b="1" lang="en" sz="1800"/>
              <a:t>Key-Value store</a:t>
            </a:r>
            <a:r>
              <a:rPr lang="en" sz="1800"/>
              <a:t> - Simplest form of database storage. Can store pairs of key- value and retrieve data when a key is known.</a:t>
            </a:r>
            <a:r>
              <a:rPr lang="en" sz="1100"/>
              <a:t>[12]</a:t>
            </a:r>
            <a:endParaRPr sz="1100"/>
          </a:p>
          <a:p>
            <a:pPr indent="0" lvl="0" marL="0">
              <a:spcBef>
                <a:spcPts val="640"/>
              </a:spcBef>
              <a:spcAft>
                <a:spcPts val="0"/>
              </a:spcAft>
              <a:buNone/>
            </a:pPr>
            <a:r>
              <a:rPr lang="en" sz="1800"/>
              <a:t>Not a distributed database so CAP theorem does not apply</a:t>
            </a:r>
            <a:endParaRPr sz="1800"/>
          </a:p>
          <a:p>
            <a:pPr indent="0" lvl="0" marL="0">
              <a:spcBef>
                <a:spcPts val="640"/>
              </a:spcBef>
              <a:spcAft>
                <a:spcPts val="0"/>
              </a:spcAft>
              <a:buClr>
                <a:schemeClr val="dk1"/>
              </a:buClr>
              <a:buSzPts val="1100"/>
              <a:buFont typeface="Arial"/>
              <a:buNone/>
            </a:pPr>
            <a:r>
              <a:t/>
            </a:r>
            <a:endParaRPr sz="1800"/>
          </a:p>
          <a:p>
            <a:pPr indent="0" lvl="0" marL="0">
              <a:spcBef>
                <a:spcPts val="640"/>
              </a:spcBef>
              <a:spcAft>
                <a:spcPts val="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708600" y="241825"/>
            <a:ext cx="8123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RocksDB Block Cache</a:t>
            </a:r>
            <a:endParaRPr sz="3000"/>
          </a:p>
        </p:txBody>
      </p:sp>
      <p:sp>
        <p:nvSpPr>
          <p:cNvPr id="192" name="Shape 192"/>
          <p:cNvSpPr txBox="1"/>
          <p:nvPr>
            <p:ph idx="1" type="body"/>
          </p:nvPr>
        </p:nvSpPr>
        <p:spPr>
          <a:xfrm>
            <a:off x="708600" y="869950"/>
            <a:ext cx="8123700" cy="38466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 sz="1800">
                <a:solidFill>
                  <a:srgbClr val="24292E"/>
                </a:solidFill>
                <a:highlight>
                  <a:srgbClr val="FFFFFF"/>
                </a:highlight>
              </a:rPr>
              <a:t>Block cache is where RocksDB caches data in memory for reads.</a:t>
            </a:r>
            <a:endParaRPr sz="1800">
              <a:solidFill>
                <a:srgbClr val="24292E"/>
              </a:solidFill>
              <a:highlight>
                <a:srgbClr val="FFFFFF"/>
              </a:highlight>
            </a:endParaRPr>
          </a:p>
          <a:p>
            <a:pPr indent="0" lvl="0" marL="0">
              <a:spcBef>
                <a:spcPts val="640"/>
              </a:spcBef>
              <a:spcAft>
                <a:spcPts val="0"/>
              </a:spcAft>
              <a:buNone/>
            </a:pPr>
            <a:r>
              <a:rPr lang="en" sz="1800">
                <a:solidFill>
                  <a:srgbClr val="24292E"/>
                </a:solidFill>
                <a:highlight>
                  <a:srgbClr val="FFFFFF"/>
                </a:highlight>
              </a:rPr>
              <a:t>The block cache stores uncompressed blocks. </a:t>
            </a:r>
            <a:endParaRPr sz="1800">
              <a:solidFill>
                <a:srgbClr val="24292E"/>
              </a:solidFill>
              <a:highlight>
                <a:srgbClr val="FFFFFF"/>
              </a:highlight>
            </a:endParaRPr>
          </a:p>
          <a:p>
            <a:pPr indent="0" lvl="0" marL="0">
              <a:spcBef>
                <a:spcPts val="640"/>
              </a:spcBef>
              <a:spcAft>
                <a:spcPts val="0"/>
              </a:spcAft>
              <a:buNone/>
            </a:pPr>
            <a:r>
              <a:rPr lang="en" sz="1800">
                <a:solidFill>
                  <a:srgbClr val="24292E"/>
                </a:solidFill>
                <a:highlight>
                  <a:srgbClr val="FFFFFF"/>
                </a:highlight>
              </a:rPr>
              <a:t>Optionally applications using RocksDB can set a second block cache storing compressed blocks. </a:t>
            </a:r>
            <a:endParaRPr sz="1800">
              <a:solidFill>
                <a:srgbClr val="24292E"/>
              </a:solidFill>
              <a:highlight>
                <a:srgbClr val="FFFFFF"/>
              </a:highlight>
            </a:endParaRPr>
          </a:p>
          <a:p>
            <a:pPr indent="0" lvl="0" marL="0" rtl="0">
              <a:spcBef>
                <a:spcPts val="640"/>
              </a:spcBef>
              <a:spcAft>
                <a:spcPts val="0"/>
              </a:spcAft>
              <a:buNone/>
            </a:pPr>
            <a:r>
              <a:rPr lang="en" sz="1800">
                <a:solidFill>
                  <a:srgbClr val="24292E"/>
                </a:solidFill>
                <a:highlight>
                  <a:srgbClr val="FFFFFF"/>
                </a:highlight>
              </a:rPr>
              <a:t>Reads will fetch data blocks first from uncompressed block cache, then compressed block cache. </a:t>
            </a:r>
            <a:endParaRPr sz="1800">
              <a:solidFill>
                <a:srgbClr val="24292E"/>
              </a:solidFill>
              <a:highlight>
                <a:srgbClr val="FFFFFF"/>
              </a:highlight>
            </a:endParaRPr>
          </a:p>
          <a:p>
            <a:pPr indent="0" lvl="0" marL="0" rtl="0">
              <a:spcBef>
                <a:spcPts val="640"/>
              </a:spcBef>
              <a:spcAft>
                <a:spcPts val="0"/>
              </a:spcAft>
              <a:buNone/>
            </a:pPr>
            <a:r>
              <a:rPr lang="en" sz="1800">
                <a:solidFill>
                  <a:srgbClr val="24292E"/>
                </a:solidFill>
                <a:highlight>
                  <a:srgbClr val="FFFFFF"/>
                </a:highlight>
              </a:rPr>
              <a:t>If the data block is not found in block cache, RocksDB reads it from file using buffered IO. Thus, RocksDB's cache is two-tiered: block cache and page cache. </a:t>
            </a:r>
            <a:endParaRPr sz="1800">
              <a:solidFill>
                <a:srgbClr val="24292E"/>
              </a:solidFill>
              <a:highlight>
                <a:srgbClr val="FFFFFF"/>
              </a:highlight>
            </a:endParaRPr>
          </a:p>
          <a:p>
            <a:pPr indent="0" lvl="0" marL="0" rtl="0">
              <a:spcBef>
                <a:spcPts val="640"/>
              </a:spcBef>
              <a:spcAft>
                <a:spcPts val="0"/>
              </a:spcAft>
              <a:buNone/>
            </a:pPr>
            <a:r>
              <a:rPr lang="en" sz="1800">
                <a:solidFill>
                  <a:srgbClr val="24292E"/>
                </a:solidFill>
                <a:highlight>
                  <a:srgbClr val="FFFFFF"/>
                </a:highlight>
              </a:rPr>
              <a:t>There are two cache implementations in RocksDB: LRUCache and ClockCache</a:t>
            </a:r>
            <a:endParaRPr sz="1800">
              <a:solidFill>
                <a:srgbClr val="24292E"/>
              </a:solidFill>
              <a:highlight>
                <a:srgbClr val="FFFFFF"/>
              </a:highlight>
            </a:endParaRPr>
          </a:p>
          <a:p>
            <a:pPr indent="0" lvl="0" marL="0" rtl="0">
              <a:spcBef>
                <a:spcPts val="640"/>
              </a:spcBef>
              <a:spcAft>
                <a:spcPts val="0"/>
              </a:spcAft>
              <a:buClr>
                <a:schemeClr val="dk1"/>
              </a:buClr>
              <a:buSzPts val="1100"/>
              <a:buFont typeface="Arial"/>
              <a:buNone/>
            </a:pPr>
            <a:r>
              <a:rPr lang="en" sz="1800">
                <a:solidFill>
                  <a:schemeClr val="dk1"/>
                </a:solidFill>
              </a:rPr>
              <a:t>			</a:t>
            </a:r>
            <a:endParaRPr sz="1800">
              <a:solidFill>
                <a:schemeClr val="dk1"/>
              </a:solidFill>
            </a:endParaRPr>
          </a:p>
          <a:p>
            <a:pPr indent="0" lvl="0" marL="0" rtl="0">
              <a:spcBef>
                <a:spcPts val="640"/>
              </a:spcBef>
              <a:spcAft>
                <a:spcPts val="0"/>
              </a:spcAft>
              <a:buClr>
                <a:schemeClr val="dk1"/>
              </a:buClr>
              <a:buSzPts val="1100"/>
              <a:buFont typeface="Arial"/>
              <a:buNone/>
            </a:pPr>
            <a:r>
              <a:rPr lang="en" sz="1800">
                <a:solidFill>
                  <a:schemeClr val="dk1"/>
                </a:solidFill>
              </a:rPr>
              <a:t>		</a:t>
            </a:r>
            <a:endParaRPr sz="1800">
              <a:solidFill>
                <a:schemeClr val="dk1"/>
              </a:solidFill>
            </a:endParaRPr>
          </a:p>
          <a:p>
            <a:pPr indent="0" lvl="0" marL="0" rtl="0">
              <a:spcBef>
                <a:spcPts val="64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682500" y="445025"/>
            <a:ext cx="8149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What RocksDB is NOT</a:t>
            </a:r>
            <a:endParaRPr sz="3000"/>
          </a:p>
        </p:txBody>
      </p:sp>
      <p:sp>
        <p:nvSpPr>
          <p:cNvPr id="198" name="Shape 198"/>
          <p:cNvSpPr txBox="1"/>
          <p:nvPr>
            <p:ph idx="1" type="body"/>
          </p:nvPr>
        </p:nvSpPr>
        <p:spPr>
          <a:xfrm>
            <a:off x="682300" y="1152475"/>
            <a:ext cx="8149800" cy="3416400"/>
          </a:xfrm>
          <a:prstGeom prst="rect">
            <a:avLst/>
          </a:prstGeom>
        </p:spPr>
        <p:txBody>
          <a:bodyPr anchorCtr="0" anchor="t" bIns="91425" lIns="91425" spcFirstLastPara="1" rIns="91425" wrap="square" tIns="91425">
            <a:noAutofit/>
          </a:bodyPr>
          <a:lstStyle/>
          <a:p>
            <a:pPr indent="-342900" lvl="0" marL="457200" rtl="0">
              <a:spcBef>
                <a:spcPts val="640"/>
              </a:spcBef>
              <a:spcAft>
                <a:spcPts val="0"/>
              </a:spcAft>
              <a:buSzPts val="1800"/>
              <a:buChar char="•"/>
            </a:pPr>
            <a:r>
              <a:rPr lang="en" sz="1800"/>
              <a:t>Not distributed</a:t>
            </a:r>
            <a:endParaRPr sz="1800"/>
          </a:p>
          <a:p>
            <a:pPr indent="-342900" lvl="0" marL="457200" rtl="0">
              <a:spcBef>
                <a:spcPts val="1000"/>
              </a:spcBef>
              <a:spcAft>
                <a:spcPts val="0"/>
              </a:spcAft>
              <a:buSzPts val="1800"/>
              <a:buChar char="•"/>
            </a:pPr>
            <a:r>
              <a:rPr lang="en" sz="1800"/>
              <a:t>Does not do any replication, other mechanisms for replication are in other components of Facebook.[7]</a:t>
            </a:r>
            <a:endParaRPr sz="1800"/>
          </a:p>
          <a:p>
            <a:pPr indent="-342900" lvl="0" marL="457200" rtl="0">
              <a:spcBef>
                <a:spcPts val="1000"/>
              </a:spcBef>
              <a:spcAft>
                <a:spcPts val="0"/>
              </a:spcAft>
              <a:buSzPts val="1800"/>
              <a:buChar char="•"/>
            </a:pPr>
            <a:r>
              <a:rPr lang="en" sz="1800"/>
              <a:t>Basically a simple single code API, C++ application that fast writes and reads.</a:t>
            </a:r>
            <a:endParaRPr sz="1800"/>
          </a:p>
          <a:p>
            <a:pPr indent="-342900" lvl="0" marL="457200" rtl="0">
              <a:spcBef>
                <a:spcPts val="1000"/>
              </a:spcBef>
              <a:spcAft>
                <a:spcPts val="1000"/>
              </a:spcAft>
              <a:buSzPts val="1800"/>
              <a:buChar char="•"/>
            </a:pPr>
            <a:r>
              <a:rPr lang="en" sz="1800"/>
              <a:t>LevelDB and RocksDB are not distributed databases. Hence, CAP Theorem is inapplicable.</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669175" y="439475"/>
            <a:ext cx="8163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Using RocksDB</a:t>
            </a:r>
            <a:endParaRPr sz="3000"/>
          </a:p>
        </p:txBody>
      </p:sp>
      <p:sp>
        <p:nvSpPr>
          <p:cNvPr id="204" name="Shape 204"/>
          <p:cNvSpPr txBox="1"/>
          <p:nvPr>
            <p:ph idx="1" type="body"/>
          </p:nvPr>
        </p:nvSpPr>
        <p:spPr>
          <a:xfrm>
            <a:off x="695425" y="1173575"/>
            <a:ext cx="8110500" cy="3456000"/>
          </a:xfrm>
          <a:prstGeom prst="rect">
            <a:avLst/>
          </a:prstGeom>
        </p:spPr>
        <p:txBody>
          <a:bodyPr anchorCtr="0" anchor="t" bIns="91425" lIns="91425" spcFirstLastPara="1" rIns="91425" wrap="square" tIns="91425">
            <a:noAutofit/>
          </a:bodyPr>
          <a:lstStyle/>
          <a:p>
            <a:pPr indent="0" lvl="0" marL="0" rtl="0">
              <a:lnSpc>
                <a:spcPct val="115000"/>
              </a:lnSpc>
              <a:spcBef>
                <a:spcPts val="640"/>
              </a:spcBef>
              <a:spcAft>
                <a:spcPts val="0"/>
              </a:spcAft>
              <a:buNone/>
            </a:pPr>
            <a:r>
              <a:rPr lang="en" sz="1800"/>
              <a:t>RocksDB can be used in many ways: </a:t>
            </a:r>
            <a:endParaRPr sz="1800"/>
          </a:p>
          <a:p>
            <a:pPr indent="-342900" lvl="0" marL="457200" rtl="0">
              <a:spcBef>
                <a:spcPts val="1000"/>
              </a:spcBef>
              <a:spcAft>
                <a:spcPts val="0"/>
              </a:spcAft>
              <a:buSzPts val="1800"/>
              <a:buChar char="•"/>
            </a:pPr>
            <a:r>
              <a:rPr lang="en" sz="1800"/>
              <a:t>Just RocksDB - Download and install RocksDB. Perform CRUD operations using its libraries.</a:t>
            </a:r>
            <a:endParaRPr sz="1800"/>
          </a:p>
          <a:p>
            <a:pPr indent="-342900" lvl="0" marL="457200" rtl="0">
              <a:spcBef>
                <a:spcPts val="1000"/>
              </a:spcBef>
              <a:spcAft>
                <a:spcPts val="0"/>
              </a:spcAft>
              <a:buSzPts val="1800"/>
              <a:buChar char="•"/>
            </a:pPr>
            <a:r>
              <a:rPr lang="en" sz="1800"/>
              <a:t>MyRocks is RocksDB integrated as a MySQL storage engine. With MyRocks, we can use RocksDB as backend storage and still benefit from all the features of MySQL. </a:t>
            </a:r>
            <a:endParaRPr sz="1800"/>
          </a:p>
          <a:p>
            <a:pPr indent="-342900" lvl="0" marL="457200" rtl="0">
              <a:spcBef>
                <a:spcPts val="1000"/>
              </a:spcBef>
              <a:spcAft>
                <a:spcPts val="0"/>
              </a:spcAft>
              <a:buSzPts val="1800"/>
              <a:buChar char="•"/>
            </a:pPr>
            <a:r>
              <a:rPr lang="en" sz="1800"/>
              <a:t>PyRocks - Python bindings to the C++ interface of RocksDB using cython</a:t>
            </a:r>
            <a:endParaRPr sz="1800"/>
          </a:p>
          <a:p>
            <a:pPr indent="-342900" lvl="0" marL="457200" rtl="0">
              <a:spcBef>
                <a:spcPts val="1000"/>
              </a:spcBef>
              <a:spcAft>
                <a:spcPts val="0"/>
              </a:spcAft>
              <a:buSzPts val="1800"/>
              <a:buChar char="•"/>
            </a:pPr>
            <a:r>
              <a:rPr lang="en" sz="1800"/>
              <a:t> </a:t>
            </a:r>
            <a:r>
              <a:rPr lang="en" sz="1800">
                <a:uFill>
                  <a:noFill/>
                </a:uFill>
                <a:hlinkClick r:id="rId3"/>
              </a:rPr>
              <a:t>MongoRocks</a:t>
            </a:r>
            <a:r>
              <a:rPr lang="en" sz="1800"/>
              <a:t> is the RocksDB based storage engine for MongoDB.</a:t>
            </a:r>
            <a:endParaRPr sz="1800"/>
          </a:p>
          <a:p>
            <a:pPr indent="0" lvl="0" marL="0" rtl="0">
              <a:spcBef>
                <a:spcPts val="1000"/>
              </a:spcBef>
              <a:spcAft>
                <a:spcPts val="0"/>
              </a:spcAft>
              <a:buNone/>
            </a:pPr>
            <a:r>
              <a:t/>
            </a:r>
            <a:endParaRPr sz="1800"/>
          </a:p>
          <a:p>
            <a:pPr indent="0" lvl="0" marL="0" rtl="0">
              <a:spcBef>
                <a:spcPts val="640"/>
              </a:spcBef>
              <a:spcAft>
                <a:spcPts val="0"/>
              </a:spcAft>
              <a:buNone/>
            </a:pPr>
            <a:r>
              <a:t/>
            </a:r>
            <a:endParaRPr sz="1800"/>
          </a:p>
          <a:p>
            <a:pPr indent="0" lvl="0" marL="0" rtl="0">
              <a:spcBef>
                <a:spcPts val="640"/>
              </a:spcBef>
              <a:spcAft>
                <a:spcPts val="0"/>
              </a:spcAft>
              <a:buClr>
                <a:schemeClr val="dk1"/>
              </a:buClr>
              <a:buSzPts val="1100"/>
              <a:buFont typeface="Arial"/>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669175" y="240100"/>
            <a:ext cx="8163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Applications of </a:t>
            </a:r>
            <a:r>
              <a:rPr lang="en" sz="3000"/>
              <a:t> RocksDB</a:t>
            </a:r>
            <a:endParaRPr sz="3000"/>
          </a:p>
        </p:txBody>
      </p:sp>
      <p:sp>
        <p:nvSpPr>
          <p:cNvPr id="210" name="Shape 210"/>
          <p:cNvSpPr txBox="1"/>
          <p:nvPr>
            <p:ph idx="1" type="body"/>
          </p:nvPr>
        </p:nvSpPr>
        <p:spPr>
          <a:xfrm>
            <a:off x="543025" y="942750"/>
            <a:ext cx="8323800" cy="4200900"/>
          </a:xfrm>
          <a:prstGeom prst="rect">
            <a:avLst/>
          </a:prstGeom>
        </p:spPr>
        <p:txBody>
          <a:bodyPr anchorCtr="0" anchor="t" bIns="91425" lIns="91425" spcFirstLastPara="1" rIns="91425" wrap="square" tIns="91425">
            <a:noAutofit/>
          </a:bodyPr>
          <a:lstStyle/>
          <a:p>
            <a:pPr indent="-342900" lvl="0" marL="457200" rtl="0">
              <a:spcBef>
                <a:spcPts val="640"/>
              </a:spcBef>
              <a:spcAft>
                <a:spcPts val="0"/>
              </a:spcAft>
              <a:buSzPts val="1800"/>
              <a:buChar char="•"/>
            </a:pPr>
            <a:r>
              <a:rPr lang="en" sz="1800"/>
              <a:t>Basically for data storage</a:t>
            </a:r>
            <a:endParaRPr sz="1800"/>
          </a:p>
          <a:p>
            <a:pPr indent="-342900" lvl="0" marL="457200" rtl="0">
              <a:spcBef>
                <a:spcPts val="1000"/>
              </a:spcBef>
              <a:spcAft>
                <a:spcPts val="0"/>
              </a:spcAft>
              <a:buSzPts val="1800"/>
              <a:buChar char="•"/>
            </a:pPr>
            <a:r>
              <a:rPr lang="en" sz="1800"/>
              <a:t>Specifically, at Facebook, it is used as storage engine for </a:t>
            </a:r>
            <a:r>
              <a:rPr b="1" lang="en" sz="1800"/>
              <a:t>Laser</a:t>
            </a:r>
            <a:r>
              <a:rPr lang="en" sz="1800"/>
              <a:t>, a high query throughput, low latency key-value storage service </a:t>
            </a:r>
            <a:endParaRPr sz="1800"/>
          </a:p>
          <a:p>
            <a:pPr indent="-342900" lvl="0" marL="457200" rtl="0">
              <a:spcBef>
                <a:spcPts val="1000"/>
              </a:spcBef>
              <a:spcAft>
                <a:spcPts val="0"/>
              </a:spcAft>
              <a:buSzPts val="1800"/>
              <a:buChar char="•"/>
            </a:pPr>
            <a:r>
              <a:rPr lang="en" sz="1800">
                <a:solidFill>
                  <a:srgbClr val="1D2129"/>
                </a:solidFill>
              </a:rPr>
              <a:t>RocksDB can be used by applications that need low-latency database accesses. Some examples include: </a:t>
            </a:r>
            <a:endParaRPr sz="1800">
              <a:solidFill>
                <a:srgbClr val="1D2129"/>
              </a:solidFill>
            </a:endParaRPr>
          </a:p>
          <a:p>
            <a:pPr indent="-342900" lvl="0" marL="914400" marR="101600" rtl="0">
              <a:lnSpc>
                <a:spcPct val="115000"/>
              </a:lnSpc>
              <a:spcBef>
                <a:spcPts val="1000"/>
              </a:spcBef>
              <a:spcAft>
                <a:spcPts val="0"/>
              </a:spcAft>
              <a:buClr>
                <a:srgbClr val="1D2129"/>
              </a:buClr>
              <a:buSzPts val="1800"/>
              <a:buAutoNum type="arabicPeriod"/>
            </a:pPr>
            <a:r>
              <a:rPr lang="en" sz="1800">
                <a:solidFill>
                  <a:srgbClr val="1D2129"/>
                </a:solidFill>
              </a:rPr>
              <a:t>A user-facing application that stores the viewing history and state of users of a website. </a:t>
            </a:r>
            <a:endParaRPr sz="1800">
              <a:solidFill>
                <a:srgbClr val="1D2129"/>
              </a:solidFill>
            </a:endParaRPr>
          </a:p>
          <a:p>
            <a:pPr indent="-342900" lvl="0" marL="914400" marR="101600" rtl="0">
              <a:lnSpc>
                <a:spcPct val="115000"/>
              </a:lnSpc>
              <a:spcBef>
                <a:spcPts val="0"/>
              </a:spcBef>
              <a:spcAft>
                <a:spcPts val="0"/>
              </a:spcAft>
              <a:buClr>
                <a:srgbClr val="1D2129"/>
              </a:buClr>
              <a:buSzPts val="1800"/>
              <a:buAutoNum type="arabicPeriod"/>
            </a:pPr>
            <a:r>
              <a:rPr lang="en" sz="1800">
                <a:solidFill>
                  <a:srgbClr val="1D2129"/>
                </a:solidFill>
              </a:rPr>
              <a:t>A spam-detection application that needs fast access.</a:t>
            </a:r>
            <a:endParaRPr sz="1800">
              <a:solidFill>
                <a:srgbClr val="1D2129"/>
              </a:solidFill>
            </a:endParaRPr>
          </a:p>
          <a:p>
            <a:pPr indent="-342900" lvl="0" marL="914400" marR="101600" rtl="0">
              <a:lnSpc>
                <a:spcPct val="115000"/>
              </a:lnSpc>
              <a:spcBef>
                <a:spcPts val="0"/>
              </a:spcBef>
              <a:spcAft>
                <a:spcPts val="0"/>
              </a:spcAft>
              <a:buClr>
                <a:srgbClr val="1D2129"/>
              </a:buClr>
              <a:buSzPts val="1800"/>
              <a:buAutoNum type="arabicPeriod"/>
            </a:pPr>
            <a:r>
              <a:rPr lang="en" sz="1800">
                <a:solidFill>
                  <a:srgbClr val="1D2129"/>
                </a:solidFill>
              </a:rPr>
              <a:t>A graph-search query that needs to scan a data set in real time. </a:t>
            </a:r>
            <a:endParaRPr sz="1800">
              <a:solidFill>
                <a:srgbClr val="1D2129"/>
              </a:solidFill>
            </a:endParaRPr>
          </a:p>
          <a:p>
            <a:pPr indent="-342900" lvl="0" marL="914400" marR="101600" rtl="0">
              <a:lnSpc>
                <a:spcPct val="115000"/>
              </a:lnSpc>
              <a:spcBef>
                <a:spcPts val="0"/>
              </a:spcBef>
              <a:spcAft>
                <a:spcPts val="0"/>
              </a:spcAft>
              <a:buClr>
                <a:srgbClr val="1D2129"/>
              </a:buClr>
              <a:buSzPts val="1800"/>
              <a:buAutoNum type="arabicPeriod"/>
            </a:pPr>
            <a:r>
              <a:rPr lang="en" sz="1800">
                <a:solidFill>
                  <a:srgbClr val="1D2129"/>
                </a:solidFill>
              </a:rPr>
              <a:t>An app that needs to query Hadoop in real time. </a:t>
            </a:r>
            <a:endParaRPr sz="1800">
              <a:solidFill>
                <a:srgbClr val="1D2129"/>
              </a:solidFill>
            </a:endParaRPr>
          </a:p>
          <a:p>
            <a:pPr indent="-342900" lvl="0" marL="914400" marR="101600" rtl="0">
              <a:lnSpc>
                <a:spcPct val="115000"/>
              </a:lnSpc>
              <a:spcBef>
                <a:spcPts val="0"/>
              </a:spcBef>
              <a:spcAft>
                <a:spcPts val="0"/>
              </a:spcAft>
              <a:buClr>
                <a:srgbClr val="1D2129"/>
              </a:buClr>
              <a:buSzPts val="1800"/>
              <a:buAutoNum type="arabicPeriod"/>
            </a:pPr>
            <a:r>
              <a:rPr lang="en" sz="1800">
                <a:solidFill>
                  <a:srgbClr val="1D2129"/>
                </a:solidFill>
              </a:rPr>
              <a:t>A message-queue that supports a high number of inserts and deletes.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610075" y="0"/>
            <a:ext cx="8066700" cy="5727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sz="3000"/>
              <a:t>References</a:t>
            </a:r>
            <a:endParaRPr sz="3000"/>
          </a:p>
        </p:txBody>
      </p:sp>
      <p:sp>
        <p:nvSpPr>
          <p:cNvPr id="216" name="Shape 216"/>
          <p:cNvSpPr txBox="1"/>
          <p:nvPr>
            <p:ph idx="1" type="body"/>
          </p:nvPr>
        </p:nvSpPr>
        <p:spPr>
          <a:xfrm>
            <a:off x="538250" y="542875"/>
            <a:ext cx="8605800" cy="4528500"/>
          </a:xfrm>
          <a:prstGeom prst="rect">
            <a:avLst/>
          </a:prstGeom>
        </p:spPr>
        <p:txBody>
          <a:bodyPr anchorCtr="0" anchor="t" bIns="91425" lIns="91425" spcFirstLastPara="1" rIns="91425" wrap="square" tIns="91425">
            <a:noAutofit/>
          </a:bodyPr>
          <a:lstStyle/>
          <a:p>
            <a:pPr indent="0" lvl="0" marL="0" rtl="0">
              <a:spcBef>
                <a:spcPts val="640"/>
              </a:spcBef>
              <a:spcAft>
                <a:spcPts val="0"/>
              </a:spcAft>
              <a:buNone/>
            </a:pPr>
            <a:r>
              <a:rPr lang="en" sz="1100"/>
              <a:t>[1] </a:t>
            </a:r>
            <a:r>
              <a:rPr lang="en" sz="1100"/>
              <a:t>Wikipedia. “RocksDB.” Wikipedia, Wikimedia Foundation, 13 Feb. 2018, en.wikipedia.org/wiki/RocksDB.</a:t>
            </a:r>
            <a:endParaRPr sz="1100"/>
          </a:p>
          <a:p>
            <a:pPr indent="0" lvl="0" marL="0" rtl="0">
              <a:spcBef>
                <a:spcPts val="640"/>
              </a:spcBef>
              <a:spcAft>
                <a:spcPts val="0"/>
              </a:spcAft>
              <a:buNone/>
            </a:pPr>
            <a:r>
              <a:rPr lang="en" sz="1100"/>
              <a:t>[2]Borthakur, Dhruba, and et al. “Facebook/Rocksdb.” GitHub, 19 Dec. 2017, github.com/facebook/rocksdb/wiki/RocksDB-Basics.</a:t>
            </a:r>
            <a:endParaRPr sz="1100"/>
          </a:p>
          <a:p>
            <a:pPr indent="0" lvl="0" marL="0" rtl="0">
              <a:spcBef>
                <a:spcPts val="640"/>
              </a:spcBef>
              <a:spcAft>
                <a:spcPts val="0"/>
              </a:spcAft>
              <a:buNone/>
            </a:pPr>
            <a:r>
              <a:rPr lang="en" sz="1100"/>
              <a:t>[3] meeeejin. “RocksDB detail.” LinkedIn SlideShare, 7 Nov. 2016, www.slideshare.net/meeeejin/rocksdb-detail.</a:t>
            </a:r>
            <a:endParaRPr sz="1100"/>
          </a:p>
          <a:p>
            <a:pPr indent="0" lvl="0" marL="0" rtl="0">
              <a:spcBef>
                <a:spcPts val="640"/>
              </a:spcBef>
              <a:spcAft>
                <a:spcPts val="0"/>
              </a:spcAft>
              <a:buNone/>
            </a:pPr>
            <a:r>
              <a:rPr lang="en" sz="1100"/>
              <a:t>[4] Canadi, Igor. “Spatial indexing in RocksDB.” RocksDB, 17 July 2015, rocksdb.org/blog/2015/07/17/spatial-indexing-in-rocksdb.html.</a:t>
            </a:r>
            <a:endParaRPr sz="1100"/>
          </a:p>
          <a:p>
            <a:pPr indent="0" lvl="0" marL="0" rtl="0">
              <a:spcBef>
                <a:spcPts val="640"/>
              </a:spcBef>
              <a:spcAft>
                <a:spcPts val="0"/>
              </a:spcAft>
              <a:buNone/>
            </a:pPr>
            <a:r>
              <a:rPr lang="en" sz="1100"/>
              <a:t>[5] “Log-Structured merge-Tree.” Wikipedia, Wikimedia Foundation, 13 Feb. 2018, en.wikipedia.org/wiki/Log-structured_merge-tree.</a:t>
            </a:r>
            <a:endParaRPr sz="1100"/>
          </a:p>
          <a:p>
            <a:pPr indent="0" lvl="0" marL="0" rtl="0">
              <a:spcBef>
                <a:spcPts val="640"/>
              </a:spcBef>
              <a:spcAft>
                <a:spcPts val="0"/>
              </a:spcAft>
              <a:buNone/>
            </a:pPr>
            <a:r>
              <a:rPr lang="en" sz="1100"/>
              <a:t>[6] “Skip list.” Wikipedia, Wikimedia Foundation, 10 Feb. 2018, en.wikipedia.org/wiki/Skip_list.</a:t>
            </a:r>
            <a:endParaRPr sz="1100"/>
          </a:p>
          <a:p>
            <a:pPr indent="0" lvl="0" marL="0" rtl="0">
              <a:spcBef>
                <a:spcPts val="640"/>
              </a:spcBef>
              <a:spcAft>
                <a:spcPts val="0"/>
              </a:spcAft>
              <a:buNone/>
            </a:pPr>
            <a:r>
              <a:rPr lang="en" sz="1100"/>
              <a:t>[7] “FAQ.” RocksDB, rocksdb.org/docs/support/faq.html.</a:t>
            </a:r>
            <a:endParaRPr sz="1100"/>
          </a:p>
          <a:p>
            <a:pPr indent="0" lvl="0" marL="0" rtl="0">
              <a:spcBef>
                <a:spcPts val="640"/>
              </a:spcBef>
              <a:spcAft>
                <a:spcPts val="0"/>
              </a:spcAft>
              <a:buNone/>
            </a:pPr>
            <a:r>
              <a:rPr lang="en" sz="1100"/>
              <a:t>[8] Siying Dong, </a:t>
            </a:r>
            <a:r>
              <a:rPr lang="en" sz="1100">
                <a:uFill>
                  <a:noFill/>
                </a:uFill>
                <a:hlinkClick r:id="rId3"/>
              </a:rPr>
              <a:t>Mark Callaghan</a:t>
            </a:r>
            <a:r>
              <a:rPr lang="en" sz="1100"/>
              <a:t>, </a:t>
            </a:r>
            <a:r>
              <a:rPr lang="en" sz="1100">
                <a:uFill>
                  <a:noFill/>
                </a:uFill>
                <a:hlinkClick r:id="rId4"/>
              </a:rPr>
              <a:t>Leonidas Galanis</a:t>
            </a:r>
            <a:r>
              <a:rPr lang="en" sz="1100"/>
              <a:t>, </a:t>
            </a:r>
            <a:r>
              <a:rPr lang="en" sz="1100">
                <a:uFill>
                  <a:noFill/>
                </a:uFill>
                <a:hlinkClick r:id="rId5"/>
              </a:rPr>
              <a:t>Dhruba Borthakur</a:t>
            </a:r>
            <a:r>
              <a:rPr lang="en" sz="1100"/>
              <a:t>, </a:t>
            </a:r>
            <a:r>
              <a:rPr lang="en" sz="1100">
                <a:uFill>
                  <a:noFill/>
                </a:uFill>
                <a:hlinkClick r:id="rId6"/>
              </a:rPr>
              <a:t>Tony Savor</a:t>
            </a:r>
            <a:r>
              <a:rPr lang="en" sz="1100"/>
              <a:t>, </a:t>
            </a:r>
            <a:r>
              <a:rPr lang="en" sz="1100">
                <a:uFill>
                  <a:noFill/>
                </a:uFill>
                <a:hlinkClick r:id="rId7"/>
              </a:rPr>
              <a:t>Michael Strum</a:t>
            </a:r>
            <a:r>
              <a:rPr lang="en" sz="1100"/>
              <a:t>:</a:t>
            </a:r>
            <a:endParaRPr sz="1100"/>
          </a:p>
          <a:p>
            <a:pPr indent="0" lvl="0" marL="0" rtl="0">
              <a:spcBef>
                <a:spcPts val="640"/>
              </a:spcBef>
              <a:spcAft>
                <a:spcPts val="0"/>
              </a:spcAft>
              <a:buNone/>
            </a:pPr>
            <a:r>
              <a:rPr lang="en" sz="1100"/>
              <a:t>Optimizing Space Amplification in RocksDB. </a:t>
            </a:r>
            <a:r>
              <a:rPr lang="en" sz="1100">
                <a:uFill>
                  <a:noFill/>
                </a:uFill>
                <a:hlinkClick r:id="rId8"/>
              </a:rPr>
              <a:t>CIDR 2017</a:t>
            </a:r>
            <a:endParaRPr sz="1100"/>
          </a:p>
          <a:p>
            <a:pPr indent="0" lvl="0" marL="0" rtl="0">
              <a:spcBef>
                <a:spcPts val="640"/>
              </a:spcBef>
              <a:spcAft>
                <a:spcPts val="0"/>
              </a:spcAft>
              <a:buNone/>
            </a:pPr>
            <a:r>
              <a:rPr lang="en" sz="1100"/>
              <a:t>[9] Kai Ren, </a:t>
            </a:r>
            <a:r>
              <a:rPr lang="en" sz="1100">
                <a:uFill>
                  <a:noFill/>
                </a:uFill>
                <a:hlinkClick r:id="rId9"/>
              </a:rPr>
              <a:t>Qing Zheng</a:t>
            </a:r>
            <a:r>
              <a:rPr lang="en" sz="1100"/>
              <a:t>, </a:t>
            </a:r>
            <a:r>
              <a:rPr lang="en" sz="1100">
                <a:uFill>
                  <a:noFill/>
                </a:uFill>
                <a:hlinkClick r:id="rId10"/>
              </a:rPr>
              <a:t>Joy Arulraj</a:t>
            </a:r>
            <a:r>
              <a:rPr lang="en" sz="1100"/>
              <a:t>, </a:t>
            </a:r>
            <a:r>
              <a:rPr lang="en" sz="1100">
                <a:uFill>
                  <a:noFill/>
                </a:uFill>
                <a:hlinkClick r:id="rId11"/>
              </a:rPr>
              <a:t>Garth Gibson</a:t>
            </a:r>
            <a:r>
              <a:rPr lang="en" sz="1100"/>
              <a:t>:</a:t>
            </a:r>
            <a:endParaRPr sz="1100"/>
          </a:p>
          <a:p>
            <a:pPr indent="0" lvl="0" marL="0">
              <a:spcBef>
                <a:spcPts val="640"/>
              </a:spcBef>
              <a:spcAft>
                <a:spcPts val="0"/>
              </a:spcAft>
              <a:buNone/>
            </a:pPr>
            <a:r>
              <a:rPr lang="en" sz="1100"/>
              <a:t>SlimDB: A Space-Efficient Key-Value Storage Engine For Semi-Sorted Data. </a:t>
            </a:r>
            <a:r>
              <a:rPr lang="en" sz="1100">
                <a:uFill>
                  <a:noFill/>
                </a:uFill>
                <a:hlinkClick r:id="rId12"/>
              </a:rPr>
              <a:t>PVLDB 10(13)</a:t>
            </a:r>
            <a:r>
              <a:rPr lang="en" sz="1100"/>
              <a:t>: 2037-2048 (2017)</a:t>
            </a:r>
            <a:endParaRPr sz="1100"/>
          </a:p>
          <a:p>
            <a:pPr indent="0" lvl="0" marL="0">
              <a:spcBef>
                <a:spcPts val="640"/>
              </a:spcBef>
              <a:spcAft>
                <a:spcPts val="0"/>
              </a:spcAft>
              <a:buNone/>
            </a:pPr>
            <a:r>
              <a:rPr lang="en" sz="1100"/>
              <a:t>[10] Liu, K. (2014, February 12). How To Sound Like You Know RocksDB (1) – RocksDB for everyone – Medium. Retrieved February 16, 2018, from </a:t>
            </a:r>
            <a:r>
              <a:rPr lang="en" sz="1100" u="sng">
                <a:solidFill>
                  <a:schemeClr val="hlink"/>
                </a:solidFill>
                <a:hlinkClick r:id="rId13"/>
              </a:rPr>
              <a:t>h</a:t>
            </a:r>
            <a:r>
              <a:rPr lang="en" sz="1100" u="sng">
                <a:solidFill>
                  <a:schemeClr val="hlink"/>
                </a:solidFill>
                <a:hlinkClick r:id="rId14"/>
              </a:rPr>
              <a:t>ttps://medium.com/rocksdb-internals-a-beginners-guide/how-to-sound-like-you-know-rocksdb-1-a194db9e5070</a:t>
            </a:r>
            <a:endParaRPr sz="1100"/>
          </a:p>
          <a:p>
            <a:pPr indent="0" lvl="0" marL="0">
              <a:spcBef>
                <a:spcPts val="640"/>
              </a:spcBef>
              <a:spcAft>
                <a:spcPts val="0"/>
              </a:spcAft>
              <a:buNone/>
            </a:pPr>
            <a:r>
              <a:rPr lang="en" sz="1100"/>
              <a:t>[11] </a:t>
            </a:r>
            <a:r>
              <a:rPr lang="en" sz="1100" u="sng">
                <a:solidFill>
                  <a:schemeClr val="hlink"/>
                </a:solidFill>
                <a:hlinkClick r:id="rId15"/>
              </a:rPr>
              <a:t>http://pyrocksdb.readthedocs.io/en/v0.4/</a:t>
            </a:r>
            <a:endParaRPr sz="1100"/>
          </a:p>
          <a:p>
            <a:pPr indent="0" lvl="0" marL="0" rtl="0">
              <a:spcBef>
                <a:spcPts val="640"/>
              </a:spcBef>
              <a:spcAft>
                <a:spcPts val="0"/>
              </a:spcAft>
              <a:buNone/>
            </a:pPr>
            <a:r>
              <a:rPr lang="en" sz="1100"/>
              <a:t>[12]</a:t>
            </a:r>
            <a:r>
              <a:rPr lang="en" sz="1100"/>
              <a:t>https://www.youtube.com/watch?v=hHsxqkcZy7c</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664500" y="445025"/>
            <a:ext cx="816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Overview</a:t>
            </a:r>
            <a:endParaRPr sz="3000"/>
          </a:p>
        </p:txBody>
      </p:sp>
      <p:sp>
        <p:nvSpPr>
          <p:cNvPr id="91" name="Shape 91"/>
          <p:cNvSpPr txBox="1"/>
          <p:nvPr>
            <p:ph idx="1" type="body"/>
          </p:nvPr>
        </p:nvSpPr>
        <p:spPr>
          <a:xfrm>
            <a:off x="664500" y="1152475"/>
            <a:ext cx="8167800" cy="32658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t/>
            </a:r>
            <a:endParaRPr sz="1800"/>
          </a:p>
          <a:p>
            <a:pPr indent="-342900" lvl="0" marL="457200">
              <a:spcBef>
                <a:spcPts val="640"/>
              </a:spcBef>
              <a:spcAft>
                <a:spcPts val="0"/>
              </a:spcAft>
              <a:buSzPts val="1800"/>
              <a:buChar char="•"/>
            </a:pPr>
            <a:r>
              <a:rPr lang="en" sz="1800"/>
              <a:t>NoSQL</a:t>
            </a:r>
            <a:endParaRPr sz="1800"/>
          </a:p>
          <a:p>
            <a:pPr indent="-342900" lvl="0" marL="457200">
              <a:spcBef>
                <a:spcPts val="1000"/>
              </a:spcBef>
              <a:spcAft>
                <a:spcPts val="0"/>
              </a:spcAft>
              <a:buClr>
                <a:srgbClr val="222222"/>
              </a:buClr>
              <a:buSzPts val="1800"/>
              <a:buChar char="•"/>
            </a:pPr>
            <a:r>
              <a:rPr lang="en" sz="1800">
                <a:solidFill>
                  <a:srgbClr val="222222"/>
                </a:solidFill>
                <a:highlight>
                  <a:srgbClr val="FFFFFF"/>
                </a:highlight>
              </a:rPr>
              <a:t>No relational data model</a:t>
            </a:r>
            <a:endParaRPr sz="1800">
              <a:solidFill>
                <a:srgbClr val="222222"/>
              </a:solidFill>
              <a:highlight>
                <a:srgbClr val="FFFFFF"/>
              </a:highlight>
            </a:endParaRPr>
          </a:p>
          <a:p>
            <a:pPr indent="-342900" lvl="0" marL="457200" rtl="0">
              <a:spcBef>
                <a:spcPts val="1000"/>
              </a:spcBef>
              <a:spcAft>
                <a:spcPts val="0"/>
              </a:spcAft>
              <a:buClr>
                <a:srgbClr val="222222"/>
              </a:buClr>
              <a:buSzPts val="1800"/>
              <a:buChar char="•"/>
            </a:pPr>
            <a:r>
              <a:rPr lang="en" sz="1800">
                <a:solidFill>
                  <a:srgbClr val="222222"/>
                </a:solidFill>
                <a:highlight>
                  <a:srgbClr val="FFFFFF"/>
                </a:highlight>
              </a:rPr>
              <a:t>Does not support SQL queries</a:t>
            </a:r>
            <a:endParaRPr sz="1800">
              <a:solidFill>
                <a:srgbClr val="222222"/>
              </a:solidFill>
              <a:highlight>
                <a:srgbClr val="FFFFFF"/>
              </a:highlight>
            </a:endParaRPr>
          </a:p>
          <a:p>
            <a:pPr indent="-342900" lvl="0" marL="457200" rtl="0">
              <a:spcBef>
                <a:spcPts val="1000"/>
              </a:spcBef>
              <a:spcAft>
                <a:spcPts val="0"/>
              </a:spcAft>
              <a:buClr>
                <a:srgbClr val="222222"/>
              </a:buClr>
              <a:buSzPts val="1800"/>
              <a:buChar char="•"/>
            </a:pPr>
            <a:r>
              <a:rPr lang="en" sz="1800">
                <a:solidFill>
                  <a:srgbClr val="222222"/>
                </a:solidFill>
                <a:highlight>
                  <a:srgbClr val="FFFFFF"/>
                </a:highlight>
              </a:rPr>
              <a:t>Allows implementation of ACID transactions[8]</a:t>
            </a:r>
            <a:endParaRPr sz="1800">
              <a:solidFill>
                <a:srgbClr val="222222"/>
              </a:solidFill>
              <a:highlight>
                <a:srgbClr val="FFFFFF"/>
              </a:highlight>
            </a:endParaRPr>
          </a:p>
          <a:p>
            <a:pPr indent="0" lvl="0" marL="0" rtl="0">
              <a:spcBef>
                <a:spcPts val="1000"/>
              </a:spcBef>
              <a:spcAft>
                <a:spcPts val="0"/>
              </a:spcAft>
              <a:buNone/>
            </a:pPr>
            <a:r>
              <a:t/>
            </a:r>
            <a:endParaRPr sz="1800"/>
          </a:p>
          <a:p>
            <a:pPr indent="0" lvl="0" marL="0" rtl="0">
              <a:spcBef>
                <a:spcPts val="64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655925" y="304700"/>
            <a:ext cx="8176500" cy="5727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sz="3000"/>
              <a:t>LevelDB Architecture</a:t>
            </a:r>
            <a:endParaRPr sz="3000"/>
          </a:p>
        </p:txBody>
      </p:sp>
      <p:sp>
        <p:nvSpPr>
          <p:cNvPr id="97" name="Shape 97"/>
          <p:cNvSpPr txBox="1"/>
          <p:nvPr>
            <p:ph idx="1" type="body"/>
          </p:nvPr>
        </p:nvSpPr>
        <p:spPr>
          <a:xfrm>
            <a:off x="655925" y="1232375"/>
            <a:ext cx="8176500" cy="3330900"/>
          </a:xfrm>
          <a:prstGeom prst="rect">
            <a:avLst/>
          </a:prstGeom>
        </p:spPr>
        <p:txBody>
          <a:bodyPr anchorCtr="0" anchor="t" bIns="91425" lIns="91425" spcFirstLastPara="1" rIns="91425" wrap="square" tIns="91425">
            <a:noAutofit/>
          </a:bodyPr>
          <a:lstStyle/>
          <a:p>
            <a:pPr indent="-342900" lvl="0" marL="457200" rtl="0">
              <a:spcBef>
                <a:spcPts val="640"/>
              </a:spcBef>
              <a:spcAft>
                <a:spcPts val="0"/>
              </a:spcAft>
              <a:buSzPts val="1800"/>
              <a:buChar char="•"/>
            </a:pPr>
            <a:r>
              <a:rPr lang="en" sz="1800"/>
              <a:t>Write requests from application comes to RAM and Txn log. </a:t>
            </a:r>
            <a:endParaRPr sz="1800"/>
          </a:p>
          <a:p>
            <a:pPr indent="0" lvl="0" marL="0">
              <a:spcBef>
                <a:spcPts val="640"/>
              </a:spcBef>
              <a:spcAft>
                <a:spcPts val="0"/>
              </a:spcAft>
              <a:buNone/>
            </a:pPr>
            <a:r>
              <a:t/>
            </a:r>
            <a:endParaRPr sz="1800"/>
          </a:p>
          <a:p>
            <a:pPr indent="-342900" lvl="0" marL="457200" rtl="0">
              <a:spcBef>
                <a:spcPts val="640"/>
              </a:spcBef>
              <a:spcAft>
                <a:spcPts val="0"/>
              </a:spcAft>
              <a:buSzPts val="1800"/>
              <a:buChar char="•"/>
            </a:pPr>
            <a:r>
              <a:rPr lang="en" sz="1800"/>
              <a:t>When full, the data is flushed to disk. </a:t>
            </a:r>
            <a:endParaRPr sz="1800"/>
          </a:p>
          <a:p>
            <a:pPr indent="0" lvl="0" marL="0">
              <a:spcBef>
                <a:spcPts val="640"/>
              </a:spcBef>
              <a:spcAft>
                <a:spcPts val="0"/>
              </a:spcAft>
              <a:buNone/>
            </a:pPr>
            <a:r>
              <a:t/>
            </a:r>
            <a:endParaRPr sz="1800"/>
          </a:p>
          <a:p>
            <a:pPr indent="-342900" lvl="0" marL="457200" rtl="0">
              <a:spcBef>
                <a:spcPts val="640"/>
              </a:spcBef>
              <a:spcAft>
                <a:spcPts val="0"/>
              </a:spcAft>
              <a:buSzPts val="1800"/>
              <a:buChar char="•"/>
            </a:pPr>
            <a:r>
              <a:rPr lang="en" sz="1800"/>
              <a:t>Periodic compaction is done on the data on disk.</a:t>
            </a:r>
            <a:endParaRPr sz="1800"/>
          </a:p>
          <a:p>
            <a:pPr indent="0" lvl="0" marL="0">
              <a:spcBef>
                <a:spcPts val="640"/>
              </a:spcBef>
              <a:spcAft>
                <a:spcPts val="0"/>
              </a:spcAft>
              <a:buNone/>
            </a:pPr>
            <a:r>
              <a:rPr lang="en" sz="1800"/>
              <a:t> </a:t>
            </a:r>
            <a:endParaRPr sz="1800"/>
          </a:p>
          <a:p>
            <a:pPr indent="-342900" lvl="0" marL="457200">
              <a:spcBef>
                <a:spcPts val="640"/>
              </a:spcBef>
              <a:spcAft>
                <a:spcPts val="0"/>
              </a:spcAft>
              <a:buSzPts val="1800"/>
              <a:buChar char="•"/>
            </a:pPr>
            <a:r>
              <a:rPr lang="en" sz="1800"/>
              <a:t>Then for read request, the RAM and disk is checked.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628225" y="129200"/>
            <a:ext cx="8176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LevelDB Architecture</a:t>
            </a:r>
            <a:endParaRPr sz="3000"/>
          </a:p>
        </p:txBody>
      </p:sp>
      <p:pic>
        <p:nvPicPr>
          <p:cNvPr id="103" name="Shape 103"/>
          <p:cNvPicPr preferRelativeResize="0"/>
          <p:nvPr/>
        </p:nvPicPr>
        <p:blipFill>
          <a:blip r:embed="rId3">
            <a:alphaModFix/>
          </a:blip>
          <a:stretch>
            <a:fillRect/>
          </a:stretch>
        </p:blipFill>
        <p:spPr>
          <a:xfrm>
            <a:off x="1401825" y="1018250"/>
            <a:ext cx="7169652" cy="3649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804025" y="445025"/>
            <a:ext cx="8028300" cy="5727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sz="3000"/>
              <a:t>LevelDB </a:t>
            </a:r>
            <a:r>
              <a:rPr lang="en" sz="3000"/>
              <a:t>Network Architecture</a:t>
            </a:r>
            <a:endParaRPr sz="3000"/>
          </a:p>
        </p:txBody>
      </p:sp>
      <p:pic>
        <p:nvPicPr>
          <p:cNvPr id="109" name="Shape 109"/>
          <p:cNvPicPr preferRelativeResize="0"/>
          <p:nvPr/>
        </p:nvPicPr>
        <p:blipFill>
          <a:blip r:embed="rId3">
            <a:alphaModFix/>
          </a:blip>
          <a:stretch>
            <a:fillRect/>
          </a:stretch>
        </p:blipFill>
        <p:spPr>
          <a:xfrm>
            <a:off x="1289838" y="1150700"/>
            <a:ext cx="7056674" cy="357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615100" y="248550"/>
            <a:ext cx="8097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RocksDB - Modified LevelDB</a:t>
            </a:r>
            <a:endParaRPr sz="3000"/>
          </a:p>
        </p:txBody>
      </p:sp>
      <p:sp>
        <p:nvSpPr>
          <p:cNvPr id="115" name="Shape 115"/>
          <p:cNvSpPr txBox="1"/>
          <p:nvPr>
            <p:ph idx="1" type="body"/>
          </p:nvPr>
        </p:nvSpPr>
        <p:spPr>
          <a:xfrm>
            <a:off x="703650" y="999075"/>
            <a:ext cx="8304900" cy="3789300"/>
          </a:xfrm>
          <a:prstGeom prst="rect">
            <a:avLst/>
          </a:prstGeom>
        </p:spPr>
        <p:txBody>
          <a:bodyPr anchorCtr="0" anchor="t" bIns="91425" lIns="91425" spcFirstLastPara="1" rIns="91425" wrap="square" tIns="91425">
            <a:noAutofit/>
          </a:bodyPr>
          <a:lstStyle/>
          <a:p>
            <a:pPr indent="-342900" lvl="0" marL="457200" rtl="0">
              <a:spcBef>
                <a:spcPts val="640"/>
              </a:spcBef>
              <a:spcAft>
                <a:spcPts val="0"/>
              </a:spcAft>
              <a:buSzPts val="1800"/>
              <a:buChar char="•"/>
            </a:pPr>
            <a:r>
              <a:rPr lang="en" sz="1800"/>
              <a:t>Key-Value persistent storage</a:t>
            </a:r>
            <a:endParaRPr sz="1800"/>
          </a:p>
          <a:p>
            <a:pPr indent="-342900" lvl="0" marL="457200" rtl="0">
              <a:spcBef>
                <a:spcPts val="0"/>
              </a:spcBef>
              <a:spcAft>
                <a:spcPts val="0"/>
              </a:spcAft>
              <a:buSzPts val="1800"/>
              <a:buChar char="•"/>
            </a:pPr>
            <a:r>
              <a:rPr lang="en" sz="1800"/>
              <a:t>Embedded</a:t>
            </a:r>
            <a:endParaRPr sz="1800"/>
          </a:p>
          <a:p>
            <a:pPr indent="-342900" lvl="0" marL="457200" rtl="0">
              <a:spcBef>
                <a:spcPts val="0"/>
              </a:spcBef>
              <a:spcAft>
                <a:spcPts val="0"/>
              </a:spcAft>
              <a:buSzPts val="1800"/>
              <a:buChar char="•"/>
            </a:pPr>
            <a:r>
              <a:rPr lang="en" sz="1800"/>
              <a:t>Optimized for Fast storage: LevelDB write rate was very low ( 2MB/sec). RocksDB solves this by making database part of the application server</a:t>
            </a:r>
            <a:endParaRPr sz="1800"/>
          </a:p>
          <a:p>
            <a:pPr indent="-342900" lvl="0" marL="457200" rtl="0">
              <a:spcBef>
                <a:spcPts val="0"/>
              </a:spcBef>
              <a:spcAft>
                <a:spcPts val="0"/>
              </a:spcAft>
              <a:buSzPts val="1800"/>
              <a:buChar char="•"/>
            </a:pPr>
            <a:r>
              <a:rPr lang="en" sz="1800"/>
              <a:t>Implemented lots of concurrent operation</a:t>
            </a:r>
            <a:endParaRPr sz="1800"/>
          </a:p>
          <a:p>
            <a:pPr indent="-342900" lvl="0" marL="457200" rtl="0">
              <a:spcBef>
                <a:spcPts val="0"/>
              </a:spcBef>
              <a:spcAft>
                <a:spcPts val="0"/>
              </a:spcAft>
              <a:buSzPts val="1800"/>
              <a:buChar char="•"/>
            </a:pPr>
            <a:r>
              <a:rPr lang="en" sz="1800"/>
              <a:t>Server workload capabilities added.</a:t>
            </a:r>
            <a:endParaRPr sz="1800"/>
          </a:p>
          <a:p>
            <a:pPr indent="-342900" lvl="0" marL="457200" rtl="0">
              <a:spcBef>
                <a:spcPts val="0"/>
              </a:spcBef>
              <a:spcAft>
                <a:spcPts val="0"/>
              </a:spcAft>
              <a:buSzPts val="1800"/>
              <a:buChar char="•"/>
            </a:pPr>
            <a:r>
              <a:rPr lang="en" sz="1800"/>
              <a:t>Changed the level style compaction to universal compaction (similar to HBase style compaction). Universal compaction does </a:t>
            </a:r>
            <a:r>
              <a:rPr b="1" lang="en" sz="1800"/>
              <a:t>a single compaction</a:t>
            </a:r>
            <a:r>
              <a:rPr lang="en" sz="1800"/>
              <a:t> at the </a:t>
            </a:r>
            <a:r>
              <a:rPr b="1" lang="en" sz="1800"/>
              <a:t>right time</a:t>
            </a:r>
            <a:r>
              <a:rPr lang="en" sz="1800"/>
              <a:t> based on some algorithm as opposed to level by level compaction.</a:t>
            </a:r>
            <a:endParaRPr sz="1800"/>
          </a:p>
          <a:p>
            <a:pPr indent="-342900" lvl="0" marL="457200" rtl="0">
              <a:spcBef>
                <a:spcPts val="0"/>
              </a:spcBef>
              <a:spcAft>
                <a:spcPts val="0"/>
              </a:spcAft>
              <a:buSzPts val="1800"/>
              <a:buChar char="•"/>
            </a:pPr>
            <a:r>
              <a:rPr lang="en" sz="1800"/>
              <a:t>Introduced blooms are used for gets and scan requests</a:t>
            </a:r>
            <a:endParaRPr sz="1800"/>
          </a:p>
          <a:p>
            <a:pPr indent="0" lvl="0" marL="0" rtl="0">
              <a:spcBef>
                <a:spcPts val="1000"/>
              </a:spcBef>
              <a:spcAft>
                <a:spcPts val="0"/>
              </a:spcAft>
              <a:buNone/>
            </a:pPr>
            <a:r>
              <a:t/>
            </a:r>
            <a:endParaRPr sz="1800"/>
          </a:p>
          <a:p>
            <a:pPr indent="0" lvl="0" marL="0" rtl="0">
              <a:spcBef>
                <a:spcPts val="64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idx="1" type="body"/>
          </p:nvPr>
        </p:nvSpPr>
        <p:spPr>
          <a:xfrm>
            <a:off x="729750" y="1152475"/>
            <a:ext cx="8102700" cy="3744000"/>
          </a:xfrm>
          <a:prstGeom prst="rect">
            <a:avLst/>
          </a:prstGeom>
        </p:spPr>
        <p:txBody>
          <a:bodyPr anchorCtr="0" anchor="t" bIns="91425" lIns="91425" spcFirstLastPara="1" rIns="91425" wrap="square" tIns="91425">
            <a:noAutofit/>
          </a:bodyPr>
          <a:lstStyle/>
          <a:p>
            <a:pPr indent="0" lvl="0" marL="0" rtl="0">
              <a:spcBef>
                <a:spcPts val="640"/>
              </a:spcBef>
              <a:spcAft>
                <a:spcPts val="0"/>
              </a:spcAft>
              <a:buNone/>
            </a:pPr>
            <a:r>
              <a:rPr lang="en" sz="1800"/>
              <a:t>Below are some of the RocksDB features that are absent in LevelDB</a:t>
            </a:r>
            <a:endParaRPr sz="1800"/>
          </a:p>
          <a:p>
            <a:pPr indent="0" lvl="0" marL="0" rtl="0">
              <a:spcBef>
                <a:spcPts val="640"/>
              </a:spcBef>
              <a:spcAft>
                <a:spcPts val="0"/>
              </a:spcAft>
              <a:buNone/>
            </a:pPr>
            <a:r>
              <a:t/>
            </a:r>
            <a:endParaRPr sz="600"/>
          </a:p>
          <a:p>
            <a:pPr indent="-342900" lvl="0" marL="457200" rtl="0">
              <a:lnSpc>
                <a:spcPct val="115000"/>
              </a:lnSpc>
              <a:spcBef>
                <a:spcPts val="0"/>
              </a:spcBef>
              <a:spcAft>
                <a:spcPts val="0"/>
              </a:spcAft>
              <a:buClr>
                <a:srgbClr val="24292E"/>
              </a:buClr>
              <a:buSzPts val="1800"/>
              <a:buChar char="•"/>
            </a:pPr>
            <a:r>
              <a:rPr lang="en" sz="1800">
                <a:solidFill>
                  <a:srgbClr val="24292E"/>
                </a:solidFill>
              </a:rPr>
              <a:t>Multi-thread compaction</a:t>
            </a:r>
            <a:endParaRPr sz="1800">
              <a:solidFill>
                <a:srgbClr val="24292E"/>
              </a:solidFill>
            </a:endParaRPr>
          </a:p>
          <a:p>
            <a:pPr indent="-342900" lvl="0" marL="457200" rtl="0">
              <a:lnSpc>
                <a:spcPct val="115000"/>
              </a:lnSpc>
              <a:spcBef>
                <a:spcPts val="0"/>
              </a:spcBef>
              <a:spcAft>
                <a:spcPts val="0"/>
              </a:spcAft>
              <a:buClr>
                <a:srgbClr val="24292E"/>
              </a:buClr>
              <a:buSzPts val="1800"/>
              <a:buChar char="•"/>
            </a:pPr>
            <a:r>
              <a:rPr lang="en" sz="1800">
                <a:solidFill>
                  <a:srgbClr val="24292E"/>
                </a:solidFill>
              </a:rPr>
              <a:t>Multi-thread memtable inserts</a:t>
            </a:r>
            <a:endParaRPr sz="1800">
              <a:solidFill>
                <a:srgbClr val="24292E"/>
              </a:solidFill>
            </a:endParaRPr>
          </a:p>
          <a:p>
            <a:pPr indent="-342900" lvl="0" marL="457200" rtl="0">
              <a:lnSpc>
                <a:spcPct val="115000"/>
              </a:lnSpc>
              <a:spcBef>
                <a:spcPts val="0"/>
              </a:spcBef>
              <a:spcAft>
                <a:spcPts val="0"/>
              </a:spcAft>
              <a:buClr>
                <a:srgbClr val="24292E"/>
              </a:buClr>
              <a:buSzPts val="1800"/>
              <a:buChar char="•"/>
            </a:pPr>
            <a:r>
              <a:rPr lang="en" sz="1800">
                <a:solidFill>
                  <a:srgbClr val="24292E"/>
                </a:solidFill>
              </a:rPr>
              <a:t>Column Families</a:t>
            </a:r>
            <a:endParaRPr sz="1800">
              <a:solidFill>
                <a:srgbClr val="24292E"/>
              </a:solidFill>
            </a:endParaRPr>
          </a:p>
          <a:p>
            <a:pPr indent="-342900" lvl="0" marL="457200" rtl="0">
              <a:lnSpc>
                <a:spcPct val="115000"/>
              </a:lnSpc>
              <a:spcBef>
                <a:spcPts val="0"/>
              </a:spcBef>
              <a:spcAft>
                <a:spcPts val="0"/>
              </a:spcAft>
              <a:buClr>
                <a:srgbClr val="24292E"/>
              </a:buClr>
              <a:buSzPts val="1800"/>
              <a:buChar char="•"/>
            </a:pPr>
            <a:r>
              <a:rPr lang="en" sz="1800">
                <a:solidFill>
                  <a:srgbClr val="24292E"/>
                </a:solidFill>
              </a:rPr>
              <a:t>Backup and Checkpoints</a:t>
            </a:r>
            <a:endParaRPr sz="1800">
              <a:solidFill>
                <a:srgbClr val="24292E"/>
              </a:solidFill>
            </a:endParaRPr>
          </a:p>
          <a:p>
            <a:pPr indent="-342900" lvl="0" marL="457200" rtl="0">
              <a:lnSpc>
                <a:spcPct val="115000"/>
              </a:lnSpc>
              <a:spcBef>
                <a:spcPts val="0"/>
              </a:spcBef>
              <a:spcAft>
                <a:spcPts val="0"/>
              </a:spcAft>
              <a:buClr>
                <a:srgbClr val="24292E"/>
              </a:buClr>
              <a:buSzPts val="1800"/>
              <a:buChar char="•"/>
            </a:pPr>
            <a:r>
              <a:rPr lang="en" sz="1800">
                <a:solidFill>
                  <a:srgbClr val="24292E"/>
                </a:solidFill>
              </a:rPr>
              <a:t>Merge Operators</a:t>
            </a:r>
            <a:endParaRPr sz="1800">
              <a:solidFill>
                <a:srgbClr val="24292E"/>
              </a:solidFill>
            </a:endParaRPr>
          </a:p>
          <a:p>
            <a:pPr indent="-342900" lvl="0" marL="457200" rtl="0">
              <a:lnSpc>
                <a:spcPct val="115000"/>
              </a:lnSpc>
              <a:spcBef>
                <a:spcPts val="0"/>
              </a:spcBef>
              <a:spcAft>
                <a:spcPts val="0"/>
              </a:spcAft>
              <a:buClr>
                <a:srgbClr val="24292E"/>
              </a:buClr>
              <a:buSzPts val="1800"/>
              <a:buChar char="•"/>
            </a:pPr>
            <a:r>
              <a:rPr lang="en" sz="1800">
                <a:solidFill>
                  <a:srgbClr val="24292E"/>
                </a:solidFill>
              </a:rPr>
              <a:t>Compaction Filters</a:t>
            </a:r>
            <a:endParaRPr sz="1800">
              <a:solidFill>
                <a:srgbClr val="24292E"/>
              </a:solidFill>
            </a:endParaRPr>
          </a:p>
          <a:p>
            <a:pPr indent="-342900" lvl="0" marL="457200" rtl="0">
              <a:lnSpc>
                <a:spcPct val="115000"/>
              </a:lnSpc>
              <a:spcBef>
                <a:spcPts val="0"/>
              </a:spcBef>
              <a:spcAft>
                <a:spcPts val="0"/>
              </a:spcAft>
              <a:buClr>
                <a:srgbClr val="24292E"/>
              </a:buClr>
              <a:buSzPts val="1800"/>
              <a:buChar char="•"/>
            </a:pPr>
            <a:r>
              <a:rPr lang="en" sz="1800">
                <a:solidFill>
                  <a:srgbClr val="24292E"/>
                </a:solidFill>
              </a:rPr>
              <a:t>Manual Compactions Run in Parallel with Automatic Compactions</a:t>
            </a:r>
            <a:endParaRPr sz="1800">
              <a:solidFill>
                <a:srgbClr val="24292E"/>
              </a:solidFill>
            </a:endParaRPr>
          </a:p>
          <a:p>
            <a:pPr indent="-342900" lvl="0" marL="457200" rtl="0">
              <a:lnSpc>
                <a:spcPct val="115000"/>
              </a:lnSpc>
              <a:spcBef>
                <a:spcPts val="0"/>
              </a:spcBef>
              <a:spcAft>
                <a:spcPts val="0"/>
              </a:spcAft>
              <a:buClr>
                <a:srgbClr val="24292E"/>
              </a:buClr>
              <a:buSzPts val="1800"/>
              <a:buChar char="•"/>
            </a:pPr>
            <a:r>
              <a:rPr lang="en" sz="1800">
                <a:solidFill>
                  <a:srgbClr val="24292E"/>
                </a:solidFill>
              </a:rPr>
              <a:t>More Compression Types: zlib, lz4, zstd</a:t>
            </a:r>
            <a:endParaRPr sz="1800">
              <a:solidFill>
                <a:srgbClr val="24292E"/>
              </a:solidFill>
            </a:endParaRPr>
          </a:p>
          <a:p>
            <a:pPr indent="-342900" lvl="0" marL="457200" rtl="0">
              <a:lnSpc>
                <a:spcPct val="115000"/>
              </a:lnSpc>
              <a:spcBef>
                <a:spcPts val="0"/>
              </a:spcBef>
              <a:spcAft>
                <a:spcPts val="0"/>
              </a:spcAft>
              <a:buClr>
                <a:srgbClr val="24292E"/>
              </a:buClr>
              <a:buSzPts val="1800"/>
              <a:buChar char="•"/>
            </a:pPr>
            <a:r>
              <a:rPr lang="en" sz="1800">
                <a:solidFill>
                  <a:srgbClr val="24292E"/>
                </a:solidFill>
              </a:rPr>
              <a:t>Delete files in range</a:t>
            </a:r>
            <a:endParaRPr sz="1800">
              <a:solidFill>
                <a:srgbClr val="24292E"/>
              </a:solidFill>
            </a:endParaRPr>
          </a:p>
        </p:txBody>
      </p:sp>
      <p:sp>
        <p:nvSpPr>
          <p:cNvPr id="121" name="Shape 121"/>
          <p:cNvSpPr txBox="1"/>
          <p:nvPr>
            <p:ph type="title"/>
          </p:nvPr>
        </p:nvSpPr>
        <p:spPr>
          <a:xfrm>
            <a:off x="682500" y="445025"/>
            <a:ext cx="8149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RocksDB vs LevelDB</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661325" y="349325"/>
            <a:ext cx="8163000" cy="5727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sz="3000"/>
              <a:t>More Features of RocksDB</a:t>
            </a:r>
            <a:endParaRPr sz="3000"/>
          </a:p>
        </p:txBody>
      </p:sp>
      <p:sp>
        <p:nvSpPr>
          <p:cNvPr id="127" name="Shape 127"/>
          <p:cNvSpPr txBox="1"/>
          <p:nvPr>
            <p:ph idx="1" type="body"/>
          </p:nvPr>
        </p:nvSpPr>
        <p:spPr>
          <a:xfrm>
            <a:off x="791400" y="980575"/>
            <a:ext cx="7949700" cy="3731100"/>
          </a:xfrm>
          <a:prstGeom prst="rect">
            <a:avLst/>
          </a:prstGeom>
        </p:spPr>
        <p:txBody>
          <a:bodyPr anchorCtr="0" anchor="t" bIns="91425" lIns="91425" spcFirstLastPara="1" rIns="91425" wrap="square" tIns="91425">
            <a:noAutofit/>
          </a:bodyPr>
          <a:lstStyle/>
          <a:p>
            <a:pPr indent="0" lvl="0" marL="0">
              <a:spcBef>
                <a:spcPts val="640"/>
              </a:spcBef>
              <a:spcAft>
                <a:spcPts val="0"/>
              </a:spcAft>
              <a:buClr>
                <a:schemeClr val="dk1"/>
              </a:buClr>
              <a:buSzPts val="1100"/>
              <a:buFont typeface="Arial"/>
              <a:buNone/>
            </a:pPr>
            <a:r>
              <a:rPr lang="en" sz="1800"/>
              <a:t>RocksDB provides all of the features of LevelDB, plus:</a:t>
            </a:r>
            <a:endParaRPr sz="1800"/>
          </a:p>
          <a:p>
            <a:pPr indent="-342900" lvl="0" marL="457200">
              <a:spcBef>
                <a:spcPts val="1000"/>
              </a:spcBef>
              <a:spcAft>
                <a:spcPts val="0"/>
              </a:spcAft>
              <a:buSzPts val="1800"/>
              <a:buChar char="•"/>
            </a:pPr>
            <a:r>
              <a:rPr lang="en" sz="1800" u="sng"/>
              <a:t>Column families</a:t>
            </a:r>
            <a:r>
              <a:rPr lang="en" sz="1800"/>
              <a:t>: </a:t>
            </a:r>
            <a:r>
              <a:rPr lang="en" sz="1800">
                <a:solidFill>
                  <a:srgbClr val="24292E"/>
                </a:solidFill>
                <a:highlight>
                  <a:srgbClr val="FFFFFF"/>
                </a:highlight>
              </a:rPr>
              <a:t>Each key-value pair in RocksDB is associated with exactly one Column Family. If there is no Column Family specified, key-value pair is associated with Column Family "default". Column Families provide a way to logically partition the database [2].</a:t>
            </a:r>
            <a:endParaRPr sz="1800"/>
          </a:p>
          <a:p>
            <a:pPr indent="-342900" lvl="0" marL="457200" rtl="0">
              <a:spcBef>
                <a:spcPts val="1000"/>
              </a:spcBef>
              <a:spcAft>
                <a:spcPts val="0"/>
              </a:spcAft>
              <a:buSzPts val="1800"/>
              <a:buChar char="•"/>
            </a:pPr>
            <a:r>
              <a:rPr lang="en" sz="1800" u="sng"/>
              <a:t>Bloom filters</a:t>
            </a:r>
            <a:r>
              <a:rPr lang="en" sz="1800"/>
              <a:t>: </a:t>
            </a:r>
            <a:r>
              <a:rPr lang="en" sz="1800">
                <a:solidFill>
                  <a:srgbClr val="24292E"/>
                </a:solidFill>
                <a:highlight>
                  <a:srgbClr val="FFFFFF"/>
                </a:highlight>
              </a:rPr>
              <a:t>every file contains a Bloom filter, which is used to determine if the file may contain the key being searched for [2].</a:t>
            </a:r>
            <a:endParaRPr sz="1800">
              <a:solidFill>
                <a:srgbClr val="24292E"/>
              </a:solidFill>
              <a:highlight>
                <a:srgbClr val="FFFFFF"/>
              </a:highlight>
            </a:endParaRPr>
          </a:p>
          <a:p>
            <a:pPr indent="-342900" lvl="0" marL="457200" rtl="0">
              <a:spcBef>
                <a:spcPts val="1000"/>
              </a:spcBef>
              <a:spcAft>
                <a:spcPts val="1000"/>
              </a:spcAft>
              <a:buClr>
                <a:srgbClr val="24292E"/>
              </a:buClr>
              <a:buSzPts val="1800"/>
              <a:buChar char="•"/>
            </a:pPr>
            <a:r>
              <a:rPr lang="en" sz="1800" u="sng"/>
              <a:t>Statistics collection</a:t>
            </a:r>
            <a:r>
              <a:rPr lang="en" sz="1800"/>
              <a:t>: </a:t>
            </a:r>
            <a:r>
              <a:rPr lang="en" sz="1800">
                <a:solidFill>
                  <a:srgbClr val="24292E"/>
                </a:solidFill>
                <a:highlight>
                  <a:srgbClr val="FFFFFF"/>
                </a:highlight>
              </a:rPr>
              <a:t>DB Statistics provides cumulative stats over time giving an aggregated view across all operations [2].</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NCSU-vertical-left-top-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