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7.xml"/><Relationship Id="rId33" Type="http://schemas.openxmlformats.org/officeDocument/2006/relationships/font" Target="fonts/Lato-italic.fntdata"/><Relationship Id="rId10" Type="http://schemas.openxmlformats.org/officeDocument/2006/relationships/slide" Target="slides/slide6.xml"/><Relationship Id="rId32"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Lat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8c10c013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8c10c013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include this section because we spent quite some time in deciding an architecture that fits our need. Loading a dataset of 1.7 GB and training a neural network on it is not something that we could do on our local machine.</a:t>
            </a:r>
            <a:endParaRPr/>
          </a:p>
          <a:p>
            <a:pPr indent="0" lvl="0" marL="0" rtl="0">
              <a:spcBef>
                <a:spcPts val="0"/>
              </a:spcBef>
              <a:spcAft>
                <a:spcPts val="0"/>
              </a:spcAft>
              <a:buNone/>
            </a:pPr>
            <a:r>
              <a:t/>
            </a:r>
            <a:endParaRPr/>
          </a:p>
          <a:p>
            <a:pPr indent="-298450" lvl="0" marL="457200" rtl="0">
              <a:spcBef>
                <a:spcPts val="0"/>
              </a:spcBef>
              <a:spcAft>
                <a:spcPts val="0"/>
              </a:spcAft>
              <a:buSzPts val="1100"/>
              <a:buChar char="-"/>
            </a:pPr>
            <a:r>
              <a:rPr lang="en"/>
              <a:t>Google colab is Google’s free cloud service for AI. We explored Google Colab for its free GPU capability.</a:t>
            </a:r>
            <a:endParaRPr/>
          </a:p>
          <a:p>
            <a:pPr indent="-298450" lvl="0" marL="457200" rtl="0">
              <a:spcBef>
                <a:spcPts val="0"/>
              </a:spcBef>
              <a:spcAft>
                <a:spcPts val="0"/>
              </a:spcAft>
              <a:buSzPts val="1100"/>
              <a:buChar char="-"/>
            </a:pPr>
            <a:r>
              <a:rPr lang="en"/>
              <a:t>It creates a workspace on your Google drive account. </a:t>
            </a:r>
            <a:endParaRPr/>
          </a:p>
          <a:p>
            <a:pPr indent="-298450" lvl="0" marL="457200" rtl="0">
              <a:spcBef>
                <a:spcPts val="0"/>
              </a:spcBef>
              <a:spcAft>
                <a:spcPts val="0"/>
              </a:spcAft>
              <a:buSzPts val="1100"/>
              <a:buChar char="-"/>
            </a:pPr>
            <a:r>
              <a:rPr lang="en"/>
              <a:t>We created a script to setup our env on Google colab. Identified and resolved dependencies.</a:t>
            </a:r>
            <a:endParaRPr/>
          </a:p>
          <a:p>
            <a:pPr indent="-298450" lvl="0" marL="457200" rtl="0">
              <a:spcBef>
                <a:spcPts val="0"/>
              </a:spcBef>
              <a:spcAft>
                <a:spcPts val="0"/>
              </a:spcAft>
              <a:buSzPts val="1100"/>
              <a:buChar char="-"/>
            </a:pPr>
            <a:r>
              <a:rPr lang="en"/>
              <a:t>Limitations: 1) GPU is not always available 2) Running bash commands (even simple commands like “rm -rf *” ) were taking a lot of time to execute</a:t>
            </a:r>
            <a:endParaRPr/>
          </a:p>
          <a:p>
            <a:pPr indent="-298450" lvl="0" marL="457200" rtl="0">
              <a:spcBef>
                <a:spcPts val="0"/>
              </a:spcBef>
              <a:spcAft>
                <a:spcPts val="0"/>
              </a:spcAft>
              <a:buSzPts val="1100"/>
              <a:buChar char="-"/>
            </a:pPr>
            <a:r>
              <a:rPr lang="en"/>
              <a:t>The other option for hardware was to use the ARC clusters provided by the university. We used the same script written before to resolve dependencies on ARC.</a:t>
            </a:r>
            <a:endParaRPr/>
          </a:p>
          <a:p>
            <a:pPr indent="-298450" lvl="0" marL="457200" rtl="0">
              <a:spcBef>
                <a:spcPts val="0"/>
              </a:spcBef>
              <a:spcAft>
                <a:spcPts val="0"/>
              </a:spcAft>
              <a:buSzPts val="1100"/>
              <a:buChar char="-"/>
            </a:pPr>
            <a:r>
              <a:rPr lang="en"/>
              <a:t>For people who don’t know what ARC is, it’s a research project that addresses the challenges faced while testing software in a large-scale computing environment</a:t>
            </a:r>
            <a:endParaRPr/>
          </a:p>
          <a:p>
            <a:pPr indent="-298450" lvl="0" marL="457200" rtl="0">
              <a:spcBef>
                <a:spcPts val="0"/>
              </a:spcBef>
              <a:spcAft>
                <a:spcPts val="0"/>
              </a:spcAft>
              <a:buSzPts val="1100"/>
              <a:buChar char="-"/>
            </a:pPr>
            <a:r>
              <a:rPr lang="en"/>
              <a:t>It provides a variety of hardware to use. For our project, we needed a minimum memory of 5 GB as the data itself was around 1.7 GB</a:t>
            </a:r>
            <a:endParaRPr/>
          </a:p>
          <a:p>
            <a:pPr indent="-298450" lvl="0" marL="457200" rtl="0">
              <a:spcBef>
                <a:spcPts val="0"/>
              </a:spcBef>
              <a:spcAft>
                <a:spcPts val="0"/>
              </a:spcAft>
              <a:buSzPts val="1100"/>
              <a:buChar char="-"/>
            </a:pPr>
            <a:r>
              <a:rPr lang="en"/>
              <a:t>So, these are the 5 hardware we used to train our models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8bee660b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8bee660b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These are the various hyperparmeter configurations that we </a:t>
            </a:r>
            <a:r>
              <a:rPr lang="en"/>
              <a:t>experimented</a:t>
            </a:r>
            <a:r>
              <a:rPr lang="en"/>
              <a:t> with. </a:t>
            </a:r>
            <a:endParaRPr/>
          </a:p>
          <a:p>
            <a:pPr indent="-298450" lvl="0" marL="457200" rtl="0">
              <a:spcBef>
                <a:spcPts val="0"/>
              </a:spcBef>
              <a:spcAft>
                <a:spcPts val="0"/>
              </a:spcAft>
              <a:buSzPts val="1100"/>
              <a:buChar char="-"/>
            </a:pPr>
            <a:r>
              <a:rPr lang="en"/>
              <a:t>The first hyperparameter is the lstm encoder, it can be unidirectional or bidirectional. </a:t>
            </a:r>
            <a:endParaRPr/>
          </a:p>
          <a:p>
            <a:pPr indent="-298450" lvl="0" marL="457200" rtl="0">
              <a:spcBef>
                <a:spcPts val="0"/>
              </a:spcBef>
              <a:spcAft>
                <a:spcPts val="0"/>
              </a:spcAft>
              <a:buSzPts val="1100"/>
              <a:buChar char="-"/>
            </a:pPr>
            <a:r>
              <a:rPr lang="en"/>
              <a:t>The difference between the 2 is that unidirectional lstdm encoders only considers the input from past to compute the hidden states. Whereas bidirectional lstms considers inputs from future as well.</a:t>
            </a:r>
            <a:endParaRPr/>
          </a:p>
          <a:p>
            <a:pPr indent="-298450" lvl="0" marL="457200" rtl="0">
              <a:spcBef>
                <a:spcPts val="0"/>
              </a:spcBef>
              <a:spcAft>
                <a:spcPts val="0"/>
              </a:spcAft>
              <a:buSzPts val="1100"/>
              <a:buChar char="-"/>
            </a:pPr>
            <a:r>
              <a:rPr lang="en"/>
              <a:t>For max length of description, we decided to check for values 5,12,30. Primary reason was to check whether a small value provides </a:t>
            </a:r>
            <a:r>
              <a:rPr lang="en"/>
              <a:t>concise</a:t>
            </a:r>
            <a:r>
              <a:rPr lang="en"/>
              <a:t> descriptions or not. Also, </a:t>
            </a:r>
            <a:r>
              <a:rPr lang="en"/>
              <a:t>whether the model has a hard time to generate descriptions when the </a:t>
            </a:r>
            <a:r>
              <a:rPr lang="en"/>
              <a:t>maximum</a:t>
            </a:r>
            <a:r>
              <a:rPr lang="en"/>
              <a:t> length is reduced.</a:t>
            </a:r>
            <a:endParaRPr/>
          </a:p>
          <a:p>
            <a:pPr indent="-298450" lvl="0" marL="457200" rtl="0">
              <a:spcBef>
                <a:spcPts val="0"/>
              </a:spcBef>
              <a:spcAft>
                <a:spcPts val="0"/>
              </a:spcAft>
              <a:buSzPts val="1100"/>
              <a:buChar char="-"/>
            </a:pPr>
            <a:r>
              <a:rPr lang="en"/>
              <a:t>Note that config 1 and 4 have max length set to 5. Also, config 5 uses lstm bi rather than uni</a:t>
            </a:r>
            <a:endParaRPr/>
          </a:p>
          <a:p>
            <a:pPr indent="-298450" lvl="0" marL="457200" rtl="0">
              <a:spcBef>
                <a:spcPts val="0"/>
              </a:spcBef>
              <a:spcAft>
                <a:spcPts val="0"/>
              </a:spcAft>
              <a:buSzPts val="1100"/>
              <a:buChar char="-"/>
            </a:pPr>
            <a:r>
              <a:rPr lang="en"/>
              <a:t>Thus, we have 6 </a:t>
            </a:r>
            <a:r>
              <a:rPr lang="en"/>
              <a:t>unique configurations, with following values set before the learning begins.</a:t>
            </a:r>
            <a:endParaRPr/>
          </a:p>
          <a:p>
            <a:pPr indent="-298450" lvl="0" marL="457200" rtl="0">
              <a:spcBef>
                <a:spcPts val="0"/>
              </a:spcBef>
              <a:spcAft>
                <a:spcPts val="0"/>
              </a:spcAft>
              <a:buSzPts val="1100"/>
              <a:buChar char="-"/>
            </a:pPr>
            <a:r>
              <a:rPr lang="en"/>
              <a:t>And following are the nodes where we ran each of these configurations. These nodes correspond to the hardware we saw before.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8bee660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8bee660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This took quite some time, as we first explored Google Colab since it was free. Due to its limitation we then decided to use ARC clusters. Thus, it took some time to get ARC cluster access and then setup environment on it.</a:t>
            </a:r>
            <a:endParaRPr/>
          </a:p>
          <a:p>
            <a:pPr indent="-298450" lvl="0" marL="457200" rtl="0">
              <a:spcBef>
                <a:spcPts val="0"/>
              </a:spcBef>
              <a:spcAft>
                <a:spcPts val="0"/>
              </a:spcAft>
              <a:buSzPts val="1100"/>
              <a:buChar char="-"/>
            </a:pPr>
            <a:r>
              <a:rPr lang="en"/>
              <a:t>Since LSTM was mentioned as a future scope for the base system, it was important to understand how LSTMs work. Once we understood how LSTMs work, it was easy to realize that a bidirectional lstm would work better in this case.</a:t>
            </a:r>
            <a:endParaRPr/>
          </a:p>
          <a:p>
            <a:pPr indent="-298450" lvl="0" marL="457200" rtl="0">
              <a:spcBef>
                <a:spcPts val="0"/>
              </a:spcBef>
              <a:spcAft>
                <a:spcPts val="0"/>
              </a:spcAft>
              <a:buSzPts val="1100"/>
              <a:buChar char="-"/>
            </a:pPr>
            <a:r>
              <a:rPr lang="en"/>
              <a:t>Once we had the env setup in ARC, we needed a way to run the training in background. ARC uses Slurm workload manager for scheduling jobs. Thus, we checked slurm documentation to create 6 batch jobs, </a:t>
            </a:r>
            <a:r>
              <a:rPr lang="en"/>
              <a:t>corresponding to each of our 6 configuration. Then we submit the batch job to run, which gets queued and executes when the requested resources are available. One limitation here was that we could not run a batch job for more than 24 hours, which is why we ran our models only for 50 epochs.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8bee660b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8bee660b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after implementation, I would like to speak about the results of our experimentation</a:t>
            </a:r>
            <a:endParaRPr/>
          </a:p>
          <a:p>
            <a:pPr indent="0" lvl="0" marL="0">
              <a:spcBef>
                <a:spcPts val="0"/>
              </a:spcBef>
              <a:spcAft>
                <a:spcPts val="0"/>
              </a:spcAft>
              <a:buNone/>
            </a:pPr>
            <a:r>
              <a:rPr lang="en"/>
              <a:t>One obvious visualization was generating the intermediate descriptions while the model was being trained. Note that this was done on validation data</a:t>
            </a:r>
            <a:endParaRPr/>
          </a:p>
          <a:p>
            <a:pPr indent="0" lvl="0" marL="0">
              <a:spcBef>
                <a:spcPts val="0"/>
              </a:spcBef>
              <a:spcAft>
                <a:spcPts val="0"/>
              </a:spcAft>
              <a:buNone/>
            </a:pPr>
            <a:r>
              <a:rPr lang="en"/>
              <a:t>Another thing which we wanted to see was how the values of metrics for testing the quality of video descriptions, were varying at each epoch. This was done on test data.</a:t>
            </a:r>
            <a:endParaRPr/>
          </a:p>
          <a:p>
            <a:pPr indent="0" lvl="0" marL="0">
              <a:spcBef>
                <a:spcPts val="0"/>
              </a:spcBef>
              <a:spcAft>
                <a:spcPts val="0"/>
              </a:spcAft>
              <a:buNone/>
            </a:pPr>
            <a:r>
              <a:rPr lang="en"/>
              <a:t>Let us go one by one and see what these results look like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8d26639e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8d26639e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First, for the intermediate descriptions, we have compared two configurations - one which is the original configuration and the other which stood out from out experiments - over 50 epochs. As you can see, the output of epoch 0 is essentially useless. It does not make much sense. This is obvious considering that the initial weights are randomized.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38d26639e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8d26639e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 we proceed with the epochs, the descriptions start becoming better but not linearly. By this I mean that the quality of video descriptions increases after some epoch, but then remains almost the same for a few succeeding epochs. Thus, it increases in parts.</a:t>
            </a:r>
            <a:endParaRPr/>
          </a:p>
          <a:p>
            <a:pPr indent="0" lvl="0" marL="0">
              <a:spcBef>
                <a:spcPts val="0"/>
              </a:spcBef>
              <a:spcAft>
                <a:spcPts val="0"/>
              </a:spcAft>
              <a:buNone/>
            </a:pPr>
            <a:r>
              <a:t/>
            </a:r>
            <a:endParaRPr/>
          </a:p>
          <a:p>
            <a:pPr indent="0" lvl="0" marL="0">
              <a:spcBef>
                <a:spcPts val="0"/>
              </a:spcBef>
              <a:spcAft>
                <a:spcPts val="0"/>
              </a:spcAft>
              <a:buNone/>
            </a:pPr>
            <a:r>
              <a:rPr lang="en"/>
              <a:t>After 30 epochs, this is what the description looks like. (Show 2-3 examples from the image)</a:t>
            </a:r>
            <a:endParaRPr/>
          </a:p>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8d26639e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8d26639e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was our final epoch and the output generated from it (first examples)</a:t>
            </a:r>
            <a:endParaRPr/>
          </a:p>
          <a:p>
            <a:pPr indent="0" lvl="0" marL="0">
              <a:spcBef>
                <a:spcPts val="0"/>
              </a:spcBef>
              <a:spcAft>
                <a:spcPts val="0"/>
              </a:spcAft>
              <a:buNone/>
            </a:pPr>
            <a:r>
              <a:rPr lang="en"/>
              <a:t>As you can see, config 5 has not yet reached that epoch where the video descriptions improve is still showing results similar to epoch 30. Config 3, on the other hand, shows an improvement in the description generated.</a:t>
            </a:r>
            <a:endParaRPr/>
          </a:p>
          <a:p>
            <a:pPr indent="0" lvl="0" marL="0">
              <a:spcBef>
                <a:spcPts val="0"/>
              </a:spcBef>
              <a:spcAft>
                <a:spcPts val="0"/>
              </a:spcAft>
              <a:buNone/>
            </a:pPr>
            <a:r>
              <a:t/>
            </a:r>
            <a:endParaRPr/>
          </a:p>
          <a:p>
            <a:pPr indent="0" lvl="0" marL="0" rtl="0">
              <a:spcBef>
                <a:spcPts val="0"/>
              </a:spcBef>
              <a:spcAft>
                <a:spcPts val="0"/>
              </a:spcAft>
              <a:buNone/>
            </a:pPr>
            <a:r>
              <a:rPr lang="en"/>
              <a:t>The existing system identifies action and appearance features separately. But, we found out that the model generally identifies the action much more accurately than it identifies the objects involved in those actions. (Last example) - Cutting a board vs cutting a vegetable.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8bee660b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8bee660b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 mentioned earlier, we also plotted the values of the evaluation metrics on the test data.</a:t>
            </a:r>
            <a:endParaRPr/>
          </a:p>
          <a:p>
            <a:pPr indent="0" lvl="0" marL="0">
              <a:spcBef>
                <a:spcPts val="0"/>
              </a:spcBef>
              <a:spcAft>
                <a:spcPts val="0"/>
              </a:spcAft>
              <a:buNone/>
            </a:pPr>
            <a:r>
              <a:rPr lang="en"/>
              <a:t>BLEU (bilingual evaluation understudy) - how  similar  the  candidate  text  is  to  the reference texts, with values closer to 1 representing more similar texts. </a:t>
            </a:r>
            <a:r>
              <a:rPr lang="en"/>
              <a:t>E.g. Candidate(for testing) - ‘the the the the’ and Reference(Truth) - ‘the cat is on the mat’ → </a:t>
            </a:r>
            <a:r>
              <a:rPr lang="en"/>
              <a:t>P=m/wt where m is number of words from the candidate that are found in the reference, and w_{t} is the total number of words in the candidate. → P = 4/4 = 1. This is a perfect score, despite the fact that the candidate translation is not at all similar to the reference translation. That explains the high BLEU score at the initial epochs because the output that we got initially was something like - ‘a a a a ...’ which was similar to the candidate text we used in our example above.</a:t>
            </a:r>
            <a:endParaRPr/>
          </a:p>
          <a:p>
            <a:pPr indent="0" lvl="0" marL="0">
              <a:spcBef>
                <a:spcPts val="0"/>
              </a:spcBef>
              <a:spcAft>
                <a:spcPts val="0"/>
              </a:spcAft>
              <a:buNone/>
            </a:pPr>
            <a:r>
              <a:rPr lang="en"/>
              <a:t>Relate it to ‘a a a a a …’ and high BLEU but low METEOR score.</a:t>
            </a:r>
            <a:endParaRPr/>
          </a:p>
          <a:p>
            <a:pPr indent="0" lvl="0" marL="0">
              <a:spcBef>
                <a:spcPts val="0"/>
              </a:spcBef>
              <a:spcAft>
                <a:spcPts val="0"/>
              </a:spcAft>
              <a:buNone/>
            </a:pPr>
            <a:r>
              <a:rPr lang="en"/>
              <a:t>METEOR (Metric for Evaluation of Translation with Explicit ORdering) - The  metric  was  designed  to  fix  some  of  the problems  found  in  the  more  popular  BLEU  metric,  and also produce </a:t>
            </a:r>
            <a:r>
              <a:rPr lang="en" u="sng"/>
              <a:t>good correlation</a:t>
            </a:r>
            <a:r>
              <a:rPr lang="en"/>
              <a:t> with </a:t>
            </a:r>
            <a:r>
              <a:rPr lang="en" u="sng"/>
              <a:t>human judgement</a:t>
            </a:r>
            <a:r>
              <a:rPr lang="en"/>
              <a:t> at the </a:t>
            </a:r>
            <a:r>
              <a:rPr lang="en" u="sng"/>
              <a:t>sentence</a:t>
            </a:r>
            <a:r>
              <a:rPr lang="en"/>
              <a:t> level.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38bee660be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8bee660be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
            </a:r>
            <a:r>
              <a:rPr lang="en"/>
              <a:t>ROUGE: ROUGE stands for Recall-Oriented Understudy for Gisting Evaluation. It is essentially of a set of metrics for  evaluating  automatic  summarization  of  texts. It works by comparing an automatically produced summary against a set of reference summaries (typically human-produced).</a:t>
            </a:r>
            <a:endParaRPr/>
          </a:p>
          <a:p>
            <a:pPr indent="0" lvl="0" marL="0">
              <a:spcBef>
                <a:spcPts val="0"/>
              </a:spcBef>
              <a:spcAft>
                <a:spcPts val="0"/>
              </a:spcAft>
              <a:buNone/>
            </a:pPr>
            <a:r>
              <a:rPr lang="en"/>
              <a:t>•CIDEr </a:t>
            </a:r>
            <a:r>
              <a:rPr lang="en"/>
              <a:t>(Consensus-based Image Description Evaluation) -</a:t>
            </a:r>
            <a:r>
              <a:rPr lang="en"/>
              <a:t> This protocol enables a comparison  of  machine  generation  approaches  based  on their  human-likeness,  without having to pay much attention to content,  grammar, etc. with</a:t>
            </a:r>
            <a:r>
              <a:rPr lang="en"/>
              <a:t> </a:t>
            </a:r>
            <a:r>
              <a:rPr lang="en"/>
              <a:t>respect to each other</a:t>
            </a:r>
            <a:r>
              <a:rPr lang="en"/>
              <a:t>.</a:t>
            </a:r>
            <a:endParaRPr/>
          </a:p>
          <a:p>
            <a:pPr indent="0" lvl="0" marL="0">
              <a:spcBef>
                <a:spcPts val="0"/>
              </a:spcBef>
              <a:spcAft>
                <a:spcPts val="0"/>
              </a:spcAft>
              <a:buNone/>
            </a:pPr>
            <a:r>
              <a:t/>
            </a:r>
            <a:endParaRPr/>
          </a:p>
          <a:p>
            <a:pPr indent="0" lvl="0" marL="0">
              <a:spcBef>
                <a:spcPts val="0"/>
              </a:spcBef>
              <a:spcAft>
                <a:spcPts val="0"/>
              </a:spcAft>
              <a:buNone/>
            </a:pPr>
            <a:r>
              <a:rPr lang="en"/>
              <a:t>From these figures, we can easily conclude that - </a:t>
            </a:r>
            <a:endParaRPr/>
          </a:p>
          <a:p>
            <a:pPr indent="-298450" lvl="0" marL="457200" rtl="0">
              <a:spcBef>
                <a:spcPts val="0"/>
              </a:spcBef>
              <a:spcAft>
                <a:spcPts val="0"/>
              </a:spcAft>
              <a:buSzPts val="1100"/>
              <a:buAutoNum type="arabicPeriod"/>
            </a:pPr>
            <a:r>
              <a:rPr lang="en"/>
              <a:t>Config 1, 4 are have consistently bad values of all metrics</a:t>
            </a:r>
            <a:endParaRPr/>
          </a:p>
          <a:p>
            <a:pPr indent="-298450" lvl="0" marL="457200" rtl="0">
              <a:spcBef>
                <a:spcPts val="0"/>
              </a:spcBef>
              <a:spcAft>
                <a:spcPts val="0"/>
              </a:spcAft>
              <a:buSzPts val="1100"/>
              <a:buAutoNum type="arabicPeriod"/>
            </a:pPr>
            <a:r>
              <a:rPr lang="en"/>
              <a:t>Config 3 has good performance but the good values are in peaks</a:t>
            </a:r>
            <a:endParaRPr/>
          </a:p>
          <a:p>
            <a:pPr indent="-298450" lvl="0" marL="457200">
              <a:spcBef>
                <a:spcPts val="0"/>
              </a:spcBef>
              <a:spcAft>
                <a:spcPts val="0"/>
              </a:spcAft>
              <a:buSzPts val="1100"/>
              <a:buAutoNum type="arabicPeriod"/>
            </a:pPr>
            <a:r>
              <a:rPr lang="en"/>
              <a:t>Config 5 has consistently high values in these metrics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38bee660b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8bee660b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Along with Config 5 - Config  3  gives  spikes  of  good results in the graphs which is actually not an ideal model as  its  results  will highly vary  depending  on  the  number  of epochs.</a:t>
            </a:r>
            <a:endParaRPr/>
          </a:p>
          <a:p>
            <a:pPr indent="0" lvl="0" marL="0">
              <a:spcBef>
                <a:spcPts val="0"/>
              </a:spcBef>
              <a:spcAft>
                <a:spcPts val="0"/>
              </a:spcAft>
              <a:buNone/>
            </a:pPr>
            <a:r>
              <a:rPr lang="en"/>
              <a:t>Reason for maxlen being important - We can see that Configs 1, 4 are </a:t>
            </a:r>
            <a:r>
              <a:rPr lang="en"/>
              <a:t>clearly </a:t>
            </a:r>
            <a:r>
              <a:rPr lang="en"/>
              <a:t>not the ideal configurations for the model. The truth samples selected by the model from the training set have very limited context and also the number of training samples from the  data-set  with  satisfy  maxlen  =  5  are  less.  This  could have led to under-fitting of the model.</a:t>
            </a:r>
            <a:endParaRPr/>
          </a:p>
          <a:p>
            <a:pPr indent="0" lvl="0" marL="0">
              <a:spcBef>
                <a:spcPts val="0"/>
              </a:spcBef>
              <a:spcAft>
                <a:spcPts val="0"/>
              </a:spcAft>
              <a:buNone/>
            </a:pPr>
            <a:r>
              <a:rPr lang="en"/>
              <a:t>Reason for LSTM - because  of  its  ability  to processes information from past to future as well as from future to past, thereby giving a better context as compared to unidirectional LSTM.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8bee660b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8bee660b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-&gt; </a:t>
            </a:r>
            <a:r>
              <a:rPr lang="en"/>
              <a:t>Video data is one of the most widely available formats of spatio temporal data. </a:t>
            </a:r>
            <a:endParaRPr/>
          </a:p>
          <a:p>
            <a:pPr indent="0" lvl="0" marL="0">
              <a:spcBef>
                <a:spcPts val="0"/>
              </a:spcBef>
              <a:spcAft>
                <a:spcPts val="0"/>
              </a:spcAft>
              <a:buNone/>
            </a:pPr>
            <a:r>
              <a:rPr lang="en"/>
              <a:t>-&gt; There exist certain spatial properties within a given video frame and also a temporal relation in a sequence of frames.</a:t>
            </a:r>
            <a:endParaRPr/>
          </a:p>
          <a:p>
            <a:pPr indent="0" lvl="0" marL="0">
              <a:spcBef>
                <a:spcPts val="0"/>
              </a:spcBef>
              <a:spcAft>
                <a:spcPts val="0"/>
              </a:spcAft>
              <a:buNone/>
            </a:pPr>
            <a:r>
              <a:rPr lang="en"/>
              <a:t>-&gt; This makes the analysis of video data very interesting.</a:t>
            </a:r>
            <a:endParaRPr/>
          </a:p>
          <a:p>
            <a:pPr indent="0" lvl="0" marL="0">
              <a:spcBef>
                <a:spcPts val="0"/>
              </a:spcBef>
              <a:spcAft>
                <a:spcPts val="0"/>
              </a:spcAft>
              <a:buNone/>
            </a:pPr>
            <a:r>
              <a:rPr lang="en"/>
              <a:t>-&gt; Video data has a high storage requirement and it would be convenient to have a concise representation</a:t>
            </a:r>
            <a:endParaRPr/>
          </a:p>
          <a:p>
            <a:pPr indent="0" lvl="0" marL="0">
              <a:spcBef>
                <a:spcPts val="0"/>
              </a:spcBef>
              <a:spcAft>
                <a:spcPts val="0"/>
              </a:spcAft>
              <a:buNone/>
            </a:pPr>
            <a:r>
              <a:rPr lang="en"/>
              <a:t>-&gt; </a:t>
            </a:r>
            <a:r>
              <a:rPr lang="en"/>
              <a:t>Huge amount of video data is available. Poorly tagged videos reduce search quality. Humans can make errors while tagging. </a:t>
            </a:r>
            <a:endParaRPr/>
          </a:p>
          <a:p>
            <a:pPr indent="0" lvl="0" marL="0">
              <a:spcBef>
                <a:spcPts val="0"/>
              </a:spcBef>
              <a:spcAft>
                <a:spcPts val="0"/>
              </a:spcAft>
              <a:buNone/>
            </a:pPr>
            <a:r>
              <a:rPr lang="en"/>
              <a:t>-&gt; Analyzing text is computationally less expensive than videos. </a:t>
            </a:r>
            <a:endParaRPr/>
          </a:p>
          <a:p>
            <a:pPr indent="0" lvl="0" marL="0">
              <a:spcBef>
                <a:spcPts val="0"/>
              </a:spcBef>
              <a:spcAft>
                <a:spcPts val="0"/>
              </a:spcAft>
              <a:buNone/>
            </a:pPr>
            <a:r>
              <a:rPr lang="en"/>
              <a:t>-&gt; By analyzing the text, the videos can be put into different silos based on their content. </a:t>
            </a:r>
            <a:endParaRPr/>
          </a:p>
          <a:p>
            <a:pPr indent="0" lvl="0" marL="0">
              <a:spcBef>
                <a:spcPts val="0"/>
              </a:spcBef>
              <a:spcAft>
                <a:spcPts val="0"/>
              </a:spcAft>
              <a:buNone/>
            </a:pPr>
            <a:r>
              <a:rPr lang="en"/>
              <a:t>-&gt; Better recommendations can be provided to users (eg Netflix recommendations). </a:t>
            </a:r>
            <a:endParaRPr/>
          </a:p>
          <a:p>
            <a:pPr indent="0" lvl="0" marL="0">
              <a:spcBef>
                <a:spcPts val="0"/>
              </a:spcBef>
              <a:spcAft>
                <a:spcPts val="0"/>
              </a:spcAft>
              <a:buNone/>
            </a:pPr>
            <a:r>
              <a:rPr lang="en"/>
              <a:t>-&gt; Enables blind people to understand video data.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38bee660b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8bee660b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38bee660b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8bee660b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379c51f0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79c51f0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8bee660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8bee660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Motivation to do the project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8bee660b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8bee660b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-&gt; An encoder-decoder architecture</a:t>
            </a:r>
            <a:endParaRPr/>
          </a:p>
          <a:p>
            <a:pPr indent="0" lvl="0" marL="0">
              <a:spcBef>
                <a:spcPts val="0"/>
              </a:spcBef>
              <a:spcAft>
                <a:spcPts val="0"/>
              </a:spcAft>
              <a:buNone/>
            </a:pPr>
            <a:r>
              <a:rPr lang="en"/>
              <a:t>-&gt; Encoder is a 3D- CNN and decoder is an LSTM</a:t>
            </a:r>
            <a:endParaRPr/>
          </a:p>
          <a:p>
            <a:pPr indent="0" lvl="0" marL="0">
              <a:spcBef>
                <a:spcPts val="0"/>
              </a:spcBef>
              <a:spcAft>
                <a:spcPts val="0"/>
              </a:spcAft>
              <a:buNone/>
            </a:pPr>
            <a:r>
              <a:rPr lang="en"/>
              <a:t>-&gt; 3D CNN used to build a higher level representation of the video, that also preserves local structure. This is done by dividing the video into 16 X 12 X 2 cuboids. Each cuboid represented by concatenating histograms of oriented gradients, oriented flow and motion boundaries.</a:t>
            </a:r>
            <a:endParaRPr/>
          </a:p>
          <a:p>
            <a:pPr indent="0" lvl="0" marL="0">
              <a:spcBef>
                <a:spcPts val="0"/>
              </a:spcBef>
              <a:spcAft>
                <a:spcPts val="0"/>
              </a:spcAft>
              <a:buNone/>
            </a:pPr>
            <a:r>
              <a:rPr lang="en"/>
              <a:t>-&gt; 3D CNN consists of three 3D CNN layers followed by ReLU activation and local max pooling.</a:t>
            </a:r>
            <a:endParaRPr/>
          </a:p>
          <a:p>
            <a:pPr indent="0" lvl="0" marL="0">
              <a:spcBef>
                <a:spcPts val="0"/>
              </a:spcBef>
              <a:spcAft>
                <a:spcPts val="0"/>
              </a:spcAft>
              <a:buNone/>
            </a:pPr>
            <a:r>
              <a:rPr lang="en"/>
              <a:t>-&gt; The output of the last CNN layer is concatenated with appearance features extracted by GoogleNet for similar frames.</a:t>
            </a:r>
            <a:endParaRPr/>
          </a:p>
          <a:p>
            <a:pPr indent="0" lvl="0" marL="0">
              <a:spcBef>
                <a:spcPts val="0"/>
              </a:spcBef>
              <a:spcAft>
                <a:spcPts val="0"/>
              </a:spcAft>
              <a:buNone/>
            </a:pPr>
            <a:r>
              <a:rPr lang="en"/>
              <a:t>-&gt; In order to incorporate the global temporal structure, the decoder uses attention mechanism to selectively look at the encoder output. This approach thus has potential of focusing on key elements of the video that may even have short duration.</a:t>
            </a:r>
            <a:endParaRPr/>
          </a:p>
          <a:p>
            <a:pPr indent="0" lvl="0" marL="0">
              <a:spcBef>
                <a:spcPts val="0"/>
              </a:spcBef>
              <a:spcAft>
                <a:spcPts val="0"/>
              </a:spcAft>
              <a:buNone/>
            </a:pPr>
            <a:r>
              <a:rPr lang="en"/>
              <a:t>-&gt; LSTM is a type of Recurrent Neural Network. They avoid the problem of long term dependency. Hence gathers a long term context, rather than short term context</a:t>
            </a:r>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8bee660be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8bee660be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Encoder-decoder frameworks are effective for producing high learning capacity models for video to text translations as long as critical hyper-parameters are identified and provided with appropriate values. </a:t>
            </a:r>
            <a:endParaRPr sz="1400"/>
          </a:p>
          <a:p>
            <a:pPr indent="0" lvl="0" marL="0">
              <a:spcBef>
                <a:spcPts val="0"/>
              </a:spcBef>
              <a:spcAft>
                <a:spcPts val="0"/>
              </a:spcAft>
              <a:buNone/>
            </a:pPr>
            <a:r>
              <a:t/>
            </a:r>
            <a:endParaRPr sz="1400"/>
          </a:p>
          <a:p>
            <a:pPr indent="0" lvl="0" marL="0">
              <a:spcBef>
                <a:spcPts val="0"/>
              </a:spcBef>
              <a:spcAft>
                <a:spcPts val="0"/>
              </a:spcAft>
              <a:buNone/>
            </a:pPr>
            <a:r>
              <a:t/>
            </a:r>
            <a:endParaRPr sz="1400"/>
          </a:p>
          <a:p>
            <a:pPr indent="0" lvl="0" marL="0">
              <a:spcBef>
                <a:spcPts val="0"/>
              </a:spcBef>
              <a:spcAft>
                <a:spcPts val="0"/>
              </a:spcAft>
              <a:buNone/>
            </a:pPr>
            <a:r>
              <a:rPr lang="en" sz="1400"/>
              <a:t>Irrespective of the kind of neural network employed, there are variables known as hyper-parameters that determine the structure of the neural network. These parameters are usually set prior to training and optimizing weights and bias of the network. The values of these variables largely determine the performance of the final model. As such, it is imperative to understand the magnitude at which each hyperparameter affects the network.</a:t>
            </a:r>
            <a:endParaRPr sz="1400"/>
          </a:p>
          <a:p>
            <a:pPr indent="0" lvl="0" marL="0">
              <a:spcBef>
                <a:spcPts val="0"/>
              </a:spcBef>
              <a:spcAft>
                <a:spcPts val="0"/>
              </a:spcAft>
              <a:buNone/>
            </a:pPr>
            <a:r>
              <a:t/>
            </a:r>
            <a:endParaRPr sz="1400"/>
          </a:p>
          <a:p>
            <a:pPr indent="0" lvl="0" marL="0">
              <a:spcBef>
                <a:spcPts val="0"/>
              </a:spcBef>
              <a:spcAft>
                <a:spcPts val="0"/>
              </a:spcAft>
              <a:buNone/>
            </a:pPr>
            <a:r>
              <a:rPr lang="en" sz="1400"/>
              <a:t>Our study seeks to discover the pivotal hyper-parameters and experimental conditions in which this approach works best.</a:t>
            </a:r>
            <a:endParaRPr sz="1400"/>
          </a:p>
          <a:p>
            <a:pPr indent="0" lvl="0" marL="0">
              <a:spcBef>
                <a:spcPts val="0"/>
              </a:spcBef>
              <a:spcAft>
                <a:spcPts val="0"/>
              </a:spcAft>
              <a:buNone/>
            </a:pPr>
            <a:r>
              <a:t/>
            </a:r>
            <a:endParaRPr sz="1400"/>
          </a:p>
          <a:p>
            <a:pPr indent="0" lvl="0" marL="0">
              <a:spcBef>
                <a:spcPts val="0"/>
              </a:spcBef>
              <a:spcAft>
                <a:spcPts val="0"/>
              </a:spcAft>
              <a:buNone/>
            </a:pPr>
            <a:r>
              <a:t/>
            </a:r>
            <a:endParaRPr sz="1400"/>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8c10c013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8c10c013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Some hyper-parameters we tuned includes:</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sz="1400"/>
              <a:t>hidden layers Init: </a:t>
            </a:r>
            <a:r>
              <a:rPr lang="en" sz="1400">
                <a:highlight>
                  <a:srgbClr val="FFFFFF"/>
                </a:highlight>
              </a:rPr>
              <a:t>parameter used to </a:t>
            </a:r>
            <a:r>
              <a:rPr lang="en" sz="1400">
                <a:solidFill>
                  <a:srgbClr val="242729"/>
                </a:solidFill>
                <a:highlight>
                  <a:srgbClr val="FFFFFF"/>
                </a:highlight>
              </a:rPr>
              <a:t> initialize first hidden layer to cell and hidden state as zero</a:t>
            </a:r>
            <a:endParaRPr sz="1400">
              <a:solidFill>
                <a:srgbClr val="242729"/>
              </a:solidFill>
              <a:highlight>
                <a:srgbClr val="FFFFFF"/>
              </a:highlight>
            </a:endParaRPr>
          </a:p>
          <a:p>
            <a:pPr indent="0" lvl="0" marL="0">
              <a:spcBef>
                <a:spcPts val="0"/>
              </a:spcBef>
              <a:spcAft>
                <a:spcPts val="0"/>
              </a:spcAft>
              <a:buNone/>
            </a:pPr>
            <a:r>
              <a:t/>
            </a:r>
            <a:endParaRPr/>
          </a:p>
          <a:p>
            <a:pPr indent="0" lvl="0" marL="0">
              <a:spcBef>
                <a:spcPts val="0"/>
              </a:spcBef>
              <a:spcAft>
                <a:spcPts val="0"/>
              </a:spcAft>
              <a:buNone/>
            </a:pPr>
            <a:r>
              <a:rPr lang="en"/>
              <a:t>Lstm encoder -</a:t>
            </a:r>
            <a:endParaRPr/>
          </a:p>
          <a:p>
            <a:pPr indent="0" lvl="0" marL="0">
              <a:spcBef>
                <a:spcPts val="0"/>
              </a:spcBef>
              <a:spcAft>
                <a:spcPts val="0"/>
              </a:spcAft>
              <a:buNone/>
            </a:pPr>
            <a:r>
              <a:t/>
            </a:r>
            <a:endParaRPr/>
          </a:p>
          <a:p>
            <a:pPr indent="0" lvl="0" marL="0" rtl="0">
              <a:spcBef>
                <a:spcPts val="0"/>
              </a:spcBef>
              <a:spcAft>
                <a:spcPts val="0"/>
              </a:spcAft>
              <a:buNone/>
            </a:pPr>
            <a:r>
              <a:rPr lang="en" sz="1150">
                <a:solidFill>
                  <a:srgbClr val="555555"/>
                </a:solidFill>
                <a:highlight>
                  <a:srgbClr val="FFFFFF"/>
                </a:highlight>
              </a:rPr>
              <a:t>Bidirectional LSTMs train two instead of one LSTMs on the input sequence. The first on the input sequence as-is and the second on a reversed copy of the input sequence. This can provide additional context to the network and result in faster and even fuller learning on the problem.</a:t>
            </a:r>
            <a:endParaRPr sz="1400">
              <a:solidFill>
                <a:srgbClr val="24292E"/>
              </a:solidFill>
            </a:endParaRPr>
          </a:p>
          <a:p>
            <a:pPr indent="0" lvl="0" marL="0" marR="1435100" rtl="0">
              <a:lnSpc>
                <a:spcPct val="112500"/>
              </a:lnSpc>
              <a:spcBef>
                <a:spcPts val="0"/>
              </a:spcBef>
              <a:spcAft>
                <a:spcPts val="0"/>
              </a:spcAft>
              <a:buNone/>
            </a:pPr>
            <a:r>
              <a:t/>
            </a:r>
            <a:endParaRPr sz="1400"/>
          </a:p>
          <a:p>
            <a:pPr indent="-330200" lvl="0" marL="457200" rtl="0">
              <a:lnSpc>
                <a:spcPct val="115000"/>
              </a:lnSpc>
              <a:spcBef>
                <a:spcPts val="0"/>
              </a:spcBef>
              <a:spcAft>
                <a:spcPts val="0"/>
              </a:spcAft>
              <a:buSzPts val="1600"/>
              <a:buChar char="●"/>
            </a:pPr>
            <a:r>
              <a:rPr lang="en" sz="1600">
                <a:latin typeface="Lato"/>
                <a:ea typeface="Lato"/>
                <a:cs typeface="Lato"/>
                <a:sym typeface="Lato"/>
              </a:rPr>
              <a:t>ctx2out: Asks if you want to activate the current </a:t>
            </a:r>
            <a:r>
              <a:rPr lang="en" sz="1200">
                <a:solidFill>
                  <a:srgbClr val="333333"/>
                </a:solidFill>
                <a:highlight>
                  <a:srgbClr val="FFFFFF"/>
                </a:highlight>
                <a:latin typeface="Lato"/>
                <a:ea typeface="Lato"/>
                <a:cs typeface="Lato"/>
                <a:sym typeface="Lato"/>
              </a:rPr>
              <a:t> hidden layer with previous weights, true or false</a:t>
            </a:r>
            <a:endParaRPr sz="1200">
              <a:solidFill>
                <a:srgbClr val="333333"/>
              </a:solidFill>
              <a:highlight>
                <a:srgbClr val="FFFFFF"/>
              </a:highlight>
              <a:latin typeface="Lato"/>
              <a:ea typeface="Lato"/>
              <a:cs typeface="Lato"/>
              <a:sym typeface="Lato"/>
            </a:endParaRPr>
          </a:p>
          <a:p>
            <a:pPr indent="0" lvl="0" marL="0" rtl="0">
              <a:lnSpc>
                <a:spcPct val="115000"/>
              </a:lnSpc>
              <a:spcBef>
                <a:spcPts val="0"/>
              </a:spcBef>
              <a:spcAft>
                <a:spcPts val="0"/>
              </a:spcAft>
              <a:buNone/>
            </a:pPr>
            <a:r>
              <a:rPr lang="en" sz="1200">
                <a:solidFill>
                  <a:srgbClr val="333333"/>
                </a:solidFill>
                <a:highlight>
                  <a:srgbClr val="FFFFFF"/>
                </a:highlight>
                <a:latin typeface="Lato"/>
                <a:ea typeface="Lato"/>
                <a:cs typeface="Lato"/>
                <a:sym typeface="Lato"/>
              </a:rPr>
              <a:t>We chose to experiment with the max len and lstmencoder</a:t>
            </a:r>
            <a:endParaRPr sz="1200">
              <a:solidFill>
                <a:srgbClr val="333333"/>
              </a:solidFill>
              <a:highlight>
                <a:srgbClr val="FFFFFF"/>
              </a:highlight>
              <a:latin typeface="Lato"/>
              <a:ea typeface="Lato"/>
              <a:cs typeface="Lato"/>
              <a:sym typeface="Lato"/>
            </a:endParaRPr>
          </a:p>
          <a:p>
            <a:pPr indent="0" lvl="0" marL="0" rtl="0">
              <a:lnSpc>
                <a:spcPct val="115000"/>
              </a:lnSpc>
              <a:spcBef>
                <a:spcPts val="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nSpc>
                <a:spcPct val="115000"/>
              </a:lnSpc>
              <a:spcBef>
                <a:spcPts val="0"/>
              </a:spcBef>
              <a:spcAft>
                <a:spcPts val="0"/>
              </a:spcAft>
              <a:buNone/>
            </a:pPr>
            <a:r>
              <a:rPr lang="en" sz="1000"/>
              <a:t>We wanted to see if the model has a hard time to generate descriptions when the maximum length is reduced.</a:t>
            </a:r>
            <a:endParaRPr sz="1000"/>
          </a:p>
          <a:p>
            <a:pPr indent="0" lvl="0" marL="0" rtl="0">
              <a:lnSpc>
                <a:spcPct val="115000"/>
              </a:lnSpc>
              <a:spcBef>
                <a:spcPts val="0"/>
              </a:spcBef>
              <a:spcAft>
                <a:spcPts val="0"/>
              </a:spcAft>
              <a:buNone/>
            </a:pPr>
            <a:r>
              <a:t/>
            </a:r>
            <a:endParaRPr sz="1000"/>
          </a:p>
          <a:p>
            <a:pPr indent="0" lvl="0" marL="0" rtl="0">
              <a:lnSpc>
                <a:spcPct val="115000"/>
              </a:lnSpc>
              <a:spcBef>
                <a:spcPts val="0"/>
              </a:spcBef>
              <a:spcAft>
                <a:spcPts val="0"/>
              </a:spcAft>
              <a:buNone/>
            </a:pPr>
            <a:r>
              <a:rPr lang="en" sz="1000"/>
              <a:t>And lstmencoder, we wanted to compare performance of bidirctional with uni directional</a:t>
            </a:r>
            <a:endParaRPr sz="1000"/>
          </a:p>
          <a:p>
            <a:pPr indent="0" lvl="0" marL="0" rtl="0">
              <a:lnSpc>
                <a:spcPct val="115000"/>
              </a:lnSpc>
              <a:spcBef>
                <a:spcPts val="0"/>
              </a:spcBef>
              <a:spcAft>
                <a:spcPts val="0"/>
              </a:spcAft>
              <a:buNone/>
            </a:pPr>
            <a:r>
              <a:t/>
            </a:r>
            <a:endParaRPr sz="1200">
              <a:solidFill>
                <a:srgbClr val="333333"/>
              </a:solidFill>
              <a:highlight>
                <a:srgbClr val="FFFFFF"/>
              </a:highlight>
              <a:latin typeface="Lato"/>
              <a:ea typeface="Lato"/>
              <a:cs typeface="Lato"/>
              <a:sym typeface="Lato"/>
            </a:endParaRPr>
          </a:p>
          <a:p>
            <a:pPr indent="0" lvl="0" marL="0">
              <a:spcBef>
                <a:spcPts val="0"/>
              </a:spcBef>
              <a:spcAft>
                <a:spcPts val="0"/>
              </a:spcAft>
              <a:buNone/>
            </a:pPr>
            <a:r>
              <a:t/>
            </a:r>
            <a:endParaRPr sz="1000">
              <a:highlight>
                <a:srgbClr val="FFFFFF"/>
              </a:highlight>
            </a:endParaRPr>
          </a:p>
          <a:p>
            <a:pPr indent="0" lvl="0" marL="0" rtl="0">
              <a:spcBef>
                <a:spcPts val="0"/>
              </a:spcBef>
              <a:spcAft>
                <a:spcPts val="0"/>
              </a:spcAft>
              <a:buNone/>
            </a:pPr>
            <a:r>
              <a:t/>
            </a:r>
            <a:endParaRPr sz="1150">
              <a:solidFill>
                <a:srgbClr val="555555"/>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8c10c01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8c10c01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These are the ideas we had for exploration</a:t>
            </a:r>
            <a:endParaRPr/>
          </a:p>
          <a:p>
            <a:pPr indent="-298450" lvl="0" marL="457200" rtl="0">
              <a:spcBef>
                <a:spcPts val="0"/>
              </a:spcBef>
              <a:spcAft>
                <a:spcPts val="0"/>
              </a:spcAft>
              <a:buSzPts val="1100"/>
              <a:buChar char="-"/>
            </a:pPr>
            <a:r>
              <a:rPr lang="en"/>
              <a:t>First is to experiment with different configurations of hyperparameters, in order to </a:t>
            </a:r>
            <a:r>
              <a:rPr lang="en"/>
              <a:t>identify</a:t>
            </a:r>
            <a:r>
              <a:rPr lang="en"/>
              <a:t> important </a:t>
            </a:r>
            <a:r>
              <a:rPr lang="en"/>
              <a:t>hyperparameters that play a pivotal role in the performance of the network. However, there are around 25 hyperparameters and therefore testing the effect of each of these would take a lot of time. Therefore, in the interest of time and the limited resources available, we decided to play around with just 2 hyperparameters, but do an exhaustive study on the same.</a:t>
            </a:r>
            <a:endParaRPr/>
          </a:p>
          <a:p>
            <a:pPr indent="0" lvl="0" marL="0" rtl="0">
              <a:spcBef>
                <a:spcPts val="0"/>
              </a:spcBef>
              <a:spcAft>
                <a:spcPts val="0"/>
              </a:spcAft>
              <a:buNone/>
            </a:pPr>
            <a:r>
              <a:t/>
            </a:r>
            <a:endParaRPr/>
          </a:p>
          <a:p>
            <a:pPr indent="-298450" lvl="0" marL="457200" rtl="0">
              <a:spcBef>
                <a:spcPts val="0"/>
              </a:spcBef>
              <a:spcAft>
                <a:spcPts val="0"/>
              </a:spcAft>
              <a:buSzPts val="1100"/>
              <a:buChar char="-"/>
            </a:pPr>
            <a:r>
              <a:rPr lang="en"/>
              <a:t>Secondly, we generated intermediate video descriptions to understand how the descriptions change as the model progresses during training.</a:t>
            </a:r>
            <a:endParaRPr/>
          </a:p>
          <a:p>
            <a:pPr indent="0" lvl="0" marL="0" rtl="0">
              <a:spcBef>
                <a:spcPts val="0"/>
              </a:spcBef>
              <a:spcAft>
                <a:spcPts val="0"/>
              </a:spcAft>
              <a:buNone/>
            </a:pPr>
            <a:r>
              <a:t/>
            </a:r>
            <a:endParaRPr/>
          </a:p>
          <a:p>
            <a:pPr indent="-298450" lvl="0" marL="457200" rtl="0">
              <a:spcBef>
                <a:spcPts val="0"/>
              </a:spcBef>
              <a:spcAft>
                <a:spcPts val="0"/>
              </a:spcAft>
              <a:buSzPts val="1100"/>
              <a:buChar char="-"/>
            </a:pPr>
            <a:r>
              <a:rPr lang="en"/>
              <a:t>After each CNN layer, features from video are extracted. We wanted to visualize the output of each layer as an image, so that we get an intuitive understanding of what kind of content in a video gives better description. But the feature vector did not consist of raw values  i.e. not RGB. Rather, it was a low level representation of HOG, HOF and MBH -&gt; (Write what each of these means)</a:t>
            </a:r>
            <a:endParaRPr/>
          </a:p>
          <a:p>
            <a:pPr indent="0" lvl="0" marL="0" rtl="0">
              <a:spcBef>
                <a:spcPts val="0"/>
              </a:spcBef>
              <a:spcAft>
                <a:spcPts val="0"/>
              </a:spcAft>
              <a:buNone/>
            </a:pPr>
            <a:r>
              <a:rPr lang="en"/>
              <a:t>Thus, we decided to focus just on the first 2 tasks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8bee660b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8bee660b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Our implementation consists of the following 4 things, let’s take a look at each of these individually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8bee660b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8bee660b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The dataset used is Youtube2txt dataset</a:t>
            </a:r>
            <a:endParaRPr/>
          </a:p>
          <a:p>
            <a:pPr indent="-298450" lvl="0" marL="457200" rtl="0">
              <a:spcBef>
                <a:spcPts val="0"/>
              </a:spcBef>
              <a:spcAft>
                <a:spcPts val="0"/>
              </a:spcAft>
              <a:buSzPts val="1100"/>
              <a:buChar char="-"/>
            </a:pPr>
            <a:r>
              <a:rPr lang="en"/>
              <a:t>It’s stored as *.pkl files</a:t>
            </a:r>
            <a:endParaRPr/>
          </a:p>
          <a:p>
            <a:pPr indent="-298450" lvl="0" marL="457200" rtl="0">
              <a:spcBef>
                <a:spcPts val="0"/>
              </a:spcBef>
              <a:spcAft>
                <a:spcPts val="0"/>
              </a:spcAft>
              <a:buSzPts val="1100"/>
              <a:buChar char="-"/>
            </a:pPr>
            <a:r>
              <a:rPr lang="en"/>
              <a:t>In order to understand the data, we wrote a small utility script to deserialize these files and understand the structure of the data. We learned that the videos are present as processed files, i.e. features vectors are extracted for each video.</a:t>
            </a:r>
            <a:endParaRPr/>
          </a:p>
          <a:p>
            <a:pPr indent="-298450" lvl="0" marL="457200" rtl="0">
              <a:spcBef>
                <a:spcPts val="0"/>
              </a:spcBef>
              <a:spcAft>
                <a:spcPts val="0"/>
              </a:spcAft>
              <a:buSzPts val="1100"/>
              <a:buChar char="-"/>
            </a:pPr>
            <a:r>
              <a:rPr lang="en"/>
              <a:t>Each video has varying number of frames in it (depending on the length of the video clip). Each frame is represented as a feature vector. Note that not all frames are represented as feature vectors, rather they select multiple equally spaced frame to capture global structure of the video.</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fortunelords.com/youtube-statistic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github.ncsu.edu/rtnaik/video-description-cnn-rnn" TargetMode="External"/><Relationship Id="rId4" Type="http://schemas.openxmlformats.org/officeDocument/2006/relationships/hyperlink" Target="https://goo.gl/cQDX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Q6BiLAxJtXk"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65675" y="598100"/>
            <a:ext cx="57903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800"/>
              <a:t>Analyzing a CNN</a:t>
            </a:r>
            <a:r>
              <a:rPr lang="en" sz="3800"/>
              <a:t> </a:t>
            </a:r>
            <a:r>
              <a:rPr lang="en" sz="3800"/>
              <a:t>LSTM Video Description Framework</a:t>
            </a:r>
            <a:endParaRPr sz="3800"/>
          </a:p>
          <a:p>
            <a:pPr indent="0" lvl="0" marL="0">
              <a:spcBef>
                <a:spcPts val="0"/>
              </a:spcBef>
              <a:spcAft>
                <a:spcPts val="0"/>
              </a:spcAft>
              <a:buNone/>
            </a:pPr>
            <a:r>
              <a:t/>
            </a:r>
            <a:endParaRPr sz="3800"/>
          </a:p>
        </p:txBody>
      </p:sp>
      <p:sp>
        <p:nvSpPr>
          <p:cNvPr id="135" name="Google Shape;135;p13"/>
          <p:cNvSpPr txBox="1"/>
          <p:nvPr>
            <p:ph idx="1" type="subTitle"/>
          </p:nvPr>
        </p:nvSpPr>
        <p:spPr>
          <a:xfrm>
            <a:off x="3343450" y="2952275"/>
            <a:ext cx="56124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CSC 591: Spatial Temporal Data Mining</a:t>
            </a:r>
            <a:endParaRPr sz="2400"/>
          </a:p>
        </p:txBody>
      </p:sp>
      <p:sp>
        <p:nvSpPr>
          <p:cNvPr id="136" name="Google Shape;136;p13"/>
          <p:cNvSpPr txBox="1"/>
          <p:nvPr>
            <p:ph idx="1" type="subTitle"/>
          </p:nvPr>
        </p:nvSpPr>
        <p:spPr>
          <a:xfrm>
            <a:off x="539775" y="3049600"/>
            <a:ext cx="2625900" cy="15789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b="1" lang="en" sz="1800">
                <a:solidFill>
                  <a:srgbClr val="FFFFFF"/>
                </a:solidFill>
              </a:rPr>
              <a:t>Project Members:</a:t>
            </a:r>
            <a:endParaRPr b="1" sz="1800">
              <a:solidFill>
                <a:srgbClr val="FFFFFF"/>
              </a:solidFill>
            </a:endParaRPr>
          </a:p>
          <a:p>
            <a:pPr indent="0" lvl="0" marL="0" algn="l">
              <a:spcBef>
                <a:spcPts val="0"/>
              </a:spcBef>
              <a:spcAft>
                <a:spcPts val="0"/>
              </a:spcAft>
              <a:buNone/>
            </a:pPr>
            <a:r>
              <a:rPr lang="en" sz="1800">
                <a:solidFill>
                  <a:srgbClr val="FFFFFF"/>
                </a:solidFill>
              </a:rPr>
              <a:t>Nirav Jain</a:t>
            </a:r>
            <a:endParaRPr sz="1800">
              <a:solidFill>
                <a:srgbClr val="FFFFFF"/>
              </a:solidFill>
            </a:endParaRPr>
          </a:p>
          <a:p>
            <a:pPr indent="0" lvl="0" marL="0" algn="l">
              <a:spcBef>
                <a:spcPts val="0"/>
              </a:spcBef>
              <a:spcAft>
                <a:spcPts val="0"/>
              </a:spcAft>
              <a:buNone/>
            </a:pPr>
            <a:r>
              <a:rPr lang="en" sz="1800">
                <a:solidFill>
                  <a:srgbClr val="FFFFFF"/>
                </a:solidFill>
              </a:rPr>
              <a:t>Rohit Naik</a:t>
            </a:r>
            <a:endParaRPr sz="1800">
              <a:solidFill>
                <a:srgbClr val="FFFFFF"/>
              </a:solidFill>
            </a:endParaRPr>
          </a:p>
          <a:p>
            <a:pPr indent="0" lvl="0" marL="0" algn="l">
              <a:spcBef>
                <a:spcPts val="0"/>
              </a:spcBef>
              <a:spcAft>
                <a:spcPts val="0"/>
              </a:spcAft>
              <a:buNone/>
            </a:pPr>
            <a:r>
              <a:rPr lang="en" sz="1800">
                <a:solidFill>
                  <a:srgbClr val="FFFFFF"/>
                </a:solidFill>
              </a:rPr>
              <a:t>Udit Deshmukh</a:t>
            </a:r>
            <a:endParaRPr sz="1800">
              <a:solidFill>
                <a:srgbClr val="FFFFFF"/>
              </a:solidFill>
            </a:endParaRPr>
          </a:p>
          <a:p>
            <a:pPr indent="0" lvl="0" marL="0" rtl="0" algn="l">
              <a:spcBef>
                <a:spcPts val="0"/>
              </a:spcBef>
              <a:spcAft>
                <a:spcPts val="0"/>
              </a:spcAft>
              <a:buNone/>
            </a:pPr>
            <a:r>
              <a:rPr lang="en" sz="1800">
                <a:solidFill>
                  <a:srgbClr val="FFFFFF"/>
                </a:solidFill>
              </a:rPr>
              <a:t>Ruth Okoilu</a:t>
            </a:r>
            <a:endParaRPr sz="1800">
              <a:solidFill>
                <a:srgbClr val="FFFFFF"/>
              </a:solidFill>
            </a:endParaRPr>
          </a:p>
        </p:txBody>
      </p:sp>
      <p:sp>
        <p:nvSpPr>
          <p:cNvPr id="137" name="Google Shape;137;p13"/>
          <p:cNvSpPr txBox="1"/>
          <p:nvPr>
            <p:ph idx="1" type="subTitle"/>
          </p:nvPr>
        </p:nvSpPr>
        <p:spPr>
          <a:xfrm>
            <a:off x="3343450" y="3881500"/>
            <a:ext cx="5612400" cy="747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Guides - Dr. Raju Vatsavai and Bharathkumar Ramachandra</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Implementation - Hardware ARChitecture</a:t>
            </a:r>
            <a:endParaRPr/>
          </a:p>
        </p:txBody>
      </p:sp>
      <p:sp>
        <p:nvSpPr>
          <p:cNvPr id="194" name="Google Shape;194;p22"/>
          <p:cNvSpPr txBox="1"/>
          <p:nvPr>
            <p:ph idx="1" type="body"/>
          </p:nvPr>
        </p:nvSpPr>
        <p:spPr>
          <a:xfrm>
            <a:off x="463400" y="1403975"/>
            <a:ext cx="7872900" cy="3074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sz="1800"/>
              <a:t>Google Colab</a:t>
            </a:r>
            <a:endParaRPr sz="1800"/>
          </a:p>
          <a:p>
            <a:pPr indent="-342900" lvl="0" marL="457200" rtl="0">
              <a:spcBef>
                <a:spcPts val="0"/>
              </a:spcBef>
              <a:spcAft>
                <a:spcPts val="0"/>
              </a:spcAft>
              <a:buSzPts val="1800"/>
              <a:buAutoNum type="arabicPeriod"/>
            </a:pPr>
            <a:r>
              <a:rPr lang="en" sz="1800"/>
              <a:t>ARC</a:t>
            </a:r>
            <a:endParaRPr sz="1800"/>
          </a:p>
          <a:p>
            <a:pPr indent="0" lvl="0" marL="0" rtl="0">
              <a:spcBef>
                <a:spcPts val="1600"/>
              </a:spcBef>
              <a:spcAft>
                <a:spcPts val="0"/>
              </a:spcAft>
              <a:buNone/>
            </a:pPr>
            <a:r>
              <a:t/>
            </a:r>
            <a:endParaRPr sz="1400"/>
          </a:p>
          <a:p>
            <a:pPr indent="0" lvl="0" marL="0" rtl="0">
              <a:spcBef>
                <a:spcPts val="1600"/>
              </a:spcBef>
              <a:spcAft>
                <a:spcPts val="0"/>
              </a:spcAft>
              <a:buNone/>
            </a:pPr>
            <a:r>
              <a:t/>
            </a:r>
            <a:endParaRPr sz="1400"/>
          </a:p>
          <a:p>
            <a:pPr indent="0" lvl="0" marL="0" rtl="0">
              <a:spcBef>
                <a:spcPts val="1600"/>
              </a:spcBef>
              <a:spcAft>
                <a:spcPts val="1600"/>
              </a:spcAft>
              <a:buNone/>
            </a:pPr>
            <a:r>
              <a:t/>
            </a:r>
            <a:endParaRPr/>
          </a:p>
        </p:txBody>
      </p:sp>
      <p:pic>
        <p:nvPicPr>
          <p:cNvPr id="195" name="Google Shape;195;p22"/>
          <p:cNvPicPr preferRelativeResize="0"/>
          <p:nvPr/>
        </p:nvPicPr>
        <p:blipFill>
          <a:blip r:embed="rId3">
            <a:alphaModFix/>
          </a:blip>
          <a:stretch>
            <a:fillRect/>
          </a:stretch>
        </p:blipFill>
        <p:spPr>
          <a:xfrm>
            <a:off x="547325" y="2294175"/>
            <a:ext cx="7996750" cy="233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145100" y="393750"/>
            <a:ext cx="7710600" cy="88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Implementation - Hyperparameter configuration</a:t>
            </a:r>
            <a:endParaRPr/>
          </a:p>
        </p:txBody>
      </p:sp>
      <p:sp>
        <p:nvSpPr>
          <p:cNvPr id="201" name="Google Shape;201;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02" name="Google Shape;202;p23"/>
          <p:cNvPicPr preferRelativeResize="0"/>
          <p:nvPr/>
        </p:nvPicPr>
        <p:blipFill>
          <a:blip r:embed="rId3">
            <a:alphaModFix/>
          </a:blip>
          <a:stretch>
            <a:fillRect/>
          </a:stretch>
        </p:blipFill>
        <p:spPr>
          <a:xfrm>
            <a:off x="1297500" y="1567550"/>
            <a:ext cx="7038899" cy="291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Challenges faced</a:t>
            </a:r>
            <a:endParaRPr/>
          </a:p>
        </p:txBody>
      </p:sp>
      <p:sp>
        <p:nvSpPr>
          <p:cNvPr id="208" name="Google Shape;208;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sz="1800"/>
              <a:t>Environment setup and architecture to use for GPU</a:t>
            </a:r>
            <a:endParaRPr sz="1800"/>
          </a:p>
          <a:p>
            <a:pPr indent="0" lvl="0" marL="0" rtl="0">
              <a:spcBef>
                <a:spcPts val="1600"/>
              </a:spcBef>
              <a:spcAft>
                <a:spcPts val="0"/>
              </a:spcAft>
              <a:buNone/>
            </a:pPr>
            <a:r>
              <a:t/>
            </a:r>
            <a:endParaRPr sz="1800"/>
          </a:p>
          <a:p>
            <a:pPr indent="-342900" lvl="0" marL="457200" rtl="0">
              <a:spcBef>
                <a:spcPts val="1600"/>
              </a:spcBef>
              <a:spcAft>
                <a:spcPts val="0"/>
              </a:spcAft>
              <a:buSzPts val="1800"/>
              <a:buAutoNum type="arabicPeriod"/>
            </a:pPr>
            <a:r>
              <a:rPr lang="en" sz="1800"/>
              <a:t>Running batch jobs on ARC (24 hour limit on each job)</a:t>
            </a:r>
            <a:endParaRPr sz="1800"/>
          </a:p>
          <a:p>
            <a:pPr indent="0" lvl="0" marL="0" rtl="0">
              <a:spcBef>
                <a:spcPts val="1600"/>
              </a:spcBef>
              <a:spcAft>
                <a:spcPts val="0"/>
              </a:spcAft>
              <a:buNone/>
            </a:pPr>
            <a:r>
              <a:t/>
            </a:r>
            <a:endParaRPr sz="1800"/>
          </a:p>
          <a:p>
            <a:pPr indent="-342900" lvl="0" marL="457200" rtl="0">
              <a:spcBef>
                <a:spcPts val="1600"/>
              </a:spcBef>
              <a:spcAft>
                <a:spcPts val="0"/>
              </a:spcAft>
              <a:buSzPts val="1800"/>
              <a:buAutoNum type="arabicPeriod"/>
            </a:pPr>
            <a:r>
              <a:rPr lang="en" sz="1800"/>
              <a:t>Understanding LSTMs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a:t>
            </a:r>
            <a:endParaRPr/>
          </a:p>
        </p:txBody>
      </p:sp>
      <p:sp>
        <p:nvSpPr>
          <p:cNvPr id="214" name="Google Shape;214;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sz="1800"/>
              <a:t>Visualizing intermediate descriptions - During training, against validation data.</a:t>
            </a:r>
            <a:endParaRPr sz="1800"/>
          </a:p>
          <a:p>
            <a:pPr indent="0" lvl="0" marL="0" rtl="0">
              <a:spcBef>
                <a:spcPts val="1600"/>
              </a:spcBef>
              <a:spcAft>
                <a:spcPts val="0"/>
              </a:spcAft>
              <a:buNone/>
            </a:pPr>
            <a:r>
              <a:t/>
            </a:r>
            <a:endParaRPr sz="1800"/>
          </a:p>
          <a:p>
            <a:pPr indent="-342900" lvl="0" marL="457200" rtl="0">
              <a:spcBef>
                <a:spcPts val="1600"/>
              </a:spcBef>
              <a:spcAft>
                <a:spcPts val="0"/>
              </a:spcAft>
              <a:buSzPts val="1800"/>
              <a:buAutoNum type="arabicPeriod"/>
            </a:pPr>
            <a:r>
              <a:rPr lang="en" sz="1800"/>
              <a:t>Visualizing evaluation  metrics - During testing, against unseen test data.</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1297500" y="393750"/>
            <a:ext cx="74418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Results - Intermediate Descriptions (Epoch 0)</a:t>
            </a:r>
            <a:endParaRPr/>
          </a:p>
        </p:txBody>
      </p:sp>
      <p:pic>
        <p:nvPicPr>
          <p:cNvPr id="220" name="Google Shape;220;p26"/>
          <p:cNvPicPr preferRelativeResize="0"/>
          <p:nvPr/>
        </p:nvPicPr>
        <p:blipFill>
          <a:blip r:embed="rId3">
            <a:alphaModFix/>
          </a:blip>
          <a:stretch>
            <a:fillRect/>
          </a:stretch>
        </p:blipFill>
        <p:spPr>
          <a:xfrm>
            <a:off x="386150" y="1460238"/>
            <a:ext cx="4078224" cy="3224424"/>
          </a:xfrm>
          <a:prstGeom prst="rect">
            <a:avLst/>
          </a:prstGeom>
          <a:noFill/>
          <a:ln>
            <a:noFill/>
          </a:ln>
        </p:spPr>
      </p:pic>
      <p:sp>
        <p:nvSpPr>
          <p:cNvPr id="221" name="Google Shape;221;p26"/>
          <p:cNvSpPr txBox="1"/>
          <p:nvPr>
            <p:ph idx="1" type="body"/>
          </p:nvPr>
        </p:nvSpPr>
        <p:spPr>
          <a:xfrm>
            <a:off x="2001062" y="4684650"/>
            <a:ext cx="848400" cy="407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400"/>
              <a:t>Config 3</a:t>
            </a:r>
            <a:endParaRPr sz="1400"/>
          </a:p>
        </p:txBody>
      </p:sp>
      <p:sp>
        <p:nvSpPr>
          <p:cNvPr id="222" name="Google Shape;222;p26"/>
          <p:cNvSpPr txBox="1"/>
          <p:nvPr>
            <p:ph idx="1" type="body"/>
          </p:nvPr>
        </p:nvSpPr>
        <p:spPr>
          <a:xfrm>
            <a:off x="6325938" y="4684650"/>
            <a:ext cx="848400" cy="407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400"/>
              <a:t>Config 5 </a:t>
            </a:r>
            <a:endParaRPr sz="1400"/>
          </a:p>
        </p:txBody>
      </p:sp>
      <p:pic>
        <p:nvPicPr>
          <p:cNvPr id="223" name="Google Shape;223;p26"/>
          <p:cNvPicPr preferRelativeResize="0"/>
          <p:nvPr/>
        </p:nvPicPr>
        <p:blipFill>
          <a:blip r:embed="rId4">
            <a:alphaModFix/>
          </a:blip>
          <a:stretch>
            <a:fillRect/>
          </a:stretch>
        </p:blipFill>
        <p:spPr>
          <a:xfrm>
            <a:off x="4845375" y="1460250"/>
            <a:ext cx="3809526" cy="3224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4418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Results - Intermediate Descriptions (Epoch 30)</a:t>
            </a:r>
            <a:endParaRPr/>
          </a:p>
        </p:txBody>
      </p:sp>
      <p:pic>
        <p:nvPicPr>
          <p:cNvPr id="229" name="Google Shape;229;p27"/>
          <p:cNvPicPr preferRelativeResize="0"/>
          <p:nvPr/>
        </p:nvPicPr>
        <p:blipFill>
          <a:blip r:embed="rId3">
            <a:alphaModFix/>
          </a:blip>
          <a:stretch>
            <a:fillRect/>
          </a:stretch>
        </p:blipFill>
        <p:spPr>
          <a:xfrm>
            <a:off x="462350" y="1460250"/>
            <a:ext cx="4082901" cy="3072000"/>
          </a:xfrm>
          <a:prstGeom prst="rect">
            <a:avLst/>
          </a:prstGeom>
          <a:noFill/>
          <a:ln>
            <a:noFill/>
          </a:ln>
        </p:spPr>
      </p:pic>
      <p:pic>
        <p:nvPicPr>
          <p:cNvPr id="230" name="Google Shape;230;p27"/>
          <p:cNvPicPr preferRelativeResize="0"/>
          <p:nvPr/>
        </p:nvPicPr>
        <p:blipFill>
          <a:blip r:embed="rId4">
            <a:alphaModFix/>
          </a:blip>
          <a:stretch>
            <a:fillRect/>
          </a:stretch>
        </p:blipFill>
        <p:spPr>
          <a:xfrm>
            <a:off x="4946500" y="1460250"/>
            <a:ext cx="3641476" cy="3072000"/>
          </a:xfrm>
          <a:prstGeom prst="rect">
            <a:avLst/>
          </a:prstGeom>
          <a:noFill/>
          <a:ln>
            <a:noFill/>
          </a:ln>
        </p:spPr>
      </p:pic>
      <p:sp>
        <p:nvSpPr>
          <p:cNvPr id="231" name="Google Shape;231;p27"/>
          <p:cNvSpPr txBox="1"/>
          <p:nvPr>
            <p:ph idx="1" type="body"/>
          </p:nvPr>
        </p:nvSpPr>
        <p:spPr>
          <a:xfrm>
            <a:off x="2001062" y="4684650"/>
            <a:ext cx="848400" cy="407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400"/>
              <a:t>Config 3</a:t>
            </a:r>
            <a:endParaRPr sz="1400"/>
          </a:p>
        </p:txBody>
      </p:sp>
      <p:sp>
        <p:nvSpPr>
          <p:cNvPr id="232" name="Google Shape;232;p27"/>
          <p:cNvSpPr txBox="1"/>
          <p:nvPr>
            <p:ph idx="1" type="body"/>
          </p:nvPr>
        </p:nvSpPr>
        <p:spPr>
          <a:xfrm>
            <a:off x="6325938" y="4684650"/>
            <a:ext cx="848400" cy="407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400"/>
              <a:t>Config 5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1297500" y="393750"/>
            <a:ext cx="74418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Results - Intermediate Descriptions (Epoch 50)</a:t>
            </a:r>
            <a:endParaRPr/>
          </a:p>
        </p:txBody>
      </p:sp>
      <p:sp>
        <p:nvSpPr>
          <p:cNvPr id="238" name="Google Shape;238;p28"/>
          <p:cNvSpPr txBox="1"/>
          <p:nvPr>
            <p:ph idx="1" type="body"/>
          </p:nvPr>
        </p:nvSpPr>
        <p:spPr>
          <a:xfrm>
            <a:off x="2001062" y="4684650"/>
            <a:ext cx="848400" cy="407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400"/>
              <a:t>Config 3</a:t>
            </a:r>
            <a:endParaRPr sz="1400"/>
          </a:p>
        </p:txBody>
      </p:sp>
      <p:sp>
        <p:nvSpPr>
          <p:cNvPr id="239" name="Google Shape;239;p28"/>
          <p:cNvSpPr txBox="1"/>
          <p:nvPr>
            <p:ph idx="1" type="body"/>
          </p:nvPr>
        </p:nvSpPr>
        <p:spPr>
          <a:xfrm>
            <a:off x="6325938" y="4684650"/>
            <a:ext cx="848400" cy="407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400"/>
              <a:t>Config 5 </a:t>
            </a:r>
            <a:endParaRPr sz="1400"/>
          </a:p>
        </p:txBody>
      </p:sp>
      <p:pic>
        <p:nvPicPr>
          <p:cNvPr id="240" name="Google Shape;240;p28"/>
          <p:cNvPicPr preferRelativeResize="0"/>
          <p:nvPr/>
        </p:nvPicPr>
        <p:blipFill>
          <a:blip r:embed="rId3">
            <a:alphaModFix/>
          </a:blip>
          <a:stretch>
            <a:fillRect/>
          </a:stretch>
        </p:blipFill>
        <p:spPr>
          <a:xfrm>
            <a:off x="228600" y="1460250"/>
            <a:ext cx="4312326" cy="3072000"/>
          </a:xfrm>
          <a:prstGeom prst="rect">
            <a:avLst/>
          </a:prstGeom>
          <a:noFill/>
          <a:ln>
            <a:noFill/>
          </a:ln>
        </p:spPr>
      </p:pic>
      <p:pic>
        <p:nvPicPr>
          <p:cNvPr id="241" name="Google Shape;241;p28"/>
          <p:cNvPicPr preferRelativeResize="0"/>
          <p:nvPr/>
        </p:nvPicPr>
        <p:blipFill>
          <a:blip r:embed="rId4">
            <a:alphaModFix/>
          </a:blip>
          <a:stretch>
            <a:fillRect/>
          </a:stretch>
        </p:blipFill>
        <p:spPr>
          <a:xfrm>
            <a:off x="4939050" y="1460250"/>
            <a:ext cx="3876451" cy="307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 - Evaluation metrics</a:t>
            </a:r>
            <a:endParaRPr/>
          </a:p>
        </p:txBody>
      </p:sp>
      <p:sp>
        <p:nvSpPr>
          <p:cNvPr id="247" name="Google Shape;247;p29"/>
          <p:cNvSpPr txBox="1"/>
          <p:nvPr>
            <p:ph idx="1" type="body"/>
          </p:nvPr>
        </p:nvSpPr>
        <p:spPr>
          <a:xfrm>
            <a:off x="-75" y="1410725"/>
            <a:ext cx="9144000" cy="3621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457200" lvl="0" marL="457200">
              <a:spcBef>
                <a:spcPts val="1600"/>
              </a:spcBef>
              <a:spcAft>
                <a:spcPts val="1600"/>
              </a:spcAft>
              <a:buNone/>
            </a:pPr>
            <a:br>
              <a:rPr lang="en"/>
            </a:br>
            <a:r>
              <a:rPr lang="en"/>
              <a:t>	BiLingual Evaluation Understudy		      	Metric for Evaluation of Translation with Explicit ORdering</a:t>
            </a:r>
            <a:endParaRPr/>
          </a:p>
        </p:txBody>
      </p:sp>
      <p:pic>
        <p:nvPicPr>
          <p:cNvPr id="248" name="Google Shape;248;p29"/>
          <p:cNvPicPr preferRelativeResize="0"/>
          <p:nvPr/>
        </p:nvPicPr>
        <p:blipFill>
          <a:blip r:embed="rId3">
            <a:alphaModFix/>
          </a:blip>
          <a:stretch>
            <a:fillRect/>
          </a:stretch>
        </p:blipFill>
        <p:spPr>
          <a:xfrm>
            <a:off x="198525" y="1410725"/>
            <a:ext cx="4246466" cy="3224875"/>
          </a:xfrm>
          <a:prstGeom prst="rect">
            <a:avLst/>
          </a:prstGeom>
          <a:noFill/>
          <a:ln>
            <a:noFill/>
          </a:ln>
        </p:spPr>
      </p:pic>
      <p:pic>
        <p:nvPicPr>
          <p:cNvPr id="249" name="Google Shape;249;p29"/>
          <p:cNvPicPr preferRelativeResize="0"/>
          <p:nvPr/>
        </p:nvPicPr>
        <p:blipFill>
          <a:blip r:embed="rId4">
            <a:alphaModFix/>
          </a:blip>
          <a:stretch>
            <a:fillRect/>
          </a:stretch>
        </p:blipFill>
        <p:spPr>
          <a:xfrm>
            <a:off x="4704075" y="1397788"/>
            <a:ext cx="4222125" cy="3250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 - Evaluation metrics (contd...)</a:t>
            </a:r>
            <a:endParaRPr/>
          </a:p>
        </p:txBody>
      </p:sp>
      <p:sp>
        <p:nvSpPr>
          <p:cNvPr id="255" name="Google Shape;255;p30"/>
          <p:cNvSpPr txBox="1"/>
          <p:nvPr>
            <p:ph idx="1" type="body"/>
          </p:nvPr>
        </p:nvSpPr>
        <p:spPr>
          <a:xfrm>
            <a:off x="0" y="1371150"/>
            <a:ext cx="9144000" cy="377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br>
              <a:rPr lang="en"/>
            </a:br>
            <a:r>
              <a:rPr lang="en"/>
              <a:t>	Recall-Oriented Understudy for Gisting Evaluation			Consensus-based Image Description Evaluation</a:t>
            </a:r>
            <a:endParaRPr/>
          </a:p>
        </p:txBody>
      </p:sp>
      <p:pic>
        <p:nvPicPr>
          <p:cNvPr id="256" name="Google Shape;256;p30"/>
          <p:cNvPicPr preferRelativeResize="0"/>
          <p:nvPr/>
        </p:nvPicPr>
        <p:blipFill>
          <a:blip r:embed="rId3">
            <a:alphaModFix/>
          </a:blip>
          <a:stretch>
            <a:fillRect/>
          </a:stretch>
        </p:blipFill>
        <p:spPr>
          <a:xfrm>
            <a:off x="179017" y="1371152"/>
            <a:ext cx="4337958" cy="3304000"/>
          </a:xfrm>
          <a:prstGeom prst="rect">
            <a:avLst/>
          </a:prstGeom>
          <a:noFill/>
          <a:ln>
            <a:noFill/>
          </a:ln>
        </p:spPr>
      </p:pic>
      <p:pic>
        <p:nvPicPr>
          <p:cNvPr id="257" name="Google Shape;257;p30"/>
          <p:cNvPicPr preferRelativeResize="0"/>
          <p:nvPr/>
        </p:nvPicPr>
        <p:blipFill>
          <a:blip r:embed="rId4">
            <a:alphaModFix/>
          </a:blip>
          <a:stretch>
            <a:fillRect/>
          </a:stretch>
        </p:blipFill>
        <p:spPr>
          <a:xfrm>
            <a:off x="4688900" y="1371150"/>
            <a:ext cx="4246425" cy="330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263" name="Google Shape;263;p31"/>
          <p:cNvSpPr txBox="1"/>
          <p:nvPr>
            <p:ph idx="1" type="body"/>
          </p:nvPr>
        </p:nvSpPr>
        <p:spPr>
          <a:xfrm>
            <a:off x="1297500" y="1134515"/>
            <a:ext cx="7038900" cy="39120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Config  5  gives  consistently  good values  of  metrics  on  test  data  which  shows  that  it  is  a robust model which is able to produce good descriptions for  unseen  data.</a:t>
            </a:r>
            <a:br>
              <a:rPr lang="en"/>
            </a:br>
            <a:endParaRPr/>
          </a:p>
          <a:p>
            <a:pPr indent="-311150" lvl="0" marL="457200" rtl="0">
              <a:spcBef>
                <a:spcPts val="0"/>
              </a:spcBef>
              <a:spcAft>
                <a:spcPts val="0"/>
              </a:spcAft>
              <a:buSzPts val="1300"/>
              <a:buChar char="●"/>
            </a:pPr>
            <a:r>
              <a:rPr lang="en"/>
              <a:t>The  parameter  maxlen  has an  important  role  to  play  in  deciding  the  quality  of  the model.</a:t>
            </a:r>
            <a:br>
              <a:rPr lang="en"/>
            </a:br>
            <a:endParaRPr/>
          </a:p>
          <a:p>
            <a:pPr indent="-311150" lvl="0" marL="457200" rtl="0">
              <a:spcBef>
                <a:spcPts val="0"/>
              </a:spcBef>
              <a:spcAft>
                <a:spcPts val="0"/>
              </a:spcAft>
              <a:buSzPts val="1300"/>
              <a:buChar char="●"/>
            </a:pPr>
            <a:r>
              <a:rPr lang="en"/>
              <a:t>Using  bidirectional  LSTM  gives  consistent results  throughout  the  epochs.</a:t>
            </a:r>
            <a:br>
              <a:rPr lang="en"/>
            </a:br>
            <a:endParaRPr/>
          </a:p>
          <a:p>
            <a:pPr indent="-311150" lvl="0" marL="457200">
              <a:spcBef>
                <a:spcPts val="0"/>
              </a:spcBef>
              <a:spcAft>
                <a:spcPts val="0"/>
              </a:spcAft>
              <a:buSzPts val="1300"/>
              <a:buChar char="●"/>
            </a:pPr>
            <a:r>
              <a:rPr lang="en"/>
              <a:t>The intermediate text descriptions generated from the validation data provides a measure to intuitively understand the attention weights updated by the RNN layer.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Motivation</a:t>
            </a:r>
            <a:endParaRPr/>
          </a:p>
        </p:txBody>
      </p:sp>
      <p:sp>
        <p:nvSpPr>
          <p:cNvPr id="143" name="Google Shape;143;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300 hours of video uploaded to Youtube every minute [2]</a:t>
            </a:r>
            <a:endParaRPr sz="1800"/>
          </a:p>
          <a:p>
            <a:pPr indent="-342900" lvl="0" marL="457200" rtl="0">
              <a:spcBef>
                <a:spcPts val="0"/>
              </a:spcBef>
              <a:spcAft>
                <a:spcPts val="0"/>
              </a:spcAft>
              <a:buSzPts val="1800"/>
              <a:buChar char="●"/>
            </a:pPr>
            <a:r>
              <a:rPr lang="en" sz="1800"/>
              <a:t>Improving indexing and search quality</a:t>
            </a:r>
            <a:endParaRPr sz="1800"/>
          </a:p>
          <a:p>
            <a:pPr indent="-342900" lvl="0" marL="457200" rtl="0">
              <a:spcBef>
                <a:spcPts val="0"/>
              </a:spcBef>
              <a:spcAft>
                <a:spcPts val="0"/>
              </a:spcAft>
              <a:buSzPts val="1800"/>
              <a:buChar char="●"/>
            </a:pPr>
            <a:r>
              <a:rPr lang="en" sz="1800"/>
              <a:t>Content Analysis</a:t>
            </a:r>
            <a:endParaRPr sz="1800"/>
          </a:p>
          <a:p>
            <a:pPr indent="-342900" lvl="0" marL="457200" rtl="0">
              <a:spcBef>
                <a:spcPts val="0"/>
              </a:spcBef>
              <a:spcAft>
                <a:spcPts val="0"/>
              </a:spcAft>
              <a:buSzPts val="1800"/>
              <a:buChar char="●"/>
            </a:pPr>
            <a:r>
              <a:rPr lang="en" sz="1800"/>
              <a:t>Creating personalized systems</a:t>
            </a:r>
            <a:endParaRPr sz="1800"/>
          </a:p>
          <a:p>
            <a:pPr indent="-342900" lvl="0" marL="457200">
              <a:spcBef>
                <a:spcPts val="0"/>
              </a:spcBef>
              <a:spcAft>
                <a:spcPts val="0"/>
              </a:spcAft>
              <a:buSzPts val="1800"/>
              <a:buChar char="●"/>
            </a:pPr>
            <a:r>
              <a:rPr lang="en" sz="1800"/>
              <a:t>Descriptions important for creating narrations for the visually impaired</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Acknowledgements</a:t>
            </a:r>
            <a:endParaRPr/>
          </a:p>
        </p:txBody>
      </p:sp>
      <p:sp>
        <p:nvSpPr>
          <p:cNvPr id="269" name="Google Shape;269;p32"/>
          <p:cNvSpPr txBox="1"/>
          <p:nvPr>
            <p:ph idx="1" type="body"/>
          </p:nvPr>
        </p:nvSpPr>
        <p:spPr>
          <a:xfrm>
            <a:off x="1297500" y="1415150"/>
            <a:ext cx="7038900" cy="29112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We would like to thank Dr. Raju and Bharath for their guidance</a:t>
            </a:r>
            <a:br>
              <a:rPr lang="en" sz="1600"/>
            </a:br>
            <a:endParaRPr sz="1600"/>
          </a:p>
          <a:p>
            <a:pPr indent="-330200" lvl="0" marL="457200" rtl="0">
              <a:spcBef>
                <a:spcPts val="0"/>
              </a:spcBef>
              <a:spcAft>
                <a:spcPts val="0"/>
              </a:spcAft>
              <a:buSzPts val="1600"/>
              <a:buChar char="●"/>
            </a:pPr>
            <a:r>
              <a:rPr lang="en" sz="1600"/>
              <a:t>Arctic-capgen-vid team for providing the base implementation [3]</a:t>
            </a:r>
            <a:br>
              <a:rPr lang="en" sz="1600"/>
            </a:br>
            <a:endParaRPr sz="1600"/>
          </a:p>
          <a:p>
            <a:pPr indent="-330200" lvl="0" marL="457200" rtl="0">
              <a:spcBef>
                <a:spcPts val="0"/>
              </a:spcBef>
              <a:spcAft>
                <a:spcPts val="0"/>
              </a:spcAft>
              <a:buSzPts val="1600"/>
              <a:buChar char="●"/>
            </a:pPr>
            <a:r>
              <a:rPr lang="en" sz="1600"/>
              <a:t>Dr. Mueller and Neha for providing access to ARC and resolving issues</a:t>
            </a:r>
            <a:br>
              <a:rPr lang="en" sz="1600"/>
            </a:br>
            <a:endParaRPr sz="1600"/>
          </a:p>
          <a:p>
            <a:pPr indent="-330200" lvl="0" marL="457200" rtl="0">
              <a:spcBef>
                <a:spcPts val="0"/>
              </a:spcBef>
              <a:spcAft>
                <a:spcPts val="0"/>
              </a:spcAft>
              <a:buSzPts val="1600"/>
              <a:buChar char="●"/>
            </a:pPr>
            <a:r>
              <a:rPr lang="en" sz="1600"/>
              <a:t>ARC Users List</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p:txBody>
      </p:sp>
      <p:sp>
        <p:nvSpPr>
          <p:cNvPr id="275" name="Google Shape;275;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[1]  Yao, Li, et al. "Describing videos by exploiting temporal structure." Proceedings of the IEEE international conference on computer vision. 2015.</a:t>
            </a:r>
            <a:endParaRPr sz="1600"/>
          </a:p>
          <a:p>
            <a:pPr indent="-330200" lvl="0" marL="457200" rtl="0">
              <a:spcBef>
                <a:spcPts val="0"/>
              </a:spcBef>
              <a:spcAft>
                <a:spcPts val="0"/>
              </a:spcAft>
              <a:buSzPts val="1600"/>
              <a:buChar char="●"/>
            </a:pPr>
            <a:r>
              <a:rPr lang="en" sz="1600"/>
              <a:t>[2]  </a:t>
            </a:r>
            <a:r>
              <a:rPr lang="en" sz="1600" u="sng">
                <a:solidFill>
                  <a:schemeClr val="hlink"/>
                </a:solidFill>
                <a:hlinkClick r:id="rId3"/>
              </a:rPr>
              <a:t>https://fortunelords.com/youtube-statistics/</a:t>
            </a:r>
            <a:endParaRPr sz="1600"/>
          </a:p>
          <a:p>
            <a:pPr indent="-330200" lvl="0" marL="457200">
              <a:spcBef>
                <a:spcPts val="0"/>
              </a:spcBef>
              <a:spcAft>
                <a:spcPts val="0"/>
              </a:spcAft>
              <a:buSzPts val="1600"/>
              <a:buChar char="●"/>
            </a:pPr>
            <a:r>
              <a:rPr lang="en" sz="1600"/>
              <a:t>[3] https://github.com/yaoli/arctic-capgen-vid</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Links</a:t>
            </a:r>
            <a:endParaRPr/>
          </a:p>
        </p:txBody>
      </p:sp>
      <p:sp>
        <p:nvSpPr>
          <p:cNvPr id="281" name="Google Shape;281;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Repo - </a:t>
            </a:r>
            <a:r>
              <a:rPr lang="en" sz="1600" u="sng">
                <a:solidFill>
                  <a:schemeClr val="hlink"/>
                </a:solidFill>
                <a:hlinkClick r:id="rId3"/>
              </a:rPr>
              <a:t>https://github.ncsu.edu/rtnaik/video-description-cnn-rnn</a:t>
            </a:r>
            <a:endParaRPr sz="1600"/>
          </a:p>
          <a:p>
            <a:pPr indent="-330200" lvl="0" marL="457200" rtl="0">
              <a:spcBef>
                <a:spcPts val="0"/>
              </a:spcBef>
              <a:spcAft>
                <a:spcPts val="0"/>
              </a:spcAft>
              <a:buSzPts val="1600"/>
              <a:buChar char="●"/>
            </a:pPr>
            <a:r>
              <a:rPr lang="en" sz="1600"/>
              <a:t>Dataset - </a:t>
            </a:r>
            <a:r>
              <a:rPr lang="en" sz="1600" u="sng">
                <a:solidFill>
                  <a:schemeClr val="hlink"/>
                </a:solidFill>
                <a:hlinkClick r:id="rId4"/>
              </a:rPr>
              <a:t>https://goo.gl/cQDXNK</a:t>
            </a:r>
            <a:endParaRPr sz="1600"/>
          </a:p>
          <a:p>
            <a:pPr indent="0" lvl="0" marL="0" rtl="0">
              <a:spcBef>
                <a:spcPts val="1600"/>
              </a:spcBef>
              <a:spcAft>
                <a:spcPts val="1600"/>
              </a:spcAft>
              <a:buNone/>
            </a:pPr>
            <a:r>
              <a:rPr lang="en" sz="1600"/>
              <a:t>Setup steps can be found in README file inside the repo</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 - Base system</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descr="A video spotlight for the ICCV 2015 paper http://arxiv.org/abs/1502.08029" id="150" name="Google Shape;150;p15" title="Describing videos by exploiting temporal structure">
            <a:hlinkClick r:id="rId3"/>
          </p:cNvPr>
          <p:cNvPicPr preferRelativeResize="0"/>
          <p:nvPr/>
        </p:nvPicPr>
        <p:blipFill>
          <a:blip r:embed="rId4">
            <a:alphaModFix/>
          </a:blip>
          <a:stretch>
            <a:fillRect/>
          </a:stretch>
        </p:blipFill>
        <p:spPr>
          <a:xfrm>
            <a:off x="1188413" y="1162125"/>
            <a:ext cx="7257076" cy="3316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Understanding the current system</a:t>
            </a:r>
            <a:endParaRPr/>
          </a:p>
        </p:txBody>
      </p:sp>
      <p:pic>
        <p:nvPicPr>
          <p:cNvPr id="156" name="Google Shape;156;p16"/>
          <p:cNvPicPr preferRelativeResize="0"/>
          <p:nvPr/>
        </p:nvPicPr>
        <p:blipFill>
          <a:blip r:embed="rId3">
            <a:alphaModFix/>
          </a:blip>
          <a:stretch>
            <a:fillRect/>
          </a:stretch>
        </p:blipFill>
        <p:spPr>
          <a:xfrm>
            <a:off x="4902350" y="1801425"/>
            <a:ext cx="3857221" cy="2346625"/>
          </a:xfrm>
          <a:prstGeom prst="rect">
            <a:avLst/>
          </a:prstGeom>
          <a:noFill/>
          <a:ln>
            <a:noFill/>
          </a:ln>
        </p:spPr>
      </p:pic>
      <p:pic>
        <p:nvPicPr>
          <p:cNvPr id="157" name="Google Shape;157;p16"/>
          <p:cNvPicPr preferRelativeResize="0"/>
          <p:nvPr/>
        </p:nvPicPr>
        <p:blipFill>
          <a:blip r:embed="rId4">
            <a:alphaModFix/>
          </a:blip>
          <a:stretch>
            <a:fillRect/>
          </a:stretch>
        </p:blipFill>
        <p:spPr>
          <a:xfrm>
            <a:off x="215200" y="1801425"/>
            <a:ext cx="4465601" cy="2346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Hyper-Parameters</a:t>
            </a:r>
            <a:endParaRPr/>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nSpc>
                <a:spcPct val="200000"/>
              </a:lnSpc>
              <a:spcBef>
                <a:spcPts val="0"/>
              </a:spcBef>
              <a:spcAft>
                <a:spcPts val="0"/>
              </a:spcAft>
              <a:buNone/>
            </a:pPr>
            <a:r>
              <a:rPr lang="en" sz="1800"/>
              <a:t>Importance of Hyper-parameters for Deep learning:</a:t>
            </a:r>
            <a:endParaRPr sz="1800"/>
          </a:p>
          <a:p>
            <a:pPr indent="-342900" lvl="0" marL="457200" rtl="0">
              <a:lnSpc>
                <a:spcPct val="200000"/>
              </a:lnSpc>
              <a:spcBef>
                <a:spcPts val="1600"/>
              </a:spcBef>
              <a:spcAft>
                <a:spcPts val="0"/>
              </a:spcAft>
              <a:buSzPts val="1800"/>
              <a:buChar char="●"/>
            </a:pPr>
            <a:r>
              <a:rPr lang="en" sz="1800"/>
              <a:t>Determine the structure of the neural network</a:t>
            </a:r>
            <a:endParaRPr sz="1800"/>
          </a:p>
          <a:p>
            <a:pPr indent="-342900" lvl="0" marL="457200" rtl="0">
              <a:lnSpc>
                <a:spcPct val="200000"/>
              </a:lnSpc>
              <a:spcBef>
                <a:spcPts val="0"/>
              </a:spcBef>
              <a:spcAft>
                <a:spcPts val="0"/>
              </a:spcAft>
              <a:buSzPts val="1800"/>
              <a:buChar char="●"/>
            </a:pPr>
            <a:r>
              <a:rPr lang="en" sz="1800"/>
              <a:t>Largely determine the performance of the final model</a:t>
            </a:r>
            <a:endParaRPr sz="1800"/>
          </a:p>
          <a:p>
            <a:pPr indent="-342900" lvl="0" marL="457200" rtl="0">
              <a:lnSpc>
                <a:spcPct val="200000"/>
              </a:lnSpc>
              <a:spcBef>
                <a:spcPts val="0"/>
              </a:spcBef>
              <a:spcAft>
                <a:spcPts val="0"/>
              </a:spcAft>
              <a:buSzPts val="1800"/>
              <a:buChar char="●"/>
            </a:pPr>
            <a:r>
              <a:rPr lang="en" sz="1800"/>
              <a:t>Determine the learning capacity of the model</a:t>
            </a:r>
            <a:endParaRPr sz="1800"/>
          </a:p>
          <a:p>
            <a:pPr indent="0" lvl="0" marL="0" rtl="0">
              <a:spcBef>
                <a:spcPts val="1600"/>
              </a:spcBef>
              <a:spcAft>
                <a:spcPts val="160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Hyper-Parameters</a:t>
            </a:r>
            <a:endParaRPr/>
          </a:p>
        </p:txBody>
      </p:sp>
      <p:sp>
        <p:nvSpPr>
          <p:cNvPr id="169" name="Google Shape;169;p18"/>
          <p:cNvSpPr txBox="1"/>
          <p:nvPr>
            <p:ph idx="1" type="body"/>
          </p:nvPr>
        </p:nvSpPr>
        <p:spPr>
          <a:xfrm>
            <a:off x="1297500" y="1567550"/>
            <a:ext cx="7038900" cy="329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De</a:t>
            </a:r>
            <a:r>
              <a:rPr lang="en" sz="1600">
                <a:solidFill>
                  <a:srgbClr val="FFFFFF"/>
                </a:solidFill>
              </a:rPr>
              <a:t>finition Of Hyper-parameters </a:t>
            </a:r>
            <a:endParaRPr sz="1600">
              <a:solidFill>
                <a:srgbClr val="FFFFFF"/>
              </a:solidFill>
            </a:endParaRPr>
          </a:p>
          <a:p>
            <a:pPr indent="-330200" lvl="0" marL="457200" rtl="0">
              <a:spcBef>
                <a:spcPts val="1600"/>
              </a:spcBef>
              <a:spcAft>
                <a:spcPts val="0"/>
              </a:spcAft>
              <a:buClr>
                <a:srgbClr val="FFFFFF"/>
              </a:buClr>
              <a:buSzPts val="1600"/>
              <a:buFont typeface="Arial"/>
              <a:buChar char="●"/>
            </a:pPr>
            <a:r>
              <a:rPr lang="en" sz="1600">
                <a:solidFill>
                  <a:srgbClr val="FFFFFF"/>
                </a:solidFill>
              </a:rPr>
              <a:t>number of layers: number of LTSM layers</a:t>
            </a:r>
            <a:endParaRPr sz="1600">
              <a:solidFill>
                <a:srgbClr val="FFFFFF"/>
              </a:solidFill>
            </a:endParaRPr>
          </a:p>
          <a:p>
            <a:pPr indent="-330200" lvl="0" marL="457200" rtl="0">
              <a:spcBef>
                <a:spcPts val="0"/>
              </a:spcBef>
              <a:spcAft>
                <a:spcPts val="0"/>
              </a:spcAft>
              <a:buClr>
                <a:srgbClr val="FFFFFF"/>
              </a:buClr>
              <a:buSzPts val="1600"/>
              <a:buFont typeface="Arial"/>
              <a:buChar char="●"/>
            </a:pPr>
            <a:r>
              <a:rPr lang="en" sz="1600">
                <a:solidFill>
                  <a:srgbClr val="FFFFFF"/>
                </a:solidFill>
              </a:rPr>
              <a:t>lstmencoder: if True, runs bidirectional LSTM</a:t>
            </a:r>
            <a:endParaRPr sz="1600">
              <a:solidFill>
                <a:srgbClr val="FFFFFF"/>
              </a:solidFill>
            </a:endParaRPr>
          </a:p>
          <a:p>
            <a:pPr indent="-330200" lvl="0" marL="457200" rtl="0">
              <a:spcBef>
                <a:spcPts val="0"/>
              </a:spcBef>
              <a:spcAft>
                <a:spcPts val="0"/>
              </a:spcAft>
              <a:buClr>
                <a:srgbClr val="FFFFFF"/>
              </a:buClr>
              <a:buSzPts val="1600"/>
              <a:buFont typeface="Arial"/>
              <a:buChar char="●"/>
            </a:pPr>
            <a:r>
              <a:rPr lang="en" sz="1600">
                <a:solidFill>
                  <a:srgbClr val="FFFFFF"/>
                </a:solidFill>
              </a:rPr>
              <a:t>ctx2out: Feed attention weighted ctx into logit</a:t>
            </a:r>
            <a:endParaRPr sz="1600">
              <a:solidFill>
                <a:srgbClr val="FFFFFF"/>
              </a:solidFill>
            </a:endParaRPr>
          </a:p>
          <a:p>
            <a:pPr indent="-330200" lvl="0" marL="457200" marR="0" rtl="0" algn="l">
              <a:lnSpc>
                <a:spcPct val="115000"/>
              </a:lnSpc>
              <a:spcBef>
                <a:spcPts val="0"/>
              </a:spcBef>
              <a:spcAft>
                <a:spcPts val="0"/>
              </a:spcAft>
              <a:buClr>
                <a:srgbClr val="FFFFFF"/>
              </a:buClr>
              <a:buSzPts val="1600"/>
              <a:buFont typeface="Arial"/>
              <a:buChar char="●"/>
            </a:pPr>
            <a:r>
              <a:rPr lang="en" sz="1600">
                <a:solidFill>
                  <a:srgbClr val="FFFFFF"/>
                </a:solidFill>
              </a:rPr>
              <a:t>patience: Number of epoch to wait before early stop if no progress</a:t>
            </a:r>
            <a:endParaRPr sz="1600">
              <a:solidFill>
                <a:srgbClr val="FFFFFF"/>
              </a:solidFill>
            </a:endParaRPr>
          </a:p>
          <a:p>
            <a:pPr indent="-330200" lvl="0" marL="457200" marR="0" rtl="0" algn="l">
              <a:lnSpc>
                <a:spcPct val="115000"/>
              </a:lnSpc>
              <a:spcBef>
                <a:spcPts val="0"/>
              </a:spcBef>
              <a:spcAft>
                <a:spcPts val="0"/>
              </a:spcAft>
              <a:buClr>
                <a:srgbClr val="FFFFFF"/>
              </a:buClr>
              <a:buSzPts val="1600"/>
              <a:buFont typeface="Arial"/>
              <a:buChar char="●"/>
            </a:pPr>
            <a:r>
              <a:rPr lang="en" sz="1600">
                <a:solidFill>
                  <a:srgbClr val="FFFFFF"/>
                </a:solidFill>
              </a:rPr>
              <a:t>maxlength: maximum length of the description</a:t>
            </a:r>
            <a:endParaRPr sz="1600">
              <a:solidFill>
                <a:srgbClr val="FFFFFF"/>
              </a:solidFill>
            </a:endParaRPr>
          </a:p>
          <a:p>
            <a:pPr indent="-330200" lvl="0" marL="457200" marR="0" rtl="0" algn="l">
              <a:lnSpc>
                <a:spcPct val="115000"/>
              </a:lnSpc>
              <a:spcBef>
                <a:spcPts val="0"/>
              </a:spcBef>
              <a:spcAft>
                <a:spcPts val="0"/>
              </a:spcAft>
              <a:buClr>
                <a:srgbClr val="FFFFFF"/>
              </a:buClr>
              <a:buSzPts val="1600"/>
              <a:buFont typeface="Arial"/>
              <a:buChar char="●"/>
            </a:pPr>
            <a:r>
              <a:rPr lang="en" sz="1600">
                <a:solidFill>
                  <a:srgbClr val="FFFFFF"/>
                </a:solidFill>
              </a:rPr>
              <a:t>maxepochs: The maximum number of epoch to run</a:t>
            </a:r>
            <a:endParaRPr sz="1600">
              <a:solidFill>
                <a:srgbClr val="FFFFFF"/>
              </a:solidFill>
            </a:endParaRPr>
          </a:p>
          <a:p>
            <a:pPr indent="0" lvl="0" marL="0" rtl="0">
              <a:spcBef>
                <a:spcPts val="0"/>
              </a:spcBef>
              <a:spcAft>
                <a:spcPts val="1600"/>
              </a:spcAft>
              <a:buNone/>
            </a:pPr>
            <a:r>
              <a:t/>
            </a:r>
            <a:endParaRPr sz="16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Ideas for exploration</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sz="1800"/>
              <a:t>Experiment with different configuration of hyperparameters</a:t>
            </a:r>
            <a:endParaRPr sz="1800"/>
          </a:p>
          <a:p>
            <a:pPr indent="0" lvl="0" marL="0" rtl="0">
              <a:spcBef>
                <a:spcPts val="1600"/>
              </a:spcBef>
              <a:spcAft>
                <a:spcPts val="0"/>
              </a:spcAft>
              <a:buNone/>
            </a:pPr>
            <a:r>
              <a:t/>
            </a:r>
            <a:endParaRPr sz="1800"/>
          </a:p>
          <a:p>
            <a:pPr indent="-342900" lvl="0" marL="457200" rtl="0">
              <a:spcBef>
                <a:spcPts val="1600"/>
              </a:spcBef>
              <a:spcAft>
                <a:spcPts val="0"/>
              </a:spcAft>
              <a:buSzPts val="1800"/>
              <a:buAutoNum type="arabicPeriod"/>
            </a:pPr>
            <a:r>
              <a:rPr lang="en" sz="1800"/>
              <a:t>Generating intermediate video descriptions</a:t>
            </a:r>
            <a:endParaRPr sz="1800"/>
          </a:p>
          <a:p>
            <a:pPr indent="0" lvl="0" marL="0" rtl="0">
              <a:spcBef>
                <a:spcPts val="1600"/>
              </a:spcBef>
              <a:spcAft>
                <a:spcPts val="0"/>
              </a:spcAft>
              <a:buNone/>
            </a:pPr>
            <a:r>
              <a:t/>
            </a:r>
            <a:endParaRPr sz="1800"/>
          </a:p>
          <a:p>
            <a:pPr indent="-342900" lvl="0" marL="457200" rtl="0">
              <a:spcBef>
                <a:spcPts val="1600"/>
              </a:spcBef>
              <a:spcAft>
                <a:spcPts val="0"/>
              </a:spcAft>
              <a:buSzPts val="1800"/>
              <a:buAutoNum type="arabicPeriod"/>
            </a:pPr>
            <a:r>
              <a:rPr lang="en" sz="1800"/>
              <a:t>Visualize the CNN layer</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Implementation</a:t>
            </a:r>
            <a:endParaRPr/>
          </a:p>
        </p:txBody>
      </p:sp>
      <p:sp>
        <p:nvSpPr>
          <p:cNvPr id="181" name="Google Shape;181;p20"/>
          <p:cNvSpPr txBox="1"/>
          <p:nvPr>
            <p:ph idx="1" type="body"/>
          </p:nvPr>
        </p:nvSpPr>
        <p:spPr>
          <a:xfrm>
            <a:off x="1297500" y="1365700"/>
            <a:ext cx="7038900" cy="30153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AutoNum type="arabicPeriod"/>
            </a:pPr>
            <a:r>
              <a:rPr lang="en" sz="1600"/>
              <a:t>Data Exploration</a:t>
            </a:r>
            <a:endParaRPr sz="1600"/>
          </a:p>
          <a:p>
            <a:pPr indent="0" lvl="0" marL="0" rtl="0">
              <a:spcBef>
                <a:spcPts val="1600"/>
              </a:spcBef>
              <a:spcAft>
                <a:spcPts val="0"/>
              </a:spcAft>
              <a:buNone/>
            </a:pPr>
            <a:r>
              <a:t/>
            </a:r>
            <a:endParaRPr sz="1600"/>
          </a:p>
          <a:p>
            <a:pPr indent="-330200" lvl="0" marL="457200" rtl="0">
              <a:spcBef>
                <a:spcPts val="1600"/>
              </a:spcBef>
              <a:spcAft>
                <a:spcPts val="0"/>
              </a:spcAft>
              <a:buSzPts val="1600"/>
              <a:buAutoNum type="arabicPeriod"/>
            </a:pPr>
            <a:r>
              <a:rPr lang="en" sz="1600"/>
              <a:t>Hardware architecture</a:t>
            </a:r>
            <a:endParaRPr sz="1600"/>
          </a:p>
          <a:p>
            <a:pPr indent="0" lvl="0" marL="0" rtl="0">
              <a:spcBef>
                <a:spcPts val="1600"/>
              </a:spcBef>
              <a:spcAft>
                <a:spcPts val="0"/>
              </a:spcAft>
              <a:buNone/>
            </a:pPr>
            <a:r>
              <a:t/>
            </a:r>
            <a:endParaRPr sz="1600"/>
          </a:p>
          <a:p>
            <a:pPr indent="-330200" lvl="0" marL="457200" rtl="0">
              <a:spcBef>
                <a:spcPts val="1600"/>
              </a:spcBef>
              <a:spcAft>
                <a:spcPts val="0"/>
              </a:spcAft>
              <a:buSzPts val="1600"/>
              <a:buAutoNum type="arabicPeriod"/>
            </a:pPr>
            <a:r>
              <a:rPr lang="en" sz="1600"/>
              <a:t>Hyperparameter configuration</a:t>
            </a:r>
            <a:endParaRPr sz="1600"/>
          </a:p>
          <a:p>
            <a:pPr indent="0" lvl="0" marL="0" rtl="0">
              <a:spcBef>
                <a:spcPts val="1600"/>
              </a:spcBef>
              <a:spcAft>
                <a:spcPts val="0"/>
              </a:spcAft>
              <a:buNone/>
            </a:pPr>
            <a:r>
              <a:t/>
            </a:r>
            <a:endParaRPr sz="1600"/>
          </a:p>
          <a:p>
            <a:pPr indent="-330200" lvl="0" marL="457200" rtl="0">
              <a:spcBef>
                <a:spcPts val="1600"/>
              </a:spcBef>
              <a:spcAft>
                <a:spcPts val="0"/>
              </a:spcAft>
              <a:buSzPts val="1600"/>
              <a:buAutoNum type="arabicPeriod"/>
            </a:pPr>
            <a:r>
              <a:rPr lang="en" sz="1600"/>
              <a:t>Generating and tracking intermediate descriptions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Implementation - Data Exploration</a:t>
            </a:r>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400"/>
          </a:p>
          <a:p>
            <a:pPr indent="0" lvl="0" marL="0">
              <a:spcBef>
                <a:spcPts val="1600"/>
              </a:spcBef>
              <a:spcAft>
                <a:spcPts val="1600"/>
              </a:spcAft>
              <a:buNone/>
            </a:pPr>
            <a:r>
              <a:t/>
            </a:r>
            <a:endParaRPr/>
          </a:p>
        </p:txBody>
      </p:sp>
      <p:pic>
        <p:nvPicPr>
          <p:cNvPr id="188" name="Google Shape;188;p21"/>
          <p:cNvPicPr preferRelativeResize="0"/>
          <p:nvPr/>
        </p:nvPicPr>
        <p:blipFill>
          <a:blip r:embed="rId3">
            <a:alphaModFix/>
          </a:blip>
          <a:stretch>
            <a:fillRect/>
          </a:stretch>
        </p:blipFill>
        <p:spPr>
          <a:xfrm>
            <a:off x="1672050" y="1375687"/>
            <a:ext cx="5799901" cy="3294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