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21" r:id="rId1"/>
  </p:sldMasterIdLst>
  <p:notesMasterIdLst>
    <p:notesMasterId r:id="rId31"/>
  </p:notesMasterIdLst>
  <p:sldIdLst>
    <p:sldId id="256" r:id="rId2"/>
    <p:sldId id="257" r:id="rId3"/>
    <p:sldId id="260" r:id="rId4"/>
    <p:sldId id="283" r:id="rId5"/>
    <p:sldId id="285" r:id="rId6"/>
    <p:sldId id="262"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282" r:id="rId30"/>
  </p:sldIdLst>
  <p:sldSz cx="9144000" cy="5143500" type="screen16x9"/>
  <p:notesSz cx="6858000" cy="9144000"/>
  <p:embeddedFontLst>
    <p:embeddedFont>
      <p:font typeface="Gill Sans MT" panose="020B0502020104020203" pitchFamily="34" charset="77"/>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4"/>
  </p:normalViewPr>
  <p:slideViewPr>
    <p:cSldViewPr snapToGrid="0">
      <p:cViewPr varScale="1">
        <p:scale>
          <a:sx n="149" d="100"/>
          <a:sy n="149" d="100"/>
        </p:scale>
        <p:origin x="5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1eb9af0e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51eb9af0e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9f517ca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f9f517ca5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12/26/23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r>
              <a:rPr lang="en-US"/>
              <a:t>
              </a:t>
            </a:r>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2933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12/26/23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3021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12/26/23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38414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5814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9"/>
        <p:cNvGrpSpPr/>
        <p:nvPr/>
      </p:nvGrpSpPr>
      <p:grpSpPr>
        <a:xfrm>
          <a:off x="0" y="0"/>
          <a:ext cx="0" cy="0"/>
          <a:chOff x="0" y="0"/>
          <a:chExt cx="0" cy="0"/>
        </a:xfrm>
      </p:grpSpPr>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11514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1"/>
        <p:cNvGrpSpPr/>
        <p:nvPr/>
      </p:nvGrpSpPr>
      <p:grpSpPr>
        <a:xfrm>
          <a:off x="0" y="0"/>
          <a:ext cx="0" cy="0"/>
          <a:chOff x="0" y="0"/>
          <a:chExt cx="0" cy="0"/>
        </a:xfrm>
      </p:grpSpPr>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2295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12/26/23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41259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7362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12/26/23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9314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12/26/23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2935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12/26/23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6303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12/26/23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090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12/26/23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1855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16C4C9A-3960-41CF-A4E9-2A8FB932454B}" type="datetimeFigureOut">
              <a:rPr lang="en-US" smtClean="0"/>
              <a:t>12/26/23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6634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3CBC1C18-307B-4F68-A007-B5B542270E8D}" type="datetimeFigureOut">
              <a:rPr lang="en-US" smtClean="0"/>
              <a:t>12/26/23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58076"/>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3614550" y="2904025"/>
            <a:ext cx="2227450" cy="43085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Times New Roman" panose="02020603050405020304" pitchFamily="18" charset="0"/>
                <a:ea typeface="Nunito Light"/>
                <a:cs typeface="Times New Roman" panose="02020603050405020304" pitchFamily="18" charset="0"/>
                <a:sym typeface="Nunito Light"/>
              </a:rPr>
              <a:t>By Damilola Ogunleke</a:t>
            </a:r>
            <a:endParaRPr sz="2200" dirty="0">
              <a:solidFill>
                <a:schemeClr val="dk1"/>
              </a:solidFill>
              <a:latin typeface="Times New Roman" panose="02020603050405020304" pitchFamily="18" charset="0"/>
              <a:ea typeface="Nunito Light"/>
              <a:cs typeface="Times New Roman" panose="02020603050405020304" pitchFamily="18" charset="0"/>
              <a:sym typeface="Nunito Light"/>
            </a:endParaRPr>
          </a:p>
        </p:txBody>
      </p:sp>
      <p:sp>
        <p:nvSpPr>
          <p:cNvPr id="278" name="Google Shape;278;p13"/>
          <p:cNvSpPr/>
          <p:nvPr/>
        </p:nvSpPr>
        <p:spPr>
          <a:xfrm>
            <a:off x="1313850" y="1872675"/>
            <a:ext cx="6516300"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1845425" y="1973625"/>
            <a:ext cx="50407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rgbClr val="32266F"/>
                </a:solidFill>
                <a:latin typeface="Times New Roman" panose="02020603050405020304" pitchFamily="18" charset="0"/>
                <a:ea typeface="Roboto"/>
                <a:cs typeface="Times New Roman" panose="02020603050405020304" pitchFamily="18" charset="0"/>
                <a:sym typeface="Roboto"/>
              </a:rPr>
              <a:t>Xtron Educate A Child Project</a:t>
            </a:r>
            <a:endParaRPr sz="2800" b="1" dirty="0">
              <a:solidFill>
                <a:srgbClr val="32266F"/>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842BD-6A0C-C538-C168-BB15CA619AC4}"/>
              </a:ext>
            </a:extLst>
          </p:cNvPr>
          <p:cNvSpPr txBox="1"/>
          <p:nvPr/>
        </p:nvSpPr>
        <p:spPr>
          <a:xfrm>
            <a:off x="340822" y="288405"/>
            <a:ext cx="8803178" cy="646331"/>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Top 10 donors: The INNER JOIN clause allows us to join different columns from multiple tables together. WHERE was used to filter the result of a set to include only rows where a specified condition is true. ORDER BY function with DESC order was used to order the donor data by the highest to lowest donations.</a:t>
            </a:r>
          </a:p>
        </p:txBody>
      </p:sp>
      <p:pic>
        <p:nvPicPr>
          <p:cNvPr id="5" name="Picture 4">
            <a:extLst>
              <a:ext uri="{FF2B5EF4-FFF2-40B4-BE49-F238E27FC236}">
                <a16:creationId xmlns:a16="http://schemas.microsoft.com/office/drawing/2014/main" id="{39E40199-2BC3-50F5-4D88-35CEB524FAB7}"/>
              </a:ext>
            </a:extLst>
          </p:cNvPr>
          <p:cNvPicPr>
            <a:picLocks noChangeAspect="1"/>
          </p:cNvPicPr>
          <p:nvPr/>
        </p:nvPicPr>
        <p:blipFill>
          <a:blip r:embed="rId2"/>
          <a:stretch>
            <a:fillRect/>
          </a:stretch>
        </p:blipFill>
        <p:spPr>
          <a:xfrm>
            <a:off x="340821" y="1355847"/>
            <a:ext cx="4946073" cy="2867018"/>
          </a:xfrm>
          <a:prstGeom prst="rect">
            <a:avLst/>
          </a:prstGeom>
        </p:spPr>
      </p:pic>
    </p:spTree>
    <p:extLst>
      <p:ext uri="{BB962C8B-B14F-4D97-AF65-F5344CB8AC3E}">
        <p14:creationId xmlns:p14="http://schemas.microsoft.com/office/powerpoint/2010/main" val="395603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BA956-47A6-4E31-29D3-99391A5B6594}"/>
              </a:ext>
            </a:extLst>
          </p:cNvPr>
          <p:cNvSpPr txBox="1"/>
          <p:nvPr/>
        </p:nvSpPr>
        <p:spPr>
          <a:xfrm>
            <a:off x="241067" y="154973"/>
            <a:ext cx="7872153"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Also I used INNER JOIN to figure out the amount of donations Once, Weekly, Monthly, Yearly.</a:t>
            </a:r>
          </a:p>
        </p:txBody>
      </p:sp>
      <p:pic>
        <p:nvPicPr>
          <p:cNvPr id="5" name="Picture 4">
            <a:extLst>
              <a:ext uri="{FF2B5EF4-FFF2-40B4-BE49-F238E27FC236}">
                <a16:creationId xmlns:a16="http://schemas.microsoft.com/office/drawing/2014/main" id="{23165891-CFB2-5DB6-F218-DC3AAB4370DD}"/>
              </a:ext>
            </a:extLst>
          </p:cNvPr>
          <p:cNvPicPr>
            <a:picLocks noChangeAspect="1"/>
          </p:cNvPicPr>
          <p:nvPr/>
        </p:nvPicPr>
        <p:blipFill>
          <a:blip r:embed="rId2"/>
          <a:stretch>
            <a:fillRect/>
          </a:stretch>
        </p:blipFill>
        <p:spPr>
          <a:xfrm>
            <a:off x="241068" y="544930"/>
            <a:ext cx="5810597" cy="896289"/>
          </a:xfrm>
          <a:prstGeom prst="rect">
            <a:avLst/>
          </a:prstGeom>
        </p:spPr>
      </p:pic>
      <p:pic>
        <p:nvPicPr>
          <p:cNvPr id="7" name="Picture 6">
            <a:extLst>
              <a:ext uri="{FF2B5EF4-FFF2-40B4-BE49-F238E27FC236}">
                <a16:creationId xmlns:a16="http://schemas.microsoft.com/office/drawing/2014/main" id="{552E108A-6FE2-D37F-F564-BC99BC673142}"/>
              </a:ext>
            </a:extLst>
          </p:cNvPr>
          <p:cNvPicPr>
            <a:picLocks noChangeAspect="1"/>
          </p:cNvPicPr>
          <p:nvPr/>
        </p:nvPicPr>
        <p:blipFill>
          <a:blip r:embed="rId3"/>
          <a:stretch>
            <a:fillRect/>
          </a:stretch>
        </p:blipFill>
        <p:spPr>
          <a:xfrm>
            <a:off x="241065" y="1640132"/>
            <a:ext cx="5810597" cy="896289"/>
          </a:xfrm>
          <a:prstGeom prst="rect">
            <a:avLst/>
          </a:prstGeom>
        </p:spPr>
      </p:pic>
      <p:pic>
        <p:nvPicPr>
          <p:cNvPr id="9" name="Picture 8">
            <a:extLst>
              <a:ext uri="{FF2B5EF4-FFF2-40B4-BE49-F238E27FC236}">
                <a16:creationId xmlns:a16="http://schemas.microsoft.com/office/drawing/2014/main" id="{53B5ADCB-7801-8FC9-2EBF-49E4E7DE5E40}"/>
              </a:ext>
            </a:extLst>
          </p:cNvPr>
          <p:cNvPicPr>
            <a:picLocks noChangeAspect="1"/>
          </p:cNvPicPr>
          <p:nvPr/>
        </p:nvPicPr>
        <p:blipFill>
          <a:blip r:embed="rId4"/>
          <a:stretch>
            <a:fillRect/>
          </a:stretch>
        </p:blipFill>
        <p:spPr>
          <a:xfrm>
            <a:off x="241064" y="2649379"/>
            <a:ext cx="5810597" cy="896289"/>
          </a:xfrm>
          <a:prstGeom prst="rect">
            <a:avLst/>
          </a:prstGeom>
        </p:spPr>
      </p:pic>
      <p:pic>
        <p:nvPicPr>
          <p:cNvPr id="11" name="Picture 10">
            <a:extLst>
              <a:ext uri="{FF2B5EF4-FFF2-40B4-BE49-F238E27FC236}">
                <a16:creationId xmlns:a16="http://schemas.microsoft.com/office/drawing/2014/main" id="{45342EC8-D5F0-19A3-D5DA-A82BE71410F6}"/>
              </a:ext>
            </a:extLst>
          </p:cNvPr>
          <p:cNvPicPr>
            <a:picLocks noChangeAspect="1"/>
          </p:cNvPicPr>
          <p:nvPr/>
        </p:nvPicPr>
        <p:blipFill>
          <a:blip r:embed="rId5"/>
          <a:stretch>
            <a:fillRect/>
          </a:stretch>
        </p:blipFill>
        <p:spPr>
          <a:xfrm>
            <a:off x="241064" y="3658626"/>
            <a:ext cx="5810597" cy="896289"/>
          </a:xfrm>
          <a:prstGeom prst="rect">
            <a:avLst/>
          </a:prstGeom>
        </p:spPr>
      </p:pic>
    </p:spTree>
    <p:extLst>
      <p:ext uri="{BB962C8B-B14F-4D97-AF65-F5344CB8AC3E}">
        <p14:creationId xmlns:p14="http://schemas.microsoft.com/office/powerpoint/2010/main" val="393767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73630-D6F6-E50A-6CC9-F63AD41AC132}"/>
              </a:ext>
            </a:extLst>
          </p:cNvPr>
          <p:cNvSpPr txBox="1"/>
          <p:nvPr/>
        </p:nvSpPr>
        <p:spPr>
          <a:xfrm>
            <a:off x="137004" y="133004"/>
            <a:ext cx="8819803"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Here, we want to see how many States have over 50 donors. The HAVING clause restricts the query to states with 50 or more donors.</a:t>
            </a:r>
          </a:p>
        </p:txBody>
      </p:sp>
      <p:sp>
        <p:nvSpPr>
          <p:cNvPr id="5" name="TextBox 4">
            <a:extLst>
              <a:ext uri="{FF2B5EF4-FFF2-40B4-BE49-F238E27FC236}">
                <a16:creationId xmlns:a16="http://schemas.microsoft.com/office/drawing/2014/main" id="{658E3EFA-B671-C089-C038-08B3917651CC}"/>
              </a:ext>
            </a:extLst>
          </p:cNvPr>
          <p:cNvSpPr txBox="1"/>
          <p:nvPr/>
        </p:nvSpPr>
        <p:spPr>
          <a:xfrm>
            <a:off x="137004" y="1666770"/>
            <a:ext cx="8819802" cy="461665"/>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I used LEFT JOIN command on </a:t>
            </a:r>
            <a:r>
              <a:rPr lang="en-US" sz="1200" dirty="0" err="1">
                <a:solidFill>
                  <a:srgbClr val="FF0000"/>
                </a:solidFill>
                <a:latin typeface="Times New Roman" panose="02020603050405020304" pitchFamily="18" charset="0"/>
                <a:cs typeface="Times New Roman" panose="02020603050405020304" pitchFamily="18" charset="0"/>
              </a:rPr>
              <a:t>Donor_Data</a:t>
            </a:r>
            <a:r>
              <a:rPr lang="en-US" sz="1200" dirty="0">
                <a:solidFill>
                  <a:srgbClr val="FF0000"/>
                </a:solidFill>
                <a:latin typeface="Times New Roman" panose="02020603050405020304" pitchFamily="18" charset="0"/>
                <a:cs typeface="Times New Roman" panose="02020603050405020304" pitchFamily="18" charset="0"/>
              </a:rPr>
              <a:t> and </a:t>
            </a:r>
            <a:r>
              <a:rPr lang="en-US" sz="1200" dirty="0" err="1">
                <a:solidFill>
                  <a:srgbClr val="FF0000"/>
                </a:solidFill>
                <a:latin typeface="Times New Roman" panose="02020603050405020304" pitchFamily="18" charset="0"/>
                <a:cs typeface="Times New Roman" panose="02020603050405020304" pitchFamily="18" charset="0"/>
              </a:rPr>
              <a:t>Donation_Data</a:t>
            </a:r>
            <a:r>
              <a:rPr lang="en-US" sz="1200" dirty="0">
                <a:solidFill>
                  <a:srgbClr val="FF0000"/>
                </a:solidFill>
                <a:latin typeface="Times New Roman" panose="02020603050405020304" pitchFamily="18" charset="0"/>
                <a:cs typeface="Times New Roman" panose="02020603050405020304" pitchFamily="18" charset="0"/>
              </a:rPr>
              <a:t> to understand how many females and males with university education donated more than $400.</a:t>
            </a:r>
          </a:p>
        </p:txBody>
      </p:sp>
      <p:pic>
        <p:nvPicPr>
          <p:cNvPr id="7" name="Picture 6">
            <a:extLst>
              <a:ext uri="{FF2B5EF4-FFF2-40B4-BE49-F238E27FC236}">
                <a16:creationId xmlns:a16="http://schemas.microsoft.com/office/drawing/2014/main" id="{726682AE-6368-CAAE-192B-F50649132E27}"/>
              </a:ext>
            </a:extLst>
          </p:cNvPr>
          <p:cNvPicPr>
            <a:picLocks noChangeAspect="1"/>
          </p:cNvPicPr>
          <p:nvPr/>
        </p:nvPicPr>
        <p:blipFill>
          <a:blip r:embed="rId2"/>
          <a:stretch>
            <a:fillRect/>
          </a:stretch>
        </p:blipFill>
        <p:spPr>
          <a:xfrm>
            <a:off x="203141" y="449923"/>
            <a:ext cx="2628900" cy="1143000"/>
          </a:xfrm>
          <a:prstGeom prst="rect">
            <a:avLst/>
          </a:prstGeom>
        </p:spPr>
      </p:pic>
      <p:pic>
        <p:nvPicPr>
          <p:cNvPr id="9" name="Picture 8">
            <a:extLst>
              <a:ext uri="{FF2B5EF4-FFF2-40B4-BE49-F238E27FC236}">
                <a16:creationId xmlns:a16="http://schemas.microsoft.com/office/drawing/2014/main" id="{A897D865-27D7-00BF-DC27-180FB61E2272}"/>
              </a:ext>
            </a:extLst>
          </p:cNvPr>
          <p:cNvPicPr>
            <a:picLocks noChangeAspect="1"/>
          </p:cNvPicPr>
          <p:nvPr/>
        </p:nvPicPr>
        <p:blipFill>
          <a:blip r:embed="rId3"/>
          <a:stretch>
            <a:fillRect/>
          </a:stretch>
        </p:blipFill>
        <p:spPr>
          <a:xfrm>
            <a:off x="194308" y="2154651"/>
            <a:ext cx="5275465" cy="1085850"/>
          </a:xfrm>
          <a:prstGeom prst="rect">
            <a:avLst/>
          </a:prstGeom>
        </p:spPr>
      </p:pic>
      <p:pic>
        <p:nvPicPr>
          <p:cNvPr id="11" name="Picture 10">
            <a:extLst>
              <a:ext uri="{FF2B5EF4-FFF2-40B4-BE49-F238E27FC236}">
                <a16:creationId xmlns:a16="http://schemas.microsoft.com/office/drawing/2014/main" id="{6AE0E625-533E-A66C-97D7-FE7DA3422742}"/>
              </a:ext>
            </a:extLst>
          </p:cNvPr>
          <p:cNvPicPr>
            <a:picLocks noChangeAspect="1"/>
          </p:cNvPicPr>
          <p:nvPr/>
        </p:nvPicPr>
        <p:blipFill>
          <a:blip r:embed="rId4"/>
          <a:stretch>
            <a:fillRect/>
          </a:stretch>
        </p:blipFill>
        <p:spPr>
          <a:xfrm>
            <a:off x="203141" y="3266717"/>
            <a:ext cx="5275465" cy="1234483"/>
          </a:xfrm>
          <a:prstGeom prst="rect">
            <a:avLst/>
          </a:prstGeom>
        </p:spPr>
      </p:pic>
    </p:spTree>
    <p:extLst>
      <p:ext uri="{BB962C8B-B14F-4D97-AF65-F5344CB8AC3E}">
        <p14:creationId xmlns:p14="http://schemas.microsoft.com/office/powerpoint/2010/main" val="256832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893B5-F1A5-8897-3C41-815DA3CD8F49}"/>
              </a:ext>
            </a:extLst>
          </p:cNvPr>
          <p:cNvSpPr txBox="1"/>
          <p:nvPr/>
        </p:nvSpPr>
        <p:spPr>
          <a:xfrm>
            <a:off x="199505" y="154026"/>
            <a:ext cx="8412480"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Also, I found out how many males and females without university education donated more than $400.</a:t>
            </a:r>
          </a:p>
        </p:txBody>
      </p:sp>
      <p:pic>
        <p:nvPicPr>
          <p:cNvPr id="5" name="Picture 4">
            <a:extLst>
              <a:ext uri="{FF2B5EF4-FFF2-40B4-BE49-F238E27FC236}">
                <a16:creationId xmlns:a16="http://schemas.microsoft.com/office/drawing/2014/main" id="{EE1ADC76-AB88-C481-FF4B-8801E29F3309}"/>
              </a:ext>
            </a:extLst>
          </p:cNvPr>
          <p:cNvPicPr>
            <a:picLocks noChangeAspect="1"/>
          </p:cNvPicPr>
          <p:nvPr/>
        </p:nvPicPr>
        <p:blipFill>
          <a:blip r:embed="rId2"/>
          <a:stretch>
            <a:fillRect/>
          </a:stretch>
        </p:blipFill>
        <p:spPr>
          <a:xfrm>
            <a:off x="199505" y="643320"/>
            <a:ext cx="7299216" cy="1358900"/>
          </a:xfrm>
          <a:prstGeom prst="rect">
            <a:avLst/>
          </a:prstGeom>
        </p:spPr>
      </p:pic>
      <p:pic>
        <p:nvPicPr>
          <p:cNvPr id="7" name="Picture 6">
            <a:extLst>
              <a:ext uri="{FF2B5EF4-FFF2-40B4-BE49-F238E27FC236}">
                <a16:creationId xmlns:a16="http://schemas.microsoft.com/office/drawing/2014/main" id="{EB65B815-1D28-E8DB-C34C-75F1CFE6CA7E}"/>
              </a:ext>
            </a:extLst>
          </p:cNvPr>
          <p:cNvPicPr>
            <a:picLocks noChangeAspect="1"/>
          </p:cNvPicPr>
          <p:nvPr/>
        </p:nvPicPr>
        <p:blipFill>
          <a:blip r:embed="rId3"/>
          <a:stretch>
            <a:fillRect/>
          </a:stretch>
        </p:blipFill>
        <p:spPr>
          <a:xfrm>
            <a:off x="199505" y="2209009"/>
            <a:ext cx="7299216" cy="1336600"/>
          </a:xfrm>
          <a:prstGeom prst="rect">
            <a:avLst/>
          </a:prstGeom>
        </p:spPr>
      </p:pic>
    </p:spTree>
    <p:extLst>
      <p:ext uri="{BB962C8B-B14F-4D97-AF65-F5344CB8AC3E}">
        <p14:creationId xmlns:p14="http://schemas.microsoft.com/office/powerpoint/2010/main" val="359486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8D6C8-0605-5909-98D3-96192BEEA66C}"/>
              </a:ext>
            </a:extLst>
          </p:cNvPr>
          <p:cNvSpPr txBox="1"/>
          <p:nvPr/>
        </p:nvSpPr>
        <p:spPr>
          <a:xfrm>
            <a:off x="181304" y="113437"/>
            <a:ext cx="8607972" cy="461665"/>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Tableau was used as a very powerful tool for data analysis and </a:t>
            </a:r>
            <a:r>
              <a:rPr lang="en-US" sz="1200" dirty="0" err="1">
                <a:solidFill>
                  <a:srgbClr val="FF0000"/>
                </a:solidFill>
                <a:latin typeface="Times New Roman" panose="02020603050405020304" pitchFamily="18" charset="0"/>
                <a:cs typeface="Times New Roman" panose="02020603050405020304" pitchFamily="18" charset="0"/>
              </a:rPr>
              <a:t>visualisation</a:t>
            </a:r>
            <a:r>
              <a:rPr lang="en-US" sz="1200" dirty="0">
                <a:solidFill>
                  <a:srgbClr val="FF0000"/>
                </a:solidFill>
                <a:latin typeface="Times New Roman" panose="02020603050405020304" pitchFamily="18" charset="0"/>
                <a:cs typeface="Times New Roman" panose="02020603050405020304" pitchFamily="18" charset="0"/>
              </a:rPr>
              <a:t>. Thus, the highest amounts of donations weekly coming from California, New York and Florida.</a:t>
            </a:r>
          </a:p>
        </p:txBody>
      </p:sp>
      <p:pic>
        <p:nvPicPr>
          <p:cNvPr id="5" name="Picture 4">
            <a:extLst>
              <a:ext uri="{FF2B5EF4-FFF2-40B4-BE49-F238E27FC236}">
                <a16:creationId xmlns:a16="http://schemas.microsoft.com/office/drawing/2014/main" id="{791086C8-053C-8751-76DA-CF45482E5DE7}"/>
              </a:ext>
            </a:extLst>
          </p:cNvPr>
          <p:cNvPicPr>
            <a:picLocks noChangeAspect="1"/>
          </p:cNvPicPr>
          <p:nvPr/>
        </p:nvPicPr>
        <p:blipFill>
          <a:blip r:embed="rId2"/>
          <a:stretch>
            <a:fillRect/>
          </a:stretch>
        </p:blipFill>
        <p:spPr>
          <a:xfrm>
            <a:off x="181303" y="601799"/>
            <a:ext cx="7772400" cy="1361090"/>
          </a:xfrm>
          <a:prstGeom prst="rect">
            <a:avLst/>
          </a:prstGeom>
        </p:spPr>
      </p:pic>
      <p:sp>
        <p:nvSpPr>
          <p:cNvPr id="7" name="TextBox 6">
            <a:extLst>
              <a:ext uri="{FF2B5EF4-FFF2-40B4-BE49-F238E27FC236}">
                <a16:creationId xmlns:a16="http://schemas.microsoft.com/office/drawing/2014/main" id="{4C67D30C-B82F-B8E7-82A4-E0D7416CED00}"/>
              </a:ext>
            </a:extLst>
          </p:cNvPr>
          <p:cNvSpPr txBox="1"/>
          <p:nvPr/>
        </p:nvSpPr>
        <p:spPr>
          <a:xfrm>
            <a:off x="181303" y="2056338"/>
            <a:ext cx="8844456"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Next </a:t>
            </a:r>
            <a:r>
              <a:rPr lang="en-US" sz="1200" dirty="0" err="1">
                <a:solidFill>
                  <a:srgbClr val="FF0000"/>
                </a:solidFill>
                <a:latin typeface="Times New Roman" panose="02020603050405020304" pitchFamily="18" charset="0"/>
                <a:cs typeface="Times New Roman" panose="02020603050405020304" pitchFamily="18" charset="0"/>
              </a:rPr>
              <a:t>visualisation</a:t>
            </a:r>
            <a:r>
              <a:rPr lang="en-US" sz="1200" dirty="0">
                <a:solidFill>
                  <a:srgbClr val="FF0000"/>
                </a:solidFill>
                <a:latin typeface="Times New Roman" panose="02020603050405020304" pitchFamily="18" charset="0"/>
                <a:cs typeface="Times New Roman" panose="02020603050405020304" pitchFamily="18" charset="0"/>
              </a:rPr>
              <a:t> clearly demonstrate that we receive majority of donations with frequency Yearly and Once.</a:t>
            </a:r>
          </a:p>
        </p:txBody>
      </p:sp>
      <p:pic>
        <p:nvPicPr>
          <p:cNvPr id="9" name="Picture 8">
            <a:extLst>
              <a:ext uri="{FF2B5EF4-FFF2-40B4-BE49-F238E27FC236}">
                <a16:creationId xmlns:a16="http://schemas.microsoft.com/office/drawing/2014/main" id="{2F143CAA-4B49-57EE-CF15-13146DC019BC}"/>
              </a:ext>
            </a:extLst>
          </p:cNvPr>
          <p:cNvPicPr>
            <a:picLocks noChangeAspect="1"/>
          </p:cNvPicPr>
          <p:nvPr/>
        </p:nvPicPr>
        <p:blipFill>
          <a:blip r:embed="rId3"/>
          <a:stretch>
            <a:fillRect/>
          </a:stretch>
        </p:blipFill>
        <p:spPr>
          <a:xfrm>
            <a:off x="181303" y="2460654"/>
            <a:ext cx="2463800" cy="2081047"/>
          </a:xfrm>
          <a:prstGeom prst="rect">
            <a:avLst/>
          </a:prstGeom>
        </p:spPr>
      </p:pic>
    </p:spTree>
    <p:extLst>
      <p:ext uri="{BB962C8B-B14F-4D97-AF65-F5344CB8AC3E}">
        <p14:creationId xmlns:p14="http://schemas.microsoft.com/office/powerpoint/2010/main" val="256910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0A0CC-E392-4ECE-DC0A-D33E3DBA211C}"/>
              </a:ext>
            </a:extLst>
          </p:cNvPr>
          <p:cNvSpPr txBox="1"/>
          <p:nvPr/>
        </p:nvSpPr>
        <p:spPr>
          <a:xfrm>
            <a:off x="216131" y="154027"/>
            <a:ext cx="6542116"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Majority of our donors live in California, Texas and Florida</a:t>
            </a:r>
          </a:p>
        </p:txBody>
      </p:sp>
      <p:pic>
        <p:nvPicPr>
          <p:cNvPr id="5" name="Picture 4">
            <a:extLst>
              <a:ext uri="{FF2B5EF4-FFF2-40B4-BE49-F238E27FC236}">
                <a16:creationId xmlns:a16="http://schemas.microsoft.com/office/drawing/2014/main" id="{A7C8281A-87C5-311B-73BC-7A0054951D76}"/>
              </a:ext>
            </a:extLst>
          </p:cNvPr>
          <p:cNvPicPr>
            <a:picLocks noChangeAspect="1"/>
          </p:cNvPicPr>
          <p:nvPr/>
        </p:nvPicPr>
        <p:blipFill>
          <a:blip r:embed="rId2"/>
          <a:stretch>
            <a:fillRect/>
          </a:stretch>
        </p:blipFill>
        <p:spPr>
          <a:xfrm>
            <a:off x="216131" y="631767"/>
            <a:ext cx="3327400" cy="2344189"/>
          </a:xfrm>
          <a:prstGeom prst="rect">
            <a:avLst/>
          </a:prstGeom>
        </p:spPr>
      </p:pic>
    </p:spTree>
    <p:extLst>
      <p:ext uri="{BB962C8B-B14F-4D97-AF65-F5344CB8AC3E}">
        <p14:creationId xmlns:p14="http://schemas.microsoft.com/office/powerpoint/2010/main" val="4907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ABE060-A564-ED8E-D040-D273E5A4F372}"/>
              </a:ext>
            </a:extLst>
          </p:cNvPr>
          <p:cNvSpPr txBox="1"/>
          <p:nvPr/>
        </p:nvSpPr>
        <p:spPr>
          <a:xfrm>
            <a:off x="315884" y="271779"/>
            <a:ext cx="7847213" cy="1846659"/>
          </a:xfrm>
          <a:prstGeom prst="rect">
            <a:avLst/>
          </a:prstGeom>
          <a:noFill/>
        </p:spPr>
        <p:txBody>
          <a:bodyPr wrap="square">
            <a:spAutoFit/>
          </a:bodyPr>
          <a:lstStyle/>
          <a:p>
            <a:r>
              <a:rPr lang="en-US" sz="3600" b="1" dirty="0">
                <a:solidFill>
                  <a:srgbClr val="002060"/>
                </a:solidFill>
                <a:latin typeface="Times New Roman" panose="02020603050405020304" pitchFamily="18" charset="0"/>
                <a:cs typeface="Times New Roman" panose="02020603050405020304" pitchFamily="18" charset="0"/>
              </a:rPr>
              <a:t>Findings and Recommendations </a:t>
            </a:r>
          </a:p>
          <a:p>
            <a:endParaRPr lang="en-US" dirty="0"/>
          </a:p>
          <a:p>
            <a:r>
              <a:rPr lang="en-US" sz="1200" dirty="0">
                <a:solidFill>
                  <a:srgbClr val="FF0000"/>
                </a:solidFill>
                <a:latin typeface="Times New Roman" panose="02020603050405020304" pitchFamily="18" charset="0"/>
                <a:cs typeface="Times New Roman" panose="02020603050405020304" pitchFamily="18" charset="0"/>
              </a:rPr>
              <a:t>As a result of data set analysis, I have found out: </a:t>
            </a:r>
          </a:p>
          <a:p>
            <a:pPr marL="285750" indent="-285750">
              <a:buFont typeface="Arial" panose="020B0604020202020204" pitchFamily="34" charset="0"/>
              <a:buChar char="•"/>
            </a:pPr>
            <a:r>
              <a:rPr lang="en-US" sz="1200" dirty="0">
                <a:solidFill>
                  <a:srgbClr val="FF0000"/>
                </a:solidFill>
                <a:latin typeface="Times New Roman" panose="02020603050405020304" pitchFamily="18" charset="0"/>
                <a:cs typeface="Times New Roman" panose="02020603050405020304" pitchFamily="18" charset="0"/>
              </a:rPr>
              <a:t>The total number of donors we have in the database is 1000</a:t>
            </a:r>
          </a:p>
          <a:p>
            <a:pPr marL="285750" indent="-285750">
              <a:buFont typeface="Arial" panose="020B0604020202020204" pitchFamily="34" charset="0"/>
              <a:buChar char="•"/>
            </a:pPr>
            <a:r>
              <a:rPr lang="en-US" sz="1200" dirty="0">
                <a:solidFill>
                  <a:srgbClr val="FF0000"/>
                </a:solidFill>
                <a:latin typeface="Times New Roman" panose="02020603050405020304" pitchFamily="18" charset="0"/>
                <a:cs typeface="Times New Roman" panose="02020603050405020304" pitchFamily="18" charset="0"/>
              </a:rPr>
              <a:t>The sum of donations we collected is $249085 </a:t>
            </a:r>
          </a:p>
          <a:p>
            <a:pPr marL="285750" indent="-285750">
              <a:buFont typeface="Arial" panose="020B0604020202020204" pitchFamily="34" charset="0"/>
              <a:buChar char="•"/>
            </a:pPr>
            <a:r>
              <a:rPr lang="en-US" sz="1200" dirty="0">
                <a:solidFill>
                  <a:srgbClr val="FF0000"/>
                </a:solidFill>
                <a:latin typeface="Times New Roman" panose="02020603050405020304" pitchFamily="18" charset="0"/>
                <a:cs typeface="Times New Roman" panose="02020603050405020304" pitchFamily="18" charset="0"/>
              </a:rPr>
              <a:t>The largest amount of donations is $500 </a:t>
            </a:r>
          </a:p>
          <a:p>
            <a:pPr marL="285750" indent="-285750">
              <a:buFont typeface="Arial" panose="020B0604020202020204" pitchFamily="34" charset="0"/>
              <a:buChar char="•"/>
            </a:pPr>
            <a:r>
              <a:rPr lang="en-US" sz="1200" dirty="0">
                <a:solidFill>
                  <a:srgbClr val="FF0000"/>
                </a:solidFill>
                <a:latin typeface="Times New Roman" panose="02020603050405020304" pitchFamily="18" charset="0"/>
                <a:cs typeface="Times New Roman" panose="02020603050405020304" pitchFamily="18" charset="0"/>
              </a:rPr>
              <a:t>The smallest amount of donation is $5</a:t>
            </a:r>
          </a:p>
        </p:txBody>
      </p:sp>
      <p:sp>
        <p:nvSpPr>
          <p:cNvPr id="5" name="TextBox 4">
            <a:extLst>
              <a:ext uri="{FF2B5EF4-FFF2-40B4-BE49-F238E27FC236}">
                <a16:creationId xmlns:a16="http://schemas.microsoft.com/office/drawing/2014/main" id="{2A6B8139-28FC-1093-A6EA-496ED06D16A2}"/>
              </a:ext>
            </a:extLst>
          </p:cNvPr>
          <p:cNvSpPr txBox="1"/>
          <p:nvPr/>
        </p:nvSpPr>
        <p:spPr>
          <a:xfrm>
            <a:off x="315884" y="2173920"/>
            <a:ext cx="5577840"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Top 10 donors, who donate weekly between $400 and $500:</a:t>
            </a:r>
          </a:p>
        </p:txBody>
      </p:sp>
      <p:sp>
        <p:nvSpPr>
          <p:cNvPr id="7" name="TextBox 6">
            <a:extLst>
              <a:ext uri="{FF2B5EF4-FFF2-40B4-BE49-F238E27FC236}">
                <a16:creationId xmlns:a16="http://schemas.microsoft.com/office/drawing/2014/main" id="{13ECAC7B-D261-8760-1A34-C56D439C1710}"/>
              </a:ext>
            </a:extLst>
          </p:cNvPr>
          <p:cNvSpPr txBox="1"/>
          <p:nvPr/>
        </p:nvSpPr>
        <p:spPr>
          <a:xfrm>
            <a:off x="457200" y="3412615"/>
            <a:ext cx="6325985" cy="1815882"/>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pic>
        <p:nvPicPr>
          <p:cNvPr id="9" name="Picture 8">
            <a:extLst>
              <a:ext uri="{FF2B5EF4-FFF2-40B4-BE49-F238E27FC236}">
                <a16:creationId xmlns:a16="http://schemas.microsoft.com/office/drawing/2014/main" id="{7F03E8F4-B997-71EB-3ADE-4C37E6BE7E49}"/>
              </a:ext>
            </a:extLst>
          </p:cNvPr>
          <p:cNvPicPr>
            <a:picLocks noChangeAspect="1"/>
          </p:cNvPicPr>
          <p:nvPr/>
        </p:nvPicPr>
        <p:blipFill>
          <a:blip r:embed="rId2"/>
          <a:stretch>
            <a:fillRect/>
          </a:stretch>
        </p:blipFill>
        <p:spPr>
          <a:xfrm>
            <a:off x="315884" y="2450919"/>
            <a:ext cx="5951913" cy="2092881"/>
          </a:xfrm>
          <a:prstGeom prst="rect">
            <a:avLst/>
          </a:prstGeom>
        </p:spPr>
      </p:pic>
    </p:spTree>
    <p:extLst>
      <p:ext uri="{BB962C8B-B14F-4D97-AF65-F5344CB8AC3E}">
        <p14:creationId xmlns:p14="http://schemas.microsoft.com/office/powerpoint/2010/main" val="355694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736B14-FB8D-9BC0-DC39-E692FB9CE0D9}"/>
              </a:ext>
            </a:extLst>
          </p:cNvPr>
          <p:cNvSpPr txBox="1"/>
          <p:nvPr/>
        </p:nvSpPr>
        <p:spPr>
          <a:xfrm>
            <a:off x="133004" y="1869363"/>
            <a:ext cx="8877992" cy="646331"/>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Thus, we can see that amount of donations are not really depends on how expensive is donors’ car, they are from different states where income is vary. </a:t>
            </a:r>
          </a:p>
          <a:p>
            <a:r>
              <a:rPr lang="en-US" sz="1200" dirty="0">
                <a:solidFill>
                  <a:srgbClr val="FF0000"/>
                </a:solidFill>
                <a:latin typeface="Times New Roman" panose="02020603050405020304" pitchFamily="18" charset="0"/>
                <a:cs typeface="Times New Roman" panose="02020603050405020304" pitchFamily="18" charset="0"/>
              </a:rPr>
              <a:t>Also, we can notice that majority of donors have university education, no matter what amounts they donate.</a:t>
            </a:r>
          </a:p>
        </p:txBody>
      </p:sp>
      <p:sp>
        <p:nvSpPr>
          <p:cNvPr id="5" name="TextBox 4">
            <a:extLst>
              <a:ext uri="{FF2B5EF4-FFF2-40B4-BE49-F238E27FC236}">
                <a16:creationId xmlns:a16="http://schemas.microsoft.com/office/drawing/2014/main" id="{1BF10E87-0B3E-C1C6-D6BC-87A2D1B77C34}"/>
              </a:ext>
            </a:extLst>
          </p:cNvPr>
          <p:cNvSpPr txBox="1"/>
          <p:nvPr/>
        </p:nvSpPr>
        <p:spPr>
          <a:xfrm>
            <a:off x="133004" y="2489307"/>
            <a:ext cx="4572000"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Amount of donations and frequency:</a:t>
            </a:r>
          </a:p>
        </p:txBody>
      </p:sp>
      <p:sp>
        <p:nvSpPr>
          <p:cNvPr id="9" name="TextBox 8">
            <a:extLst>
              <a:ext uri="{FF2B5EF4-FFF2-40B4-BE49-F238E27FC236}">
                <a16:creationId xmlns:a16="http://schemas.microsoft.com/office/drawing/2014/main" id="{B0F4D827-B72D-91F7-48B7-95C6D064EFA0}"/>
              </a:ext>
            </a:extLst>
          </p:cNvPr>
          <p:cNvSpPr txBox="1"/>
          <p:nvPr/>
        </p:nvSpPr>
        <p:spPr>
          <a:xfrm>
            <a:off x="133004" y="-39154"/>
            <a:ext cx="6126480"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Top 10 donors with negative ratio, who donate weekly between $5 and $20</a:t>
            </a:r>
          </a:p>
        </p:txBody>
      </p:sp>
      <p:pic>
        <p:nvPicPr>
          <p:cNvPr id="11" name="Picture 10">
            <a:extLst>
              <a:ext uri="{FF2B5EF4-FFF2-40B4-BE49-F238E27FC236}">
                <a16:creationId xmlns:a16="http://schemas.microsoft.com/office/drawing/2014/main" id="{237B35A0-8678-8C95-263D-A5FDBC1B7FCA}"/>
              </a:ext>
            </a:extLst>
          </p:cNvPr>
          <p:cNvPicPr>
            <a:picLocks noChangeAspect="1"/>
          </p:cNvPicPr>
          <p:nvPr/>
        </p:nvPicPr>
        <p:blipFill>
          <a:blip r:embed="rId2"/>
          <a:stretch>
            <a:fillRect/>
          </a:stretch>
        </p:blipFill>
        <p:spPr>
          <a:xfrm>
            <a:off x="133004" y="210658"/>
            <a:ext cx="7772400" cy="1588752"/>
          </a:xfrm>
          <a:prstGeom prst="rect">
            <a:avLst/>
          </a:prstGeom>
        </p:spPr>
      </p:pic>
      <p:pic>
        <p:nvPicPr>
          <p:cNvPr id="13" name="Picture 12">
            <a:extLst>
              <a:ext uri="{FF2B5EF4-FFF2-40B4-BE49-F238E27FC236}">
                <a16:creationId xmlns:a16="http://schemas.microsoft.com/office/drawing/2014/main" id="{DD4E3923-4399-5D75-ECB7-1656D36B27A8}"/>
              </a:ext>
            </a:extLst>
          </p:cNvPr>
          <p:cNvPicPr>
            <a:picLocks noChangeAspect="1"/>
          </p:cNvPicPr>
          <p:nvPr/>
        </p:nvPicPr>
        <p:blipFill>
          <a:blip r:embed="rId3"/>
          <a:stretch>
            <a:fillRect/>
          </a:stretch>
        </p:blipFill>
        <p:spPr>
          <a:xfrm>
            <a:off x="133004" y="2786173"/>
            <a:ext cx="7772400" cy="450417"/>
          </a:xfrm>
          <a:prstGeom prst="rect">
            <a:avLst/>
          </a:prstGeom>
        </p:spPr>
      </p:pic>
      <p:pic>
        <p:nvPicPr>
          <p:cNvPr id="15" name="Picture 14">
            <a:extLst>
              <a:ext uri="{FF2B5EF4-FFF2-40B4-BE49-F238E27FC236}">
                <a16:creationId xmlns:a16="http://schemas.microsoft.com/office/drawing/2014/main" id="{9697A146-C022-ECFC-B6B0-C83A173CACA5}"/>
              </a:ext>
            </a:extLst>
          </p:cNvPr>
          <p:cNvPicPr>
            <a:picLocks noChangeAspect="1"/>
          </p:cNvPicPr>
          <p:nvPr/>
        </p:nvPicPr>
        <p:blipFill>
          <a:blip r:embed="rId4"/>
          <a:stretch>
            <a:fillRect/>
          </a:stretch>
        </p:blipFill>
        <p:spPr>
          <a:xfrm>
            <a:off x="133004" y="3247754"/>
            <a:ext cx="7772400" cy="472913"/>
          </a:xfrm>
          <a:prstGeom prst="rect">
            <a:avLst/>
          </a:prstGeom>
        </p:spPr>
      </p:pic>
      <p:pic>
        <p:nvPicPr>
          <p:cNvPr id="17" name="Picture 16">
            <a:extLst>
              <a:ext uri="{FF2B5EF4-FFF2-40B4-BE49-F238E27FC236}">
                <a16:creationId xmlns:a16="http://schemas.microsoft.com/office/drawing/2014/main" id="{C979761A-B219-F8AD-F588-01CFBDE4EDBC}"/>
              </a:ext>
            </a:extLst>
          </p:cNvPr>
          <p:cNvPicPr>
            <a:picLocks noChangeAspect="1"/>
          </p:cNvPicPr>
          <p:nvPr/>
        </p:nvPicPr>
        <p:blipFill>
          <a:blip r:embed="rId5"/>
          <a:stretch>
            <a:fillRect/>
          </a:stretch>
        </p:blipFill>
        <p:spPr>
          <a:xfrm>
            <a:off x="133004" y="3731831"/>
            <a:ext cx="7772400" cy="472913"/>
          </a:xfrm>
          <a:prstGeom prst="rect">
            <a:avLst/>
          </a:prstGeom>
        </p:spPr>
      </p:pic>
      <p:pic>
        <p:nvPicPr>
          <p:cNvPr id="19" name="Picture 18">
            <a:extLst>
              <a:ext uri="{FF2B5EF4-FFF2-40B4-BE49-F238E27FC236}">
                <a16:creationId xmlns:a16="http://schemas.microsoft.com/office/drawing/2014/main" id="{8CEC6CFD-916A-24CD-29C0-72417DFFBEF0}"/>
              </a:ext>
            </a:extLst>
          </p:cNvPr>
          <p:cNvPicPr>
            <a:picLocks noChangeAspect="1"/>
          </p:cNvPicPr>
          <p:nvPr/>
        </p:nvPicPr>
        <p:blipFill>
          <a:blip r:embed="rId6"/>
          <a:stretch>
            <a:fillRect/>
          </a:stretch>
        </p:blipFill>
        <p:spPr>
          <a:xfrm>
            <a:off x="133004" y="4215908"/>
            <a:ext cx="7772400" cy="353996"/>
          </a:xfrm>
          <a:prstGeom prst="rect">
            <a:avLst/>
          </a:prstGeom>
        </p:spPr>
      </p:pic>
    </p:spTree>
    <p:extLst>
      <p:ext uri="{BB962C8B-B14F-4D97-AF65-F5344CB8AC3E}">
        <p14:creationId xmlns:p14="http://schemas.microsoft.com/office/powerpoint/2010/main" val="1029103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046B27-8355-41BD-2A53-8B613173DFF3}"/>
              </a:ext>
            </a:extLst>
          </p:cNvPr>
          <p:cNvSpPr txBox="1"/>
          <p:nvPr/>
        </p:nvSpPr>
        <p:spPr>
          <a:xfrm>
            <a:off x="199506" y="463315"/>
            <a:ext cx="8046720" cy="830997"/>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We can understand that among 1000 donors we have in our data base, only 753 are active donors, who donate with different frequency. 1000-753 = 247 are not active donors, they do not provide donations at all. </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Also, we can notice that majority of donors donate Once or Yearly. Thus, we should increase the frequency.</a:t>
            </a:r>
          </a:p>
        </p:txBody>
      </p:sp>
      <p:sp>
        <p:nvSpPr>
          <p:cNvPr id="5" name="TextBox 4">
            <a:extLst>
              <a:ext uri="{FF2B5EF4-FFF2-40B4-BE49-F238E27FC236}">
                <a16:creationId xmlns:a16="http://schemas.microsoft.com/office/drawing/2014/main" id="{D6814851-97C5-3C61-677E-140C7742A5D9}"/>
              </a:ext>
            </a:extLst>
          </p:cNvPr>
          <p:cNvSpPr txBox="1"/>
          <p:nvPr/>
        </p:nvSpPr>
        <p:spPr>
          <a:xfrm>
            <a:off x="199506" y="2000075"/>
            <a:ext cx="4572000"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States with more than 50 donors:</a:t>
            </a:r>
          </a:p>
        </p:txBody>
      </p:sp>
      <p:pic>
        <p:nvPicPr>
          <p:cNvPr id="7" name="Picture 6">
            <a:extLst>
              <a:ext uri="{FF2B5EF4-FFF2-40B4-BE49-F238E27FC236}">
                <a16:creationId xmlns:a16="http://schemas.microsoft.com/office/drawing/2014/main" id="{58661A90-A62A-E189-39BC-D18DC1EA06AA}"/>
              </a:ext>
            </a:extLst>
          </p:cNvPr>
          <p:cNvPicPr>
            <a:picLocks noChangeAspect="1"/>
          </p:cNvPicPr>
          <p:nvPr/>
        </p:nvPicPr>
        <p:blipFill>
          <a:blip r:embed="rId2"/>
          <a:stretch>
            <a:fillRect/>
          </a:stretch>
        </p:blipFill>
        <p:spPr>
          <a:xfrm>
            <a:off x="199506" y="2459617"/>
            <a:ext cx="5683470" cy="1752322"/>
          </a:xfrm>
          <a:prstGeom prst="rect">
            <a:avLst/>
          </a:prstGeom>
        </p:spPr>
      </p:pic>
    </p:spTree>
    <p:extLst>
      <p:ext uri="{BB962C8B-B14F-4D97-AF65-F5344CB8AC3E}">
        <p14:creationId xmlns:p14="http://schemas.microsoft.com/office/powerpoint/2010/main" val="57697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19D77-BBB3-5334-6420-7956C0E9B955}"/>
              </a:ext>
            </a:extLst>
          </p:cNvPr>
          <p:cNvSpPr txBox="1"/>
          <p:nvPr/>
        </p:nvSpPr>
        <p:spPr>
          <a:xfrm>
            <a:off x="0" y="31465"/>
            <a:ext cx="5345084"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66 Females with university education donated more than $400:</a:t>
            </a:r>
          </a:p>
        </p:txBody>
      </p:sp>
      <p:pic>
        <p:nvPicPr>
          <p:cNvPr id="5" name="Picture 4">
            <a:extLst>
              <a:ext uri="{FF2B5EF4-FFF2-40B4-BE49-F238E27FC236}">
                <a16:creationId xmlns:a16="http://schemas.microsoft.com/office/drawing/2014/main" id="{4CBE2791-5AF0-CA54-07AA-FDAAC53C51BD}"/>
              </a:ext>
            </a:extLst>
          </p:cNvPr>
          <p:cNvPicPr>
            <a:picLocks noChangeAspect="1"/>
          </p:cNvPicPr>
          <p:nvPr/>
        </p:nvPicPr>
        <p:blipFill>
          <a:blip r:embed="rId2"/>
          <a:stretch>
            <a:fillRect/>
          </a:stretch>
        </p:blipFill>
        <p:spPr>
          <a:xfrm>
            <a:off x="94428" y="308464"/>
            <a:ext cx="6093721" cy="2150469"/>
          </a:xfrm>
          <a:prstGeom prst="rect">
            <a:avLst/>
          </a:prstGeom>
        </p:spPr>
      </p:pic>
      <p:pic>
        <p:nvPicPr>
          <p:cNvPr id="7" name="Picture 6">
            <a:extLst>
              <a:ext uri="{FF2B5EF4-FFF2-40B4-BE49-F238E27FC236}">
                <a16:creationId xmlns:a16="http://schemas.microsoft.com/office/drawing/2014/main" id="{8086365C-B9A7-0519-6C8E-C3500F35B52C}"/>
              </a:ext>
            </a:extLst>
          </p:cNvPr>
          <p:cNvPicPr>
            <a:picLocks noChangeAspect="1"/>
          </p:cNvPicPr>
          <p:nvPr/>
        </p:nvPicPr>
        <p:blipFill>
          <a:blip r:embed="rId3"/>
          <a:stretch>
            <a:fillRect/>
          </a:stretch>
        </p:blipFill>
        <p:spPr>
          <a:xfrm>
            <a:off x="94428" y="2515667"/>
            <a:ext cx="6093721" cy="2094386"/>
          </a:xfrm>
          <a:prstGeom prst="rect">
            <a:avLst/>
          </a:prstGeom>
        </p:spPr>
      </p:pic>
    </p:spTree>
    <p:extLst>
      <p:ext uri="{BB962C8B-B14F-4D97-AF65-F5344CB8AC3E}">
        <p14:creationId xmlns:p14="http://schemas.microsoft.com/office/powerpoint/2010/main" val="426750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cs typeface="Times New Roman" panose="02020603050405020304" pitchFamily="18" charset="0"/>
              </a:rPr>
              <a:t>Professional Background:</a:t>
            </a:r>
            <a:endParaRPr dirty="0">
              <a:solidFill>
                <a:srgbClr val="32266F"/>
              </a:solidFill>
              <a:latin typeface="Times New Roman" panose="02020603050405020304" pitchFamily="18" charset="0"/>
              <a:cs typeface="Times New Roman" panose="02020603050405020304" pitchFamily="18" charset="0"/>
            </a:endParaRPr>
          </a:p>
        </p:txBody>
      </p:sp>
      <p:sp>
        <p:nvSpPr>
          <p:cNvPr id="286" name="Google Shape;286;p14"/>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2012-2017: Bachelors Degree in Economics from University of Lagos, Nigeria. </a:t>
            </a: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2017-2019: Enterprise Risk Certified Professional (ERMCP)</a:t>
            </a: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2019-2022: Executive marketer and operations officer at Zenith bank Nigeria</a:t>
            </a: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2023- Present: Data Analyst Associate at Xtron, managing organization-wide data, business metrics, impact metrics, departmental KPIs and presenting reports to management for decision-making. </a:t>
            </a:r>
          </a:p>
          <a:p>
            <a:pPr marL="0" lvl="0" indent="0" algn="l" rtl="0">
              <a:spcBef>
                <a:spcPts val="0"/>
              </a:spcBef>
              <a:spcAft>
                <a:spcPts val="0"/>
              </a:spcAft>
              <a:buNone/>
            </a:pPr>
            <a:endParaRPr lang="en-US" sz="1400" dirty="0">
              <a:solidFill>
                <a:srgbClr val="FF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To excel in my varied background, I have developed and honed skills in MS Office &amp; G-Suite especially MS Excel &amp; Google Sheets for Data Analysis, Data visualization using Tableau and </a:t>
            </a:r>
            <a:r>
              <a:rPr lang="en-US" sz="1400" dirty="0" err="1">
                <a:solidFill>
                  <a:srgbClr val="FF0000"/>
                </a:solidFill>
                <a:latin typeface="Times New Roman" panose="02020603050405020304" pitchFamily="18" charset="0"/>
                <a:cs typeface="Times New Roman" panose="02020603050405020304" pitchFamily="18" charset="0"/>
              </a:rPr>
              <a:t>PowerBi</a:t>
            </a:r>
            <a:r>
              <a:rPr lang="en-US" sz="1400" dirty="0">
                <a:solidFill>
                  <a:srgbClr val="FF0000"/>
                </a:solidFill>
                <a:latin typeface="Times New Roman" panose="02020603050405020304" pitchFamily="18" charset="0"/>
                <a:cs typeface="Times New Roman" panose="02020603050405020304" pitchFamily="18" charset="0"/>
              </a:rPr>
              <a:t>, Data Query using tools like </a:t>
            </a:r>
            <a:r>
              <a:rPr lang="en-US" sz="1400" dirty="0" err="1">
                <a:solidFill>
                  <a:srgbClr val="FF0000"/>
                </a:solidFill>
                <a:latin typeface="Times New Roman" panose="02020603050405020304" pitchFamily="18" charset="0"/>
                <a:cs typeface="Times New Roman" panose="02020603050405020304" pitchFamily="18" charset="0"/>
              </a:rPr>
              <a:t>Bigquery</a:t>
            </a:r>
            <a:r>
              <a:rPr lang="en-US" sz="1400" dirty="0">
                <a:solidFill>
                  <a:srgbClr val="FF0000"/>
                </a:solidFill>
                <a:latin typeface="Times New Roman" panose="02020603050405020304" pitchFamily="18" charset="0"/>
                <a:cs typeface="Times New Roman" panose="02020603050405020304" pitchFamily="18" charset="0"/>
              </a:rPr>
              <a:t>, power bi and R studio.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DD8AC-B7F7-CD12-21D1-BA3AFBA48835}"/>
              </a:ext>
            </a:extLst>
          </p:cNvPr>
          <p:cNvPicPr>
            <a:picLocks noChangeAspect="1"/>
          </p:cNvPicPr>
          <p:nvPr/>
        </p:nvPicPr>
        <p:blipFill>
          <a:blip r:embed="rId2"/>
          <a:stretch>
            <a:fillRect/>
          </a:stretch>
        </p:blipFill>
        <p:spPr>
          <a:xfrm>
            <a:off x="91494" y="64400"/>
            <a:ext cx="6427838" cy="2200883"/>
          </a:xfrm>
          <a:prstGeom prst="rect">
            <a:avLst/>
          </a:prstGeom>
        </p:spPr>
      </p:pic>
      <p:pic>
        <p:nvPicPr>
          <p:cNvPr id="5" name="Picture 4">
            <a:extLst>
              <a:ext uri="{FF2B5EF4-FFF2-40B4-BE49-F238E27FC236}">
                <a16:creationId xmlns:a16="http://schemas.microsoft.com/office/drawing/2014/main" id="{D5FA5119-F3E8-E7AE-B40B-DC8F661D8256}"/>
              </a:ext>
            </a:extLst>
          </p:cNvPr>
          <p:cNvPicPr>
            <a:picLocks noChangeAspect="1"/>
          </p:cNvPicPr>
          <p:nvPr/>
        </p:nvPicPr>
        <p:blipFill>
          <a:blip r:embed="rId3"/>
          <a:stretch>
            <a:fillRect/>
          </a:stretch>
        </p:blipFill>
        <p:spPr>
          <a:xfrm>
            <a:off x="91494" y="2324550"/>
            <a:ext cx="6427839" cy="2200884"/>
          </a:xfrm>
          <a:prstGeom prst="rect">
            <a:avLst/>
          </a:prstGeom>
        </p:spPr>
      </p:pic>
    </p:spTree>
    <p:extLst>
      <p:ext uri="{BB962C8B-B14F-4D97-AF65-F5344CB8AC3E}">
        <p14:creationId xmlns:p14="http://schemas.microsoft.com/office/powerpoint/2010/main" val="237973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AB9C6-CF12-86B6-1185-2E6DFE1394C6}"/>
              </a:ext>
            </a:extLst>
          </p:cNvPr>
          <p:cNvPicPr>
            <a:picLocks noChangeAspect="1"/>
          </p:cNvPicPr>
          <p:nvPr/>
        </p:nvPicPr>
        <p:blipFill>
          <a:blip r:embed="rId2"/>
          <a:stretch>
            <a:fillRect/>
          </a:stretch>
        </p:blipFill>
        <p:spPr>
          <a:xfrm>
            <a:off x="110358" y="59282"/>
            <a:ext cx="6094961" cy="1493930"/>
          </a:xfrm>
          <a:prstGeom prst="rect">
            <a:avLst/>
          </a:prstGeom>
        </p:spPr>
      </p:pic>
      <p:sp>
        <p:nvSpPr>
          <p:cNvPr id="5" name="TextBox 4">
            <a:extLst>
              <a:ext uri="{FF2B5EF4-FFF2-40B4-BE49-F238E27FC236}">
                <a16:creationId xmlns:a16="http://schemas.microsoft.com/office/drawing/2014/main" id="{19685AF9-5139-A08B-896E-8D362854B57B}"/>
              </a:ext>
            </a:extLst>
          </p:cNvPr>
          <p:cNvSpPr txBox="1"/>
          <p:nvPr/>
        </p:nvSpPr>
        <p:spPr>
          <a:xfrm>
            <a:off x="110358" y="1663263"/>
            <a:ext cx="5411585"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88 Males with university education donated more than $400:</a:t>
            </a:r>
          </a:p>
        </p:txBody>
      </p:sp>
      <p:pic>
        <p:nvPicPr>
          <p:cNvPr id="7" name="Picture 6">
            <a:extLst>
              <a:ext uri="{FF2B5EF4-FFF2-40B4-BE49-F238E27FC236}">
                <a16:creationId xmlns:a16="http://schemas.microsoft.com/office/drawing/2014/main" id="{C810450A-F5F5-21C7-CD3E-76764A887D12}"/>
              </a:ext>
            </a:extLst>
          </p:cNvPr>
          <p:cNvPicPr>
            <a:picLocks noChangeAspect="1"/>
          </p:cNvPicPr>
          <p:nvPr/>
        </p:nvPicPr>
        <p:blipFill>
          <a:blip r:embed="rId3"/>
          <a:stretch>
            <a:fillRect/>
          </a:stretch>
        </p:blipFill>
        <p:spPr>
          <a:xfrm>
            <a:off x="110358" y="2050313"/>
            <a:ext cx="5833242" cy="2482546"/>
          </a:xfrm>
          <a:prstGeom prst="rect">
            <a:avLst/>
          </a:prstGeom>
        </p:spPr>
      </p:pic>
    </p:spTree>
    <p:extLst>
      <p:ext uri="{BB962C8B-B14F-4D97-AF65-F5344CB8AC3E}">
        <p14:creationId xmlns:p14="http://schemas.microsoft.com/office/powerpoint/2010/main" val="415958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C63F7B-DCEC-D940-5364-DB7FFD15D702}"/>
              </a:ext>
            </a:extLst>
          </p:cNvPr>
          <p:cNvPicPr>
            <a:picLocks noChangeAspect="1"/>
          </p:cNvPicPr>
          <p:nvPr/>
        </p:nvPicPr>
        <p:blipFill>
          <a:blip r:embed="rId2"/>
          <a:stretch>
            <a:fillRect/>
          </a:stretch>
        </p:blipFill>
        <p:spPr>
          <a:xfrm>
            <a:off x="89215" y="16414"/>
            <a:ext cx="6099918" cy="2358139"/>
          </a:xfrm>
          <a:prstGeom prst="rect">
            <a:avLst/>
          </a:prstGeom>
        </p:spPr>
      </p:pic>
      <p:pic>
        <p:nvPicPr>
          <p:cNvPr id="5" name="Picture 4">
            <a:extLst>
              <a:ext uri="{FF2B5EF4-FFF2-40B4-BE49-F238E27FC236}">
                <a16:creationId xmlns:a16="http://schemas.microsoft.com/office/drawing/2014/main" id="{0DD55383-2954-F429-0F69-459046887328}"/>
              </a:ext>
            </a:extLst>
          </p:cNvPr>
          <p:cNvPicPr>
            <a:picLocks noChangeAspect="1"/>
          </p:cNvPicPr>
          <p:nvPr/>
        </p:nvPicPr>
        <p:blipFill>
          <a:blip r:embed="rId3"/>
          <a:stretch>
            <a:fillRect/>
          </a:stretch>
        </p:blipFill>
        <p:spPr>
          <a:xfrm>
            <a:off x="89216" y="2506133"/>
            <a:ext cx="6167318" cy="2065060"/>
          </a:xfrm>
          <a:prstGeom prst="rect">
            <a:avLst/>
          </a:prstGeom>
        </p:spPr>
      </p:pic>
    </p:spTree>
    <p:extLst>
      <p:ext uri="{BB962C8B-B14F-4D97-AF65-F5344CB8AC3E}">
        <p14:creationId xmlns:p14="http://schemas.microsoft.com/office/powerpoint/2010/main" val="59238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AF8E5-94CC-4DDD-B866-90BEA1C10655}"/>
              </a:ext>
            </a:extLst>
          </p:cNvPr>
          <p:cNvPicPr>
            <a:picLocks noChangeAspect="1"/>
          </p:cNvPicPr>
          <p:nvPr/>
        </p:nvPicPr>
        <p:blipFill>
          <a:blip r:embed="rId2"/>
          <a:stretch>
            <a:fillRect/>
          </a:stretch>
        </p:blipFill>
        <p:spPr>
          <a:xfrm>
            <a:off x="118818" y="104184"/>
            <a:ext cx="5841715" cy="2212990"/>
          </a:xfrm>
          <a:prstGeom prst="rect">
            <a:avLst/>
          </a:prstGeom>
        </p:spPr>
      </p:pic>
      <p:pic>
        <p:nvPicPr>
          <p:cNvPr id="5" name="Picture 4">
            <a:extLst>
              <a:ext uri="{FF2B5EF4-FFF2-40B4-BE49-F238E27FC236}">
                <a16:creationId xmlns:a16="http://schemas.microsoft.com/office/drawing/2014/main" id="{EEFF74EF-09E5-6AA2-9CCD-EFC7E9CCE82D}"/>
              </a:ext>
            </a:extLst>
          </p:cNvPr>
          <p:cNvPicPr>
            <a:picLocks noChangeAspect="1"/>
          </p:cNvPicPr>
          <p:nvPr/>
        </p:nvPicPr>
        <p:blipFill>
          <a:blip r:embed="rId3"/>
          <a:stretch>
            <a:fillRect/>
          </a:stretch>
        </p:blipFill>
        <p:spPr>
          <a:xfrm>
            <a:off x="118818" y="2416795"/>
            <a:ext cx="5841715" cy="2117104"/>
          </a:xfrm>
          <a:prstGeom prst="rect">
            <a:avLst/>
          </a:prstGeom>
        </p:spPr>
      </p:pic>
    </p:spTree>
    <p:extLst>
      <p:ext uri="{BB962C8B-B14F-4D97-AF65-F5344CB8AC3E}">
        <p14:creationId xmlns:p14="http://schemas.microsoft.com/office/powerpoint/2010/main" val="2239100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D2DD12-175C-AB40-87EF-33B0497DEAE6}"/>
              </a:ext>
            </a:extLst>
          </p:cNvPr>
          <p:cNvSpPr txBox="1"/>
          <p:nvPr/>
        </p:nvSpPr>
        <p:spPr>
          <a:xfrm>
            <a:off x="199505" y="0"/>
            <a:ext cx="6076604" cy="276999"/>
          </a:xfrm>
          <a:prstGeom prst="rect">
            <a:avLst/>
          </a:prstGeom>
          <a:noFill/>
        </p:spPr>
        <p:txBody>
          <a:bodyPr wrap="square">
            <a:spAutoFit/>
          </a:bodyPr>
          <a:lstStyle/>
          <a:p>
            <a:r>
              <a:rPr lang="en-US" sz="1200" dirty="0">
                <a:solidFill>
                  <a:srgbClr val="FF0000"/>
                </a:solidFill>
              </a:rPr>
              <a:t>26 Males without university education donated more than $400:</a:t>
            </a:r>
          </a:p>
        </p:txBody>
      </p:sp>
      <p:pic>
        <p:nvPicPr>
          <p:cNvPr id="5" name="Picture 4">
            <a:extLst>
              <a:ext uri="{FF2B5EF4-FFF2-40B4-BE49-F238E27FC236}">
                <a16:creationId xmlns:a16="http://schemas.microsoft.com/office/drawing/2014/main" id="{A9D90417-20F8-7E64-3D2D-BFA4186C11B3}"/>
              </a:ext>
            </a:extLst>
          </p:cNvPr>
          <p:cNvPicPr>
            <a:picLocks noChangeAspect="1"/>
          </p:cNvPicPr>
          <p:nvPr/>
        </p:nvPicPr>
        <p:blipFill>
          <a:blip r:embed="rId2"/>
          <a:stretch>
            <a:fillRect/>
          </a:stretch>
        </p:blipFill>
        <p:spPr>
          <a:xfrm>
            <a:off x="131772" y="372249"/>
            <a:ext cx="6076603" cy="2186801"/>
          </a:xfrm>
          <a:prstGeom prst="rect">
            <a:avLst/>
          </a:prstGeom>
        </p:spPr>
      </p:pic>
      <p:pic>
        <p:nvPicPr>
          <p:cNvPr id="9" name="Picture 8">
            <a:extLst>
              <a:ext uri="{FF2B5EF4-FFF2-40B4-BE49-F238E27FC236}">
                <a16:creationId xmlns:a16="http://schemas.microsoft.com/office/drawing/2014/main" id="{EEAA1A3F-18CF-5C97-6A27-C56189D219CA}"/>
              </a:ext>
            </a:extLst>
          </p:cNvPr>
          <p:cNvPicPr>
            <a:picLocks noChangeAspect="1"/>
          </p:cNvPicPr>
          <p:nvPr/>
        </p:nvPicPr>
        <p:blipFill>
          <a:blip r:embed="rId3"/>
          <a:stretch>
            <a:fillRect/>
          </a:stretch>
        </p:blipFill>
        <p:spPr>
          <a:xfrm>
            <a:off x="131771" y="2791649"/>
            <a:ext cx="6076603" cy="1687217"/>
          </a:xfrm>
          <a:prstGeom prst="rect">
            <a:avLst/>
          </a:prstGeom>
        </p:spPr>
      </p:pic>
    </p:spTree>
    <p:extLst>
      <p:ext uri="{BB962C8B-B14F-4D97-AF65-F5344CB8AC3E}">
        <p14:creationId xmlns:p14="http://schemas.microsoft.com/office/powerpoint/2010/main" val="2839272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70DCB-C6D5-B4C4-5C87-3ADB4B507FE3}"/>
              </a:ext>
            </a:extLst>
          </p:cNvPr>
          <p:cNvSpPr txBox="1"/>
          <p:nvPr/>
        </p:nvSpPr>
        <p:spPr>
          <a:xfrm>
            <a:off x="0" y="0"/>
            <a:ext cx="5644342"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28 Females without university education donated more than $400:</a:t>
            </a:r>
          </a:p>
        </p:txBody>
      </p:sp>
      <p:pic>
        <p:nvPicPr>
          <p:cNvPr id="5" name="Picture 4">
            <a:extLst>
              <a:ext uri="{FF2B5EF4-FFF2-40B4-BE49-F238E27FC236}">
                <a16:creationId xmlns:a16="http://schemas.microsoft.com/office/drawing/2014/main" id="{3EC45909-C7A3-A0F0-AB90-A6CC13B314B5}"/>
              </a:ext>
            </a:extLst>
          </p:cNvPr>
          <p:cNvPicPr>
            <a:picLocks noChangeAspect="1"/>
          </p:cNvPicPr>
          <p:nvPr/>
        </p:nvPicPr>
        <p:blipFill>
          <a:blip r:embed="rId2"/>
          <a:stretch>
            <a:fillRect/>
          </a:stretch>
        </p:blipFill>
        <p:spPr>
          <a:xfrm>
            <a:off x="73540" y="276999"/>
            <a:ext cx="6614245" cy="2152934"/>
          </a:xfrm>
          <a:prstGeom prst="rect">
            <a:avLst/>
          </a:prstGeom>
        </p:spPr>
      </p:pic>
      <p:pic>
        <p:nvPicPr>
          <p:cNvPr id="7" name="Picture 6">
            <a:extLst>
              <a:ext uri="{FF2B5EF4-FFF2-40B4-BE49-F238E27FC236}">
                <a16:creationId xmlns:a16="http://schemas.microsoft.com/office/drawing/2014/main" id="{36E06F71-A747-8609-42F4-F8EC688FEB8F}"/>
              </a:ext>
            </a:extLst>
          </p:cNvPr>
          <p:cNvPicPr>
            <a:picLocks noChangeAspect="1"/>
          </p:cNvPicPr>
          <p:nvPr/>
        </p:nvPicPr>
        <p:blipFill>
          <a:blip r:embed="rId3"/>
          <a:stretch>
            <a:fillRect/>
          </a:stretch>
        </p:blipFill>
        <p:spPr>
          <a:xfrm>
            <a:off x="73540" y="2571750"/>
            <a:ext cx="6614245" cy="1855358"/>
          </a:xfrm>
          <a:prstGeom prst="rect">
            <a:avLst/>
          </a:prstGeom>
        </p:spPr>
      </p:pic>
    </p:spTree>
    <p:extLst>
      <p:ext uri="{BB962C8B-B14F-4D97-AF65-F5344CB8AC3E}">
        <p14:creationId xmlns:p14="http://schemas.microsoft.com/office/powerpoint/2010/main" val="717070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E05F39-C0EE-0EE9-FC7D-87034D69221B}"/>
              </a:ext>
            </a:extLst>
          </p:cNvPr>
          <p:cNvSpPr txBox="1"/>
          <p:nvPr/>
        </p:nvSpPr>
        <p:spPr>
          <a:xfrm>
            <a:off x="216130" y="188652"/>
            <a:ext cx="8262851" cy="646331"/>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Thus, educated donors, especially males donate big amounts. Among people with NULL university education the number of males and females, who donate more than $400 is almost the same. Therefore, we can see that our target audience is males and females with university education. </a:t>
            </a:r>
          </a:p>
        </p:txBody>
      </p:sp>
    </p:spTree>
    <p:extLst>
      <p:ext uri="{BB962C8B-B14F-4D97-AF65-F5344CB8AC3E}">
        <p14:creationId xmlns:p14="http://schemas.microsoft.com/office/powerpoint/2010/main" val="4267820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8B5B8-0F93-A70E-61D8-E89456A64B89}"/>
              </a:ext>
            </a:extLst>
          </p:cNvPr>
          <p:cNvSpPr txBox="1"/>
          <p:nvPr/>
        </p:nvSpPr>
        <p:spPr>
          <a:xfrm>
            <a:off x="133003" y="234683"/>
            <a:ext cx="8445731" cy="2893100"/>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Conclusion </a:t>
            </a:r>
          </a:p>
          <a:p>
            <a:endParaRPr lang="en-US" dirty="0"/>
          </a:p>
          <a:p>
            <a:r>
              <a:rPr lang="en-US" sz="1200" dirty="0">
                <a:solidFill>
                  <a:srgbClr val="FF0000"/>
                </a:solidFill>
                <a:latin typeface="Times New Roman" panose="02020603050405020304" pitchFamily="18" charset="0"/>
                <a:cs typeface="Times New Roman" panose="02020603050405020304" pitchFamily="18" charset="0"/>
              </a:rPr>
              <a:t>I have </a:t>
            </a:r>
            <a:r>
              <a:rPr lang="en-US" sz="1200" dirty="0" err="1">
                <a:solidFill>
                  <a:srgbClr val="FF0000"/>
                </a:solidFill>
                <a:latin typeface="Times New Roman" panose="02020603050405020304" pitchFamily="18" charset="0"/>
                <a:cs typeface="Times New Roman" panose="02020603050405020304" pitchFamily="18" charset="0"/>
              </a:rPr>
              <a:t>analysed</a:t>
            </a:r>
            <a:r>
              <a:rPr lang="en-US" sz="1200" dirty="0">
                <a:solidFill>
                  <a:srgbClr val="FF0000"/>
                </a:solidFill>
                <a:latin typeface="Times New Roman" panose="02020603050405020304" pitchFamily="18" charset="0"/>
                <a:cs typeface="Times New Roman" panose="02020603050405020304" pitchFamily="18" charset="0"/>
              </a:rPr>
              <a:t> 2 data sets </a:t>
            </a:r>
            <a:r>
              <a:rPr lang="en-US" sz="1200" dirty="0" err="1">
                <a:solidFill>
                  <a:srgbClr val="FF0000"/>
                </a:solidFill>
                <a:latin typeface="Times New Roman" panose="02020603050405020304" pitchFamily="18" charset="0"/>
                <a:cs typeface="Times New Roman" panose="02020603050405020304" pitchFamily="18" charset="0"/>
              </a:rPr>
              <a:t>FO_Donation_Data</a:t>
            </a:r>
            <a:r>
              <a:rPr lang="en-US" sz="1200" dirty="0">
                <a:solidFill>
                  <a:srgbClr val="FF0000"/>
                </a:solidFill>
                <a:latin typeface="Times New Roman" panose="02020603050405020304" pitchFamily="18" charset="0"/>
                <a:cs typeface="Times New Roman" panose="02020603050405020304" pitchFamily="18" charset="0"/>
              </a:rPr>
              <a:t> and </a:t>
            </a:r>
            <a:r>
              <a:rPr lang="en-US" sz="1200" dirty="0" err="1">
                <a:solidFill>
                  <a:srgbClr val="FF0000"/>
                </a:solidFill>
                <a:latin typeface="Times New Roman" panose="02020603050405020304" pitchFamily="18" charset="0"/>
                <a:cs typeface="Times New Roman" panose="02020603050405020304" pitchFamily="18" charset="0"/>
              </a:rPr>
              <a:t>EFO_Donor_Data</a:t>
            </a:r>
            <a:r>
              <a:rPr lang="en-US" sz="1200" dirty="0">
                <a:solidFill>
                  <a:srgbClr val="FF0000"/>
                </a:solidFill>
                <a:latin typeface="Times New Roman" panose="02020603050405020304" pitchFamily="18" charset="0"/>
                <a:cs typeface="Times New Roman" panose="02020603050405020304" pitchFamily="18" charset="0"/>
              </a:rPr>
              <a:t> to help Education for ALL to understand business problem of involving new donors more deeply and find a way to rase more donations with regular frequency. </a:t>
            </a:r>
          </a:p>
          <a:p>
            <a:r>
              <a:rPr lang="en-US" sz="1200" dirty="0">
                <a:solidFill>
                  <a:srgbClr val="FF0000"/>
                </a:solidFill>
                <a:latin typeface="Times New Roman" panose="02020603050405020304" pitchFamily="18" charset="0"/>
                <a:cs typeface="Times New Roman" panose="02020603050405020304" pitchFamily="18" charset="0"/>
              </a:rPr>
              <a:t>Therefore, our donors are very dissimilar people. They live in different states, work in absolutely unsimilar job fields, some of them have university education and some of them no. Amount of donation are also vary between $5 and $500 dollars. </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However, there are some crucial points that we need to count and try to use for increasing charity activeness of our donors and their donations.</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 I have found out that frequency of Yearly and Once donations is much higher than </a:t>
            </a:r>
            <a:r>
              <a:rPr lang="en-US" sz="1200" dirty="0" err="1">
                <a:solidFill>
                  <a:srgbClr val="FF0000"/>
                </a:solidFill>
                <a:latin typeface="Times New Roman" panose="02020603050405020304" pitchFamily="18" charset="0"/>
                <a:cs typeface="Times New Roman" panose="02020603050405020304" pitchFamily="18" charset="0"/>
              </a:rPr>
              <a:t>Monthy</a:t>
            </a:r>
            <a:r>
              <a:rPr lang="en-US" sz="1200" dirty="0">
                <a:solidFill>
                  <a:srgbClr val="FF0000"/>
                </a:solidFill>
                <a:latin typeface="Times New Roman" panose="02020603050405020304" pitchFamily="18" charset="0"/>
                <a:cs typeface="Times New Roman" panose="02020603050405020304" pitchFamily="18" charset="0"/>
              </a:rPr>
              <a:t>. Weekly frequency is very low. So, we need to work on improvement of donation frequency, especially Weekly donations. Also, we have some people in our base who do not donate at all, so maybe we should contact them and try to </a:t>
            </a:r>
            <a:r>
              <a:rPr lang="en-US" sz="1200" dirty="0" err="1">
                <a:solidFill>
                  <a:srgbClr val="FF0000"/>
                </a:solidFill>
                <a:latin typeface="Times New Roman" panose="02020603050405020304" pitchFamily="18" charset="0"/>
                <a:cs typeface="Times New Roman" panose="02020603050405020304" pitchFamily="18" charset="0"/>
              </a:rPr>
              <a:t>realise</a:t>
            </a:r>
            <a:r>
              <a:rPr lang="en-US" sz="1200" dirty="0">
                <a:solidFill>
                  <a:srgbClr val="FF0000"/>
                </a:solidFill>
                <a:latin typeface="Times New Roman" panose="02020603050405020304" pitchFamily="18" charset="0"/>
                <a:cs typeface="Times New Roman" panose="02020603050405020304" pitchFamily="18" charset="0"/>
              </a:rPr>
              <a:t> why they are not active donors.</a:t>
            </a:r>
          </a:p>
        </p:txBody>
      </p:sp>
      <p:sp>
        <p:nvSpPr>
          <p:cNvPr id="5" name="TextBox 4">
            <a:extLst>
              <a:ext uri="{FF2B5EF4-FFF2-40B4-BE49-F238E27FC236}">
                <a16:creationId xmlns:a16="http://schemas.microsoft.com/office/drawing/2014/main" id="{EAC5A035-CA3E-A7D7-BE29-C0403D98D838}"/>
              </a:ext>
            </a:extLst>
          </p:cNvPr>
          <p:cNvSpPr txBox="1"/>
          <p:nvPr/>
        </p:nvSpPr>
        <p:spPr>
          <a:xfrm>
            <a:off x="133003" y="3121704"/>
            <a:ext cx="8445730" cy="1384995"/>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Also, we need to attract more donors from other states, since now majority of them are from Florida, California and Texas.</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Another very significant point is that majority of our top donors, who donate between $400 and $500 have university education. Gender is not crucial thing. </a:t>
            </a:r>
          </a:p>
          <a:p>
            <a:r>
              <a:rPr lang="en-US" sz="1200" dirty="0">
                <a:solidFill>
                  <a:srgbClr val="FF0000"/>
                </a:solidFill>
                <a:latin typeface="Times New Roman" panose="02020603050405020304" pitchFamily="18" charset="0"/>
                <a:cs typeface="Times New Roman" panose="02020603050405020304" pitchFamily="18" charset="0"/>
              </a:rPr>
              <a:t>Thus, we can notice that people, who are educated themselves are happy to support others to get education. Some people with NULL education also provide big amounts, but not a big number of them.</a:t>
            </a:r>
          </a:p>
          <a:p>
            <a:endParaRPr lang="en-US"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724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B4F41-6665-9F5F-7158-6FF955D9995E}"/>
              </a:ext>
            </a:extLst>
          </p:cNvPr>
          <p:cNvSpPr txBox="1"/>
          <p:nvPr/>
        </p:nvSpPr>
        <p:spPr>
          <a:xfrm>
            <a:off x="165538" y="391465"/>
            <a:ext cx="7882759" cy="1015663"/>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In conclusion, we must concentrate to improve our databases, add more useful information about our donors. There is lack of valuable data. Car or movie genre are not useful to solve our business problems. </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We must find useful channels for promoting our charity </a:t>
            </a:r>
            <a:r>
              <a:rPr lang="en-US" sz="1200" dirty="0" err="1">
                <a:solidFill>
                  <a:srgbClr val="FF0000"/>
                </a:solidFill>
                <a:latin typeface="Times New Roman" panose="02020603050405020304" pitchFamily="18" charset="0"/>
                <a:cs typeface="Times New Roman" panose="02020603050405020304" pitchFamily="18" charset="0"/>
              </a:rPr>
              <a:t>organisation</a:t>
            </a:r>
            <a:r>
              <a:rPr lang="en-US" sz="1200" dirty="0">
                <a:solidFill>
                  <a:srgbClr val="FF0000"/>
                </a:solidFill>
                <a:latin typeface="Times New Roman" panose="02020603050405020304" pitchFamily="18" charset="0"/>
                <a:cs typeface="Times New Roman" panose="02020603050405020304" pitchFamily="18" charset="0"/>
              </a:rPr>
              <a:t>. Since we have good support among educated people, we could try to spread the word in university graduates’ societies about us.</a:t>
            </a:r>
          </a:p>
        </p:txBody>
      </p:sp>
    </p:spTree>
    <p:extLst>
      <p:ext uri="{BB962C8B-B14F-4D97-AF65-F5344CB8AC3E}">
        <p14:creationId xmlns:p14="http://schemas.microsoft.com/office/powerpoint/2010/main" val="239884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457"/>
        <p:cNvGrpSpPr/>
        <p:nvPr/>
      </p:nvGrpSpPr>
      <p:grpSpPr>
        <a:xfrm>
          <a:off x="0" y="0"/>
          <a:ext cx="0" cy="0"/>
          <a:chOff x="0" y="0"/>
          <a:chExt cx="0" cy="0"/>
        </a:xfrm>
      </p:grpSpPr>
      <p:sp>
        <p:nvSpPr>
          <p:cNvPr id="458" name="Google Shape;458;p39"/>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solidFill>
                  <a:srgbClr val="32266F"/>
                </a:solidFill>
                <a:latin typeface="Times New Roman" panose="02020603050405020304" pitchFamily="18" charset="0"/>
                <a:cs typeface="Times New Roman" panose="02020603050405020304" pitchFamily="18" charset="0"/>
              </a:rPr>
              <a:t>Thank you!</a:t>
            </a:r>
            <a:endParaRPr sz="7200" dirty="0">
              <a:solidFill>
                <a:srgbClr val="32266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cs typeface="Times New Roman" panose="02020603050405020304" pitchFamily="18" charset="0"/>
              </a:rPr>
              <a:t>Project Description:</a:t>
            </a:r>
            <a:endParaRPr dirty="0">
              <a:solidFill>
                <a:srgbClr val="32266F"/>
              </a:solidFill>
              <a:latin typeface="Times New Roman" panose="02020603050405020304" pitchFamily="18" charset="0"/>
              <a:cs typeface="Times New Roman" panose="02020603050405020304" pitchFamily="18" charset="0"/>
            </a:endParaRPr>
          </a:p>
        </p:txBody>
      </p:sp>
      <p:sp>
        <p:nvSpPr>
          <p:cNvPr id="307" name="Google Shape;307;p17"/>
          <p:cNvSpPr txBox="1">
            <a:spLocks noGrp="1"/>
          </p:cNvSpPr>
          <p:nvPr>
            <p:ph type="body" idx="1"/>
          </p:nvPr>
        </p:nvSpPr>
        <p:spPr>
          <a:xfrm>
            <a:off x="1303800" y="1290450"/>
            <a:ext cx="7030500" cy="3639807"/>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I am a Data Analyst working for Xtron and was selected to work with the Educate a child charity team.</a:t>
            </a:r>
          </a:p>
          <a:p>
            <a:pPr marL="146050" lvl="0" indent="0" algn="l" rtl="0">
              <a:spcBef>
                <a:spcPts val="0"/>
              </a:spcBef>
              <a:spcAft>
                <a:spcPts val="0"/>
              </a:spcAft>
              <a:buSzPts val="1300"/>
              <a:buNone/>
            </a:pPr>
            <a:endParaRPr lang="en-US" sz="1000" dirty="0">
              <a:solidFill>
                <a:srgbClr val="FF0000"/>
              </a:solidFill>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 Within the Fundraising team, my objectives are to:</a:t>
            </a: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 Increase the number of donors in our database. </a:t>
            </a: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Increase the donation frequency of our donors. </a:t>
            </a: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Increase the value of donations in our database. </a:t>
            </a:r>
          </a:p>
          <a:p>
            <a:pPr marL="146050" lvl="0" indent="0" algn="l" rtl="0">
              <a:spcBef>
                <a:spcPts val="0"/>
              </a:spcBef>
              <a:spcAft>
                <a:spcPts val="0"/>
              </a:spcAft>
              <a:buSzPts val="1300"/>
              <a:buNone/>
            </a:pPr>
            <a:endParaRPr lang="en-US" sz="1000" dirty="0">
              <a:solidFill>
                <a:srgbClr val="FF0000"/>
              </a:solidFill>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I needed to present insights from the donation data to my team and inform them my fundraising strategy to increase donations for the following year.</a:t>
            </a:r>
          </a:p>
          <a:p>
            <a:pPr marL="146050" lvl="0" indent="0" algn="l" rtl="0">
              <a:spcBef>
                <a:spcPts val="0"/>
              </a:spcBef>
              <a:spcAft>
                <a:spcPts val="0"/>
              </a:spcAft>
              <a:buSzPts val="1300"/>
              <a:buNone/>
            </a:pPr>
            <a:endParaRPr lang="en-US" sz="1000" dirty="0">
              <a:solidFill>
                <a:srgbClr val="FF0000"/>
              </a:solidFill>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 I used the data sets </a:t>
            </a:r>
            <a:r>
              <a:rPr lang="en-US" sz="1000" dirty="0" err="1">
                <a:solidFill>
                  <a:srgbClr val="FF0000"/>
                </a:solidFill>
                <a:latin typeface="Times New Roman" panose="02020603050405020304" pitchFamily="18" charset="0"/>
                <a:cs typeface="Times New Roman" panose="02020603050405020304" pitchFamily="18" charset="0"/>
              </a:rPr>
              <a:t>FOR_Donation_Data</a:t>
            </a:r>
            <a:r>
              <a:rPr lang="en-US" sz="1000" dirty="0">
                <a:solidFill>
                  <a:srgbClr val="FF0000"/>
                </a:solidFill>
                <a:latin typeface="Times New Roman" panose="02020603050405020304" pitchFamily="18" charset="0"/>
                <a:cs typeface="Times New Roman" panose="02020603050405020304" pitchFamily="18" charset="0"/>
              </a:rPr>
              <a:t> and </a:t>
            </a:r>
            <a:r>
              <a:rPr lang="en-US" sz="1000" dirty="0" err="1">
                <a:solidFill>
                  <a:srgbClr val="FF0000"/>
                </a:solidFill>
                <a:latin typeface="Times New Roman" panose="02020603050405020304" pitchFamily="18" charset="0"/>
                <a:cs typeface="Times New Roman" panose="02020603050405020304" pitchFamily="18" charset="0"/>
              </a:rPr>
              <a:t>FOR_Donor_Data</a:t>
            </a:r>
            <a:r>
              <a:rPr lang="en-US" sz="1000" dirty="0">
                <a:solidFill>
                  <a:srgbClr val="FF0000"/>
                </a:solidFill>
                <a:latin typeface="Times New Roman" panose="02020603050405020304" pitchFamily="18" charset="0"/>
                <a:cs typeface="Times New Roman" panose="02020603050405020304" pitchFamily="18" charset="0"/>
              </a:rPr>
              <a:t> to answer the business problem. </a:t>
            </a:r>
          </a:p>
          <a:p>
            <a:pPr marL="146050" lvl="0" indent="0" algn="l" rtl="0">
              <a:spcBef>
                <a:spcPts val="0"/>
              </a:spcBef>
              <a:spcAft>
                <a:spcPts val="0"/>
              </a:spcAft>
              <a:buSzPts val="1300"/>
              <a:buNone/>
            </a:pPr>
            <a:endParaRPr lang="en-US" sz="1000" dirty="0">
              <a:solidFill>
                <a:srgbClr val="FF0000"/>
              </a:solidFill>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I applied these SQL commands to </a:t>
            </a:r>
            <a:r>
              <a:rPr lang="en-US" sz="1000" dirty="0" err="1">
                <a:solidFill>
                  <a:srgbClr val="FF0000"/>
                </a:solidFill>
                <a:latin typeface="Times New Roman" panose="02020603050405020304" pitchFamily="18" charset="0"/>
                <a:cs typeface="Times New Roman" panose="02020603050405020304" pitchFamily="18" charset="0"/>
              </a:rPr>
              <a:t>analyse</a:t>
            </a:r>
            <a:r>
              <a:rPr lang="en-US" sz="1000" dirty="0">
                <a:solidFill>
                  <a:srgbClr val="FF0000"/>
                </a:solidFill>
                <a:latin typeface="Times New Roman" panose="02020603050405020304" pitchFamily="18" charset="0"/>
                <a:cs typeface="Times New Roman" panose="02020603050405020304" pitchFamily="18" charset="0"/>
              </a:rPr>
              <a:t> data: JOIN, ORDER BY, WHERE, BETWEEN, AND, OR, SUM(), COUNT(), AVG(), GROUP BY, HAVING. </a:t>
            </a:r>
          </a:p>
          <a:p>
            <a:pPr marL="146050" lvl="0" indent="0" algn="l" rtl="0">
              <a:spcBef>
                <a:spcPts val="0"/>
              </a:spcBef>
              <a:spcAft>
                <a:spcPts val="0"/>
              </a:spcAft>
              <a:buSzPts val="1300"/>
              <a:buNone/>
            </a:pPr>
            <a:endParaRPr lang="en-US" sz="1000" dirty="0">
              <a:solidFill>
                <a:srgbClr val="FF0000"/>
              </a:solidFill>
              <a:latin typeface="Times New Roman" panose="02020603050405020304" pitchFamily="18" charset="0"/>
              <a:cs typeface="Times New Roman" panose="02020603050405020304" pitchFamily="18" charset="0"/>
            </a:endParaRPr>
          </a:p>
          <a:p>
            <a:pPr marL="146050" lvl="0" indent="0" algn="l" rtl="0">
              <a:spcBef>
                <a:spcPts val="0"/>
              </a:spcBef>
              <a:spcAft>
                <a:spcPts val="0"/>
              </a:spcAft>
              <a:buSzPts val="1300"/>
              <a:buNone/>
            </a:pPr>
            <a:r>
              <a:rPr lang="en-US" sz="1000" dirty="0">
                <a:solidFill>
                  <a:srgbClr val="FF0000"/>
                </a:solidFill>
                <a:latin typeface="Times New Roman" panose="02020603050405020304" pitchFamily="18" charset="0"/>
                <a:cs typeface="Times New Roman" panose="02020603050405020304" pitchFamily="18" charset="0"/>
              </a:rPr>
              <a:t>Also, I used Root Cause Analysis to understand the problem and ask right questions. As a result, I have found out crucial insights of provided data sets, prepared </a:t>
            </a:r>
            <a:r>
              <a:rPr lang="en-US" sz="1000" dirty="0" err="1">
                <a:solidFill>
                  <a:srgbClr val="FF0000"/>
                </a:solidFill>
                <a:latin typeface="Times New Roman" panose="02020603050405020304" pitchFamily="18" charset="0"/>
                <a:cs typeface="Times New Roman" panose="02020603050405020304" pitchFamily="18" charset="0"/>
              </a:rPr>
              <a:t>visualisations</a:t>
            </a:r>
            <a:r>
              <a:rPr lang="en-US" sz="1000" dirty="0">
                <a:solidFill>
                  <a:srgbClr val="FF0000"/>
                </a:solidFill>
                <a:latin typeface="Times New Roman" panose="02020603050405020304" pitchFamily="18" charset="0"/>
                <a:cs typeface="Times New Roman" panose="02020603050405020304" pitchFamily="18" charset="0"/>
              </a:rPr>
              <a:t>, and report for my team.</a:t>
            </a:r>
            <a:endParaRPr lang="en" sz="1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0877-BD5B-BBF8-44B7-9E886D0890CF}"/>
              </a:ext>
            </a:extLst>
          </p:cNvPr>
          <p:cNvSpPr>
            <a:spLocks noGrp="1"/>
          </p:cNvSpPr>
          <p:nvPr>
            <p:ph type="title"/>
          </p:nvPr>
        </p:nvSpPr>
        <p:spPr>
          <a:xfrm>
            <a:off x="1303800" y="598575"/>
            <a:ext cx="7030500" cy="739158"/>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ROOT CAUSE ANALYSIS</a:t>
            </a:r>
          </a:p>
        </p:txBody>
      </p:sp>
      <p:sp>
        <p:nvSpPr>
          <p:cNvPr id="3" name="Text Placeholder 2">
            <a:extLst>
              <a:ext uri="{FF2B5EF4-FFF2-40B4-BE49-F238E27FC236}">
                <a16:creationId xmlns:a16="http://schemas.microsoft.com/office/drawing/2014/main" id="{E5B5C32A-4AF3-D19C-E7EF-8A271476B5E9}"/>
              </a:ext>
            </a:extLst>
          </p:cNvPr>
          <p:cNvSpPr>
            <a:spLocks noGrp="1"/>
          </p:cNvSpPr>
          <p:nvPr>
            <p:ph type="body" idx="1"/>
          </p:nvPr>
        </p:nvSpPr>
        <p:spPr>
          <a:xfrm>
            <a:off x="1303800" y="1403142"/>
            <a:ext cx="7030500" cy="3203268"/>
          </a:xfrm>
        </p:spPr>
        <p:txBody>
          <a:bodyPr>
            <a:noAutofit/>
          </a:bodyPr>
          <a:lstStyle/>
          <a:p>
            <a:pPr marL="146050" indent="0">
              <a:buNone/>
            </a:pPr>
            <a:r>
              <a:rPr lang="en-US" sz="1200" dirty="0">
                <a:solidFill>
                  <a:srgbClr val="FF0000"/>
                </a:solidFill>
                <a:latin typeface="Times New Roman" panose="02020603050405020304" pitchFamily="18" charset="0"/>
                <a:cs typeface="Times New Roman" panose="02020603050405020304" pitchFamily="18" charset="0"/>
              </a:rPr>
              <a:t>The business problem is that for charity organizations, it is very hard to grow funding. Therefore, they must search for more donors, who can donate regularly and will increase the value of their donations. </a:t>
            </a:r>
          </a:p>
          <a:p>
            <a:pPr marL="146050" indent="0">
              <a:buNone/>
            </a:pPr>
            <a:endParaRPr lang="en-US" sz="1200" dirty="0">
              <a:solidFill>
                <a:srgbClr val="FF0000"/>
              </a:solidFill>
              <a:latin typeface="Times New Roman" panose="02020603050405020304" pitchFamily="18" charset="0"/>
              <a:cs typeface="Times New Roman" panose="02020603050405020304" pitchFamily="18" charset="0"/>
            </a:endParaRPr>
          </a:p>
          <a:p>
            <a:pPr marL="146050" indent="0">
              <a:buNone/>
            </a:pPr>
            <a:r>
              <a:rPr lang="en-US" sz="1200" dirty="0">
                <a:solidFill>
                  <a:srgbClr val="FF0000"/>
                </a:solidFill>
                <a:latin typeface="Times New Roman" panose="02020603050405020304" pitchFamily="18" charset="0"/>
                <a:cs typeface="Times New Roman" panose="02020603050405020304" pitchFamily="18" charset="0"/>
              </a:rPr>
              <a:t>To understand the problem, I needed to </a:t>
            </a:r>
            <a:r>
              <a:rPr lang="en-US" sz="1200" dirty="0" err="1">
                <a:solidFill>
                  <a:srgbClr val="FF0000"/>
                </a:solidFill>
                <a:latin typeface="Times New Roman" panose="02020603050405020304" pitchFamily="18" charset="0"/>
                <a:cs typeface="Times New Roman" panose="02020603050405020304" pitchFamily="18" charset="0"/>
              </a:rPr>
              <a:t>analyse</a:t>
            </a:r>
            <a:r>
              <a:rPr lang="en-US" sz="1200" dirty="0">
                <a:solidFill>
                  <a:srgbClr val="FF0000"/>
                </a:solidFill>
                <a:latin typeface="Times New Roman" panose="02020603050405020304" pitchFamily="18" charset="0"/>
                <a:cs typeface="Times New Roman" panose="02020603050405020304" pitchFamily="18" charset="0"/>
              </a:rPr>
              <a:t> existing data bases of Donors and Donations.</a:t>
            </a:r>
          </a:p>
          <a:p>
            <a:pPr marL="146050" indent="0">
              <a:buNone/>
            </a:pPr>
            <a:endParaRPr lang="en-US" sz="1200" dirty="0">
              <a:solidFill>
                <a:srgbClr val="FF0000"/>
              </a:solidFill>
              <a:latin typeface="Times New Roman" panose="02020603050405020304" pitchFamily="18" charset="0"/>
              <a:cs typeface="Times New Roman" panose="02020603050405020304" pitchFamily="18" charset="0"/>
            </a:endParaRPr>
          </a:p>
          <a:p>
            <a:pPr marL="146050" indent="0">
              <a:buNone/>
            </a:pPr>
            <a:r>
              <a:rPr lang="en-US" sz="1200" dirty="0">
                <a:solidFill>
                  <a:srgbClr val="FF0000"/>
                </a:solidFill>
                <a:latin typeface="Times New Roman" panose="02020603050405020304" pitchFamily="18" charset="0"/>
                <a:cs typeface="Times New Roman" panose="02020603050405020304" pitchFamily="18" charset="0"/>
              </a:rPr>
              <a:t> Also, I should present crucial numbers and </a:t>
            </a:r>
            <a:r>
              <a:rPr lang="en-US" sz="1200" dirty="0" err="1">
                <a:solidFill>
                  <a:srgbClr val="FF0000"/>
                </a:solidFill>
                <a:latin typeface="Times New Roman" panose="02020603050405020304" pitchFamily="18" charset="0"/>
                <a:cs typeface="Times New Roman" panose="02020603050405020304" pitchFamily="18" charset="0"/>
              </a:rPr>
              <a:t>visualisations</a:t>
            </a:r>
            <a:r>
              <a:rPr lang="en-US" sz="1200" dirty="0">
                <a:solidFill>
                  <a:srgbClr val="FF0000"/>
                </a:solidFill>
                <a:latin typeface="Times New Roman" panose="02020603050405020304" pitchFamily="18" charset="0"/>
                <a:cs typeface="Times New Roman" panose="02020603050405020304" pitchFamily="18" charset="0"/>
              </a:rPr>
              <a:t> of our data sets. I decided to ask some questions to dig the problem deeper:</a:t>
            </a:r>
          </a:p>
          <a:p>
            <a:r>
              <a:rPr lang="en-US" sz="1200" dirty="0">
                <a:solidFill>
                  <a:srgbClr val="FF0000"/>
                </a:solidFill>
                <a:latin typeface="Times New Roman" panose="02020603050405020304" pitchFamily="18" charset="0"/>
                <a:cs typeface="Times New Roman" panose="02020603050405020304" pitchFamily="18" charset="0"/>
              </a:rPr>
              <a:t> How many donors we have in existing database?</a:t>
            </a:r>
          </a:p>
          <a:p>
            <a:r>
              <a:rPr lang="en-US" sz="1200" dirty="0">
                <a:solidFill>
                  <a:srgbClr val="FF0000"/>
                </a:solidFill>
                <a:latin typeface="Times New Roman" panose="02020603050405020304" pitchFamily="18" charset="0"/>
                <a:cs typeface="Times New Roman" panose="02020603050405020304" pitchFamily="18" charset="0"/>
              </a:rPr>
              <a:t> What is the amount of their donations? </a:t>
            </a:r>
          </a:p>
          <a:p>
            <a:r>
              <a:rPr lang="en-US" sz="1200" dirty="0">
                <a:solidFill>
                  <a:srgbClr val="FF0000"/>
                </a:solidFill>
                <a:latin typeface="Times New Roman" panose="02020603050405020304" pitchFamily="18" charset="0"/>
                <a:cs typeface="Times New Roman" panose="02020603050405020304" pitchFamily="18" charset="0"/>
              </a:rPr>
              <a:t>What is the frequency of the donations?</a:t>
            </a:r>
          </a:p>
          <a:p>
            <a:r>
              <a:rPr lang="en-US" sz="1200" dirty="0">
                <a:solidFill>
                  <a:srgbClr val="FF0000"/>
                </a:solidFill>
                <a:latin typeface="Times New Roman" panose="02020603050405020304" pitchFamily="18" charset="0"/>
                <a:cs typeface="Times New Roman" panose="02020603050405020304" pitchFamily="18" charset="0"/>
              </a:rPr>
              <a:t>Who are the top 10 donors?</a:t>
            </a:r>
          </a:p>
          <a:p>
            <a:r>
              <a:rPr lang="en-US" sz="1200" dirty="0">
                <a:solidFill>
                  <a:srgbClr val="FF0000"/>
                </a:solidFill>
                <a:latin typeface="Times New Roman" panose="02020603050405020304" pitchFamily="18" charset="0"/>
                <a:cs typeface="Times New Roman" panose="02020603050405020304" pitchFamily="18" charset="0"/>
              </a:rPr>
              <a:t>Does the amount of donations depends on gender, job field, university degree, car?</a:t>
            </a:r>
          </a:p>
          <a:p>
            <a:pPr marL="146050" indent="0">
              <a:buNone/>
            </a:pPr>
            <a:endParaRPr lang="en-US"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68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720D4-0076-9F34-D5ED-5DF95EAF2977}"/>
              </a:ext>
            </a:extLst>
          </p:cNvPr>
          <p:cNvSpPr txBox="1"/>
          <p:nvPr/>
        </p:nvSpPr>
        <p:spPr>
          <a:xfrm>
            <a:off x="465513" y="690165"/>
            <a:ext cx="7564582" cy="1938992"/>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Also, I realized that I should figure out what is happening, why some people donate regularly and some of them do not. I had to specify main symptoms and trends of the dataset.</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 Moreover, I applied Root Cause Analysis to ask: </a:t>
            </a:r>
          </a:p>
          <a:p>
            <a:pPr marL="342900" indent="-342900">
              <a:buAutoNum type="arabicPeriod"/>
            </a:pPr>
            <a:r>
              <a:rPr lang="en-US" sz="1200" dirty="0">
                <a:solidFill>
                  <a:srgbClr val="FF0000"/>
                </a:solidFill>
                <a:latin typeface="Times New Roman" panose="02020603050405020304" pitchFamily="18" charset="0"/>
                <a:cs typeface="Times New Roman" panose="02020603050405020304" pitchFamily="18" charset="0"/>
              </a:rPr>
              <a:t>Why do we not have as many donors as we need? </a:t>
            </a:r>
          </a:p>
          <a:p>
            <a:pPr marL="342900" indent="-342900">
              <a:buAutoNum type="arabicPeriod"/>
            </a:pPr>
            <a:r>
              <a:rPr lang="en-US" sz="1200" dirty="0">
                <a:solidFill>
                  <a:srgbClr val="FF0000"/>
                </a:solidFill>
                <a:latin typeface="Times New Roman" panose="02020603050405020304" pitchFamily="18" charset="0"/>
                <a:cs typeface="Times New Roman" panose="02020603050405020304" pitchFamily="18" charset="0"/>
              </a:rPr>
              <a:t>Why donors’ willingness and capability to donate is vary? </a:t>
            </a:r>
          </a:p>
          <a:p>
            <a:pPr marL="342900" indent="-342900">
              <a:buAutoNum type="arabicPeriod"/>
            </a:pPr>
            <a:r>
              <a:rPr lang="en-US" sz="1200" dirty="0">
                <a:solidFill>
                  <a:srgbClr val="FF0000"/>
                </a:solidFill>
                <a:latin typeface="Times New Roman" panose="02020603050405020304" pitchFamily="18" charset="0"/>
                <a:cs typeface="Times New Roman" panose="02020603050405020304" pitchFamily="18" charset="0"/>
              </a:rPr>
              <a:t>Why in our database we can not see when people joined our </a:t>
            </a:r>
            <a:r>
              <a:rPr lang="en-US" sz="1200" dirty="0" err="1">
                <a:solidFill>
                  <a:srgbClr val="FF0000"/>
                </a:solidFill>
                <a:latin typeface="Times New Roman" panose="02020603050405020304" pitchFamily="18" charset="0"/>
                <a:cs typeface="Times New Roman" panose="02020603050405020304" pitchFamily="18" charset="0"/>
              </a:rPr>
              <a:t>organisation</a:t>
            </a:r>
            <a:r>
              <a:rPr lang="en-US" sz="1200" dirty="0">
                <a:solidFill>
                  <a:srgbClr val="FF0000"/>
                </a:solidFill>
                <a:latin typeface="Times New Roman" panose="02020603050405020304" pitchFamily="18" charset="0"/>
                <a:cs typeface="Times New Roman" panose="02020603050405020304" pitchFamily="18" charset="0"/>
              </a:rPr>
              <a:t> and how long they stay with us? </a:t>
            </a:r>
          </a:p>
          <a:p>
            <a:pPr marL="342900" indent="-342900">
              <a:buAutoNum type="arabicPeriod"/>
            </a:pPr>
            <a:r>
              <a:rPr lang="en-US" sz="1200" dirty="0">
                <a:solidFill>
                  <a:srgbClr val="FF0000"/>
                </a:solidFill>
                <a:latin typeface="Times New Roman" panose="02020603050405020304" pitchFamily="18" charset="0"/>
                <a:cs typeface="Times New Roman" panose="02020603050405020304" pitchFamily="18" charset="0"/>
              </a:rPr>
              <a:t>Why we do not add their date of birth to our dataset to research what is the age group of our donors? </a:t>
            </a:r>
          </a:p>
          <a:p>
            <a:pPr marL="342900" indent="-342900">
              <a:buAutoNum type="arabicPeriod"/>
            </a:pPr>
            <a:r>
              <a:rPr lang="en-US" sz="1200" dirty="0">
                <a:solidFill>
                  <a:srgbClr val="FF0000"/>
                </a:solidFill>
                <a:latin typeface="Times New Roman" panose="02020603050405020304" pitchFamily="18" charset="0"/>
                <a:cs typeface="Times New Roman" panose="02020603050405020304" pitchFamily="18" charset="0"/>
              </a:rPr>
              <a:t>Why do we not collect information how actually donors learned about Education for ALL to be able to promote our </a:t>
            </a:r>
            <a:r>
              <a:rPr lang="en-US" sz="1200" dirty="0" err="1">
                <a:solidFill>
                  <a:srgbClr val="FF0000"/>
                </a:solidFill>
                <a:latin typeface="Times New Roman" panose="02020603050405020304" pitchFamily="18" charset="0"/>
                <a:cs typeface="Times New Roman" panose="02020603050405020304" pitchFamily="18" charset="0"/>
              </a:rPr>
              <a:t>organisation</a:t>
            </a:r>
            <a:r>
              <a:rPr lang="en-US" sz="1200" dirty="0">
                <a:solidFill>
                  <a:srgbClr val="FF0000"/>
                </a:solidFill>
                <a:latin typeface="Times New Roman" panose="02020603050405020304" pitchFamily="18" charset="0"/>
                <a:cs typeface="Times New Roman" panose="02020603050405020304" pitchFamily="18" charset="0"/>
              </a:rPr>
              <a:t> via these channels?</a:t>
            </a:r>
          </a:p>
        </p:txBody>
      </p:sp>
    </p:spTree>
    <p:extLst>
      <p:ext uri="{BB962C8B-B14F-4D97-AF65-F5344CB8AC3E}">
        <p14:creationId xmlns:p14="http://schemas.microsoft.com/office/powerpoint/2010/main" val="296202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80067" y="1508200"/>
            <a:ext cx="5372933"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solidFill>
                  <a:srgbClr val="32266F"/>
                </a:solidFill>
                <a:latin typeface="Times New Roman" panose="02020603050405020304" pitchFamily="18" charset="0"/>
                <a:cs typeface="Times New Roman" panose="02020603050405020304" pitchFamily="18" charset="0"/>
              </a:rPr>
              <a:t>Findings &amp; Insights</a:t>
            </a:r>
            <a:endParaRPr b="1" dirty="0">
              <a:solidFill>
                <a:srgbClr val="32266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2DA64-F720-EF27-099C-4F37186420FA}"/>
              </a:ext>
            </a:extLst>
          </p:cNvPr>
          <p:cNvSpPr txBox="1"/>
          <p:nvPr/>
        </p:nvSpPr>
        <p:spPr>
          <a:xfrm>
            <a:off x="556952" y="472660"/>
            <a:ext cx="7789026" cy="3785652"/>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I have been provided with 2 relational databases such as: </a:t>
            </a:r>
            <a:r>
              <a:rPr lang="en-US" sz="1200" dirty="0" err="1">
                <a:solidFill>
                  <a:srgbClr val="FF0000"/>
                </a:solidFill>
                <a:latin typeface="Times New Roman" panose="02020603050405020304" pitchFamily="18" charset="0"/>
                <a:cs typeface="Times New Roman" panose="02020603050405020304" pitchFamily="18" charset="0"/>
              </a:rPr>
              <a:t>FO_Donation_Data</a:t>
            </a:r>
            <a:r>
              <a:rPr lang="en-US" sz="1200" dirty="0">
                <a:solidFill>
                  <a:srgbClr val="FF0000"/>
                </a:solidFill>
                <a:latin typeface="Times New Roman" panose="02020603050405020304" pitchFamily="18" charset="0"/>
                <a:cs typeface="Times New Roman" panose="02020603050405020304" pitchFamily="18" charset="0"/>
              </a:rPr>
              <a:t> and </a:t>
            </a:r>
            <a:r>
              <a:rPr lang="en-US" sz="1200" dirty="0" err="1">
                <a:solidFill>
                  <a:srgbClr val="FF0000"/>
                </a:solidFill>
                <a:latin typeface="Times New Roman" panose="02020603050405020304" pitchFamily="18" charset="0"/>
                <a:cs typeface="Times New Roman" panose="02020603050405020304" pitchFamily="18" charset="0"/>
              </a:rPr>
              <a:t>EFO_Donor_Data</a:t>
            </a:r>
            <a:r>
              <a:rPr lang="en-US" sz="1200" dirty="0">
                <a:solidFill>
                  <a:srgbClr val="FF0000"/>
                </a:solidFill>
                <a:latin typeface="Times New Roman" panose="02020603050405020304" pitchFamily="18" charset="0"/>
                <a:cs typeface="Times New Roman" panose="02020603050405020304" pitchFamily="18" charset="0"/>
              </a:rPr>
              <a:t> to answer the business problem.</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 SQLite Database Management System was used to find out main insights. </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Donation Dataset includes such data:</a:t>
            </a:r>
          </a:p>
          <a:p>
            <a:r>
              <a:rPr lang="en-US" sz="1200" dirty="0">
                <a:solidFill>
                  <a:srgbClr val="FF0000"/>
                </a:solidFill>
                <a:latin typeface="Times New Roman" panose="02020603050405020304" pitchFamily="18" charset="0"/>
                <a:cs typeface="Times New Roman" panose="02020603050405020304" pitchFamily="18" charset="0"/>
              </a:rPr>
              <a:t> - Id</a:t>
            </a:r>
          </a:p>
          <a:p>
            <a:r>
              <a:rPr lang="en-US" sz="1200" dirty="0">
                <a:solidFill>
                  <a:srgbClr val="FF0000"/>
                </a:solidFill>
                <a:latin typeface="Times New Roman" panose="02020603050405020304" pitchFamily="18" charset="0"/>
                <a:cs typeface="Times New Roman" panose="02020603050405020304" pitchFamily="18" charset="0"/>
              </a:rPr>
              <a:t> - First name </a:t>
            </a:r>
          </a:p>
          <a:p>
            <a:r>
              <a:rPr lang="en-US" sz="1200" dirty="0">
                <a:solidFill>
                  <a:srgbClr val="FF0000"/>
                </a:solidFill>
                <a:latin typeface="Times New Roman" panose="02020603050405020304" pitchFamily="18" charset="0"/>
                <a:cs typeface="Times New Roman" panose="02020603050405020304" pitchFamily="18" charset="0"/>
              </a:rPr>
              <a:t> Last Name </a:t>
            </a:r>
          </a:p>
          <a:p>
            <a:r>
              <a:rPr lang="en-US" sz="1200" dirty="0">
                <a:solidFill>
                  <a:srgbClr val="FF0000"/>
                </a:solidFill>
                <a:latin typeface="Times New Roman" panose="02020603050405020304" pitchFamily="18" charset="0"/>
                <a:cs typeface="Times New Roman" panose="02020603050405020304" pitchFamily="18" charset="0"/>
              </a:rPr>
              <a:t>Email</a:t>
            </a:r>
          </a:p>
          <a:p>
            <a:r>
              <a:rPr lang="en-US" sz="1200" dirty="0">
                <a:solidFill>
                  <a:srgbClr val="FF0000"/>
                </a:solidFill>
                <a:latin typeface="Times New Roman" panose="02020603050405020304" pitchFamily="18" charset="0"/>
                <a:cs typeface="Times New Roman" panose="02020603050405020304" pitchFamily="18" charset="0"/>
              </a:rPr>
              <a:t> - Gender</a:t>
            </a:r>
          </a:p>
          <a:p>
            <a:r>
              <a:rPr lang="en-US" sz="1200" dirty="0">
                <a:solidFill>
                  <a:srgbClr val="FF0000"/>
                </a:solidFill>
                <a:latin typeface="Times New Roman" panose="02020603050405020304" pitchFamily="18" charset="0"/>
                <a:cs typeface="Times New Roman" panose="02020603050405020304" pitchFamily="18" charset="0"/>
              </a:rPr>
              <a:t> - Job field</a:t>
            </a:r>
          </a:p>
          <a:p>
            <a:r>
              <a:rPr lang="en-US" sz="1200" dirty="0">
                <a:solidFill>
                  <a:srgbClr val="FF0000"/>
                </a:solidFill>
                <a:latin typeface="Times New Roman" panose="02020603050405020304" pitchFamily="18" charset="0"/>
                <a:cs typeface="Times New Roman" panose="02020603050405020304" pitchFamily="18" charset="0"/>
              </a:rPr>
              <a:t> - Donation</a:t>
            </a:r>
          </a:p>
          <a:p>
            <a:r>
              <a:rPr lang="en-US" sz="1200" dirty="0">
                <a:solidFill>
                  <a:srgbClr val="FF0000"/>
                </a:solidFill>
                <a:latin typeface="Times New Roman" panose="02020603050405020304" pitchFamily="18" charset="0"/>
                <a:cs typeface="Times New Roman" panose="02020603050405020304" pitchFamily="18" charset="0"/>
              </a:rPr>
              <a:t> - State</a:t>
            </a:r>
          </a:p>
          <a:p>
            <a:r>
              <a:rPr lang="en-US" sz="1200" dirty="0">
                <a:solidFill>
                  <a:srgbClr val="FF0000"/>
                </a:solidFill>
                <a:latin typeface="Times New Roman" panose="02020603050405020304" pitchFamily="18" charset="0"/>
                <a:cs typeface="Times New Roman" panose="02020603050405020304" pitchFamily="18" charset="0"/>
              </a:rPr>
              <a:t> - Shirt Size </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Donor Dataset includes such data: </a:t>
            </a:r>
          </a:p>
          <a:p>
            <a:r>
              <a:rPr lang="en-US" sz="1200" dirty="0">
                <a:solidFill>
                  <a:srgbClr val="FF0000"/>
                </a:solidFill>
                <a:latin typeface="Times New Roman" panose="02020603050405020304" pitchFamily="18" charset="0"/>
                <a:cs typeface="Times New Roman" panose="02020603050405020304" pitchFamily="18" charset="0"/>
              </a:rPr>
              <a:t> Id , Donation frequency , University , Car , Second language , </a:t>
            </a:r>
            <a:r>
              <a:rPr lang="en-US" sz="1200" dirty="0" err="1">
                <a:solidFill>
                  <a:srgbClr val="FF0000"/>
                </a:solidFill>
                <a:latin typeface="Times New Roman" panose="02020603050405020304" pitchFamily="18" charset="0"/>
                <a:cs typeface="Times New Roman" panose="02020603050405020304" pitchFamily="18" charset="0"/>
              </a:rPr>
              <a:t>Favourite</a:t>
            </a:r>
            <a:r>
              <a:rPr lang="en-US" sz="1200" dirty="0">
                <a:solidFill>
                  <a:srgbClr val="FF0000"/>
                </a:solidFill>
                <a:latin typeface="Times New Roman" panose="02020603050405020304" pitchFamily="18" charset="0"/>
                <a:cs typeface="Times New Roman" panose="02020603050405020304" pitchFamily="18" charset="0"/>
              </a:rPr>
              <a:t> </a:t>
            </a:r>
            <a:r>
              <a:rPr lang="en-US" sz="1200" dirty="0" err="1">
                <a:solidFill>
                  <a:srgbClr val="FF0000"/>
                </a:solidFill>
                <a:latin typeface="Times New Roman" panose="02020603050405020304" pitchFamily="18" charset="0"/>
                <a:cs typeface="Times New Roman" panose="02020603050405020304" pitchFamily="18" charset="0"/>
              </a:rPr>
              <a:t>colour</a:t>
            </a:r>
            <a:r>
              <a:rPr lang="en-US" sz="1200" dirty="0">
                <a:solidFill>
                  <a:srgbClr val="FF0000"/>
                </a:solidFill>
                <a:latin typeface="Times New Roman" panose="02020603050405020304" pitchFamily="18" charset="0"/>
                <a:cs typeface="Times New Roman" panose="02020603050405020304" pitchFamily="18" charset="0"/>
              </a:rPr>
              <a:t> , Movie genre</a:t>
            </a: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 Both data sets were imported into SQLite.</a:t>
            </a:r>
          </a:p>
        </p:txBody>
      </p:sp>
    </p:spTree>
    <p:extLst>
      <p:ext uri="{BB962C8B-B14F-4D97-AF65-F5344CB8AC3E}">
        <p14:creationId xmlns:p14="http://schemas.microsoft.com/office/powerpoint/2010/main" val="30560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E1017-B2DA-C9F0-94D6-C73686494F7F}"/>
              </a:ext>
            </a:extLst>
          </p:cNvPr>
          <p:cNvSpPr txBox="1"/>
          <p:nvPr/>
        </p:nvSpPr>
        <p:spPr>
          <a:xfrm>
            <a:off x="423949" y="195247"/>
            <a:ext cx="4572000"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Both data sets were imported into SQLite.</a:t>
            </a:r>
          </a:p>
        </p:txBody>
      </p:sp>
      <p:pic>
        <p:nvPicPr>
          <p:cNvPr id="5" name="Picture 4">
            <a:extLst>
              <a:ext uri="{FF2B5EF4-FFF2-40B4-BE49-F238E27FC236}">
                <a16:creationId xmlns:a16="http://schemas.microsoft.com/office/drawing/2014/main" id="{5F59908F-3062-23C0-4220-49F29044DEDB}"/>
              </a:ext>
            </a:extLst>
          </p:cNvPr>
          <p:cNvPicPr>
            <a:picLocks noChangeAspect="1"/>
          </p:cNvPicPr>
          <p:nvPr/>
        </p:nvPicPr>
        <p:blipFill>
          <a:blip r:embed="rId2"/>
          <a:stretch>
            <a:fillRect/>
          </a:stretch>
        </p:blipFill>
        <p:spPr>
          <a:xfrm>
            <a:off x="748146" y="631767"/>
            <a:ext cx="2310938" cy="1346662"/>
          </a:xfrm>
          <a:prstGeom prst="rect">
            <a:avLst/>
          </a:prstGeom>
        </p:spPr>
      </p:pic>
      <p:sp>
        <p:nvSpPr>
          <p:cNvPr id="8" name="TextBox 7">
            <a:extLst>
              <a:ext uri="{FF2B5EF4-FFF2-40B4-BE49-F238E27FC236}">
                <a16:creationId xmlns:a16="http://schemas.microsoft.com/office/drawing/2014/main" id="{906204FC-0BDD-3709-17CE-49632FAE932B}"/>
              </a:ext>
            </a:extLst>
          </p:cNvPr>
          <p:cNvSpPr txBox="1"/>
          <p:nvPr/>
        </p:nvSpPr>
        <p:spPr>
          <a:xfrm>
            <a:off x="423949" y="2107172"/>
            <a:ext cx="5644342"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SELECT statement was used to fetch data from a database</a:t>
            </a:r>
          </a:p>
        </p:txBody>
      </p:sp>
      <p:pic>
        <p:nvPicPr>
          <p:cNvPr id="14" name="Picture 13">
            <a:extLst>
              <a:ext uri="{FF2B5EF4-FFF2-40B4-BE49-F238E27FC236}">
                <a16:creationId xmlns:a16="http://schemas.microsoft.com/office/drawing/2014/main" id="{68F25464-C6E1-25E3-4AD1-651D4E7F85B9}"/>
              </a:ext>
            </a:extLst>
          </p:cNvPr>
          <p:cNvPicPr>
            <a:picLocks noChangeAspect="1"/>
          </p:cNvPicPr>
          <p:nvPr/>
        </p:nvPicPr>
        <p:blipFill>
          <a:blip r:embed="rId3"/>
          <a:stretch>
            <a:fillRect/>
          </a:stretch>
        </p:blipFill>
        <p:spPr>
          <a:xfrm>
            <a:off x="748146" y="2493198"/>
            <a:ext cx="2310938" cy="470708"/>
          </a:xfrm>
          <a:prstGeom prst="rect">
            <a:avLst/>
          </a:prstGeom>
        </p:spPr>
      </p:pic>
      <p:sp>
        <p:nvSpPr>
          <p:cNvPr id="16" name="TextBox 15">
            <a:extLst>
              <a:ext uri="{FF2B5EF4-FFF2-40B4-BE49-F238E27FC236}">
                <a16:creationId xmlns:a16="http://schemas.microsoft.com/office/drawing/2014/main" id="{24B408A9-6231-6B3D-0075-A75FD8D1EBBD}"/>
              </a:ext>
            </a:extLst>
          </p:cNvPr>
          <p:cNvSpPr txBox="1"/>
          <p:nvPr/>
        </p:nvSpPr>
        <p:spPr>
          <a:xfrm>
            <a:off x="423949" y="3072933"/>
            <a:ext cx="7622771"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To find the total number of donors with the COUNT() Function, I used a command like this:</a:t>
            </a:r>
          </a:p>
        </p:txBody>
      </p:sp>
      <p:pic>
        <p:nvPicPr>
          <p:cNvPr id="18" name="Picture 17">
            <a:extLst>
              <a:ext uri="{FF2B5EF4-FFF2-40B4-BE49-F238E27FC236}">
                <a16:creationId xmlns:a16="http://schemas.microsoft.com/office/drawing/2014/main" id="{55BC1249-3805-11ED-759E-08107A44F944}"/>
              </a:ext>
            </a:extLst>
          </p:cNvPr>
          <p:cNvPicPr>
            <a:picLocks noChangeAspect="1"/>
          </p:cNvPicPr>
          <p:nvPr/>
        </p:nvPicPr>
        <p:blipFill>
          <a:blip r:embed="rId4"/>
          <a:stretch>
            <a:fillRect/>
          </a:stretch>
        </p:blipFill>
        <p:spPr>
          <a:xfrm>
            <a:off x="748146" y="3442248"/>
            <a:ext cx="2310938" cy="714116"/>
          </a:xfrm>
          <a:prstGeom prst="rect">
            <a:avLst/>
          </a:prstGeom>
        </p:spPr>
      </p:pic>
    </p:spTree>
    <p:extLst>
      <p:ext uri="{BB962C8B-B14F-4D97-AF65-F5344CB8AC3E}">
        <p14:creationId xmlns:p14="http://schemas.microsoft.com/office/powerpoint/2010/main" val="394560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2F4CD8-DDCC-A9C8-BB4A-70FE56ED9138}"/>
              </a:ext>
            </a:extLst>
          </p:cNvPr>
          <p:cNvSpPr txBox="1"/>
          <p:nvPr/>
        </p:nvSpPr>
        <p:spPr>
          <a:xfrm>
            <a:off x="425667" y="410428"/>
            <a:ext cx="7866993" cy="2585323"/>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To find the total sum of donations I used SUM():</a:t>
            </a:r>
          </a:p>
          <a:p>
            <a:endParaRPr lang="en-US" sz="1200" dirty="0">
              <a:solidFill>
                <a:srgbClr val="FF0000"/>
              </a:solidFill>
              <a:latin typeface="Times New Roman" panose="02020603050405020304" pitchFamily="18" charset="0"/>
              <a:cs typeface="Times New Roman" panose="02020603050405020304" pitchFamily="18" charset="0"/>
            </a:endParaRPr>
          </a:p>
          <a:p>
            <a:endParaRPr lang="en-US" sz="1200" dirty="0">
              <a:solidFill>
                <a:srgbClr val="FF0000"/>
              </a:solidFill>
              <a:latin typeface="Times New Roman" panose="02020603050405020304" pitchFamily="18" charset="0"/>
              <a:cs typeface="Times New Roman" panose="02020603050405020304" pitchFamily="18" charset="0"/>
            </a:endParaRPr>
          </a:p>
          <a:p>
            <a:endParaRPr lang="en-US" sz="1200" dirty="0">
              <a:solidFill>
                <a:srgbClr val="FF0000"/>
              </a:solidFill>
              <a:latin typeface="Times New Roman" panose="02020603050405020304" pitchFamily="18" charset="0"/>
              <a:cs typeface="Times New Roman" panose="02020603050405020304" pitchFamily="18" charset="0"/>
            </a:endParaRPr>
          </a:p>
          <a:p>
            <a:endParaRPr lang="en-US" sz="1200" dirty="0">
              <a:solidFill>
                <a:srgbClr val="FF0000"/>
              </a:solidFill>
              <a:latin typeface="Times New Roman" panose="02020603050405020304" pitchFamily="18" charset="0"/>
              <a:cs typeface="Times New Roman" panose="02020603050405020304" pitchFamily="18" charset="0"/>
            </a:endParaRPr>
          </a:p>
          <a:p>
            <a:r>
              <a:rPr lang="en-US" sz="1200" dirty="0">
                <a:solidFill>
                  <a:srgbClr val="FF0000"/>
                </a:solidFill>
                <a:latin typeface="Times New Roman" panose="02020603050405020304" pitchFamily="18" charset="0"/>
                <a:cs typeface="Times New Roman" panose="02020603050405020304" pitchFamily="18" charset="0"/>
              </a:rPr>
              <a:t> </a:t>
            </a:r>
          </a:p>
          <a:p>
            <a:r>
              <a:rPr lang="en-US" sz="1200" dirty="0">
                <a:solidFill>
                  <a:srgbClr val="FF0000"/>
                </a:solidFill>
                <a:latin typeface="Times New Roman" panose="02020603050405020304" pitchFamily="18" charset="0"/>
                <a:cs typeface="Times New Roman" panose="02020603050405020304" pitchFamily="18" charset="0"/>
              </a:rPr>
              <a:t>MAX() I applied to find the largest amount of donations: </a:t>
            </a:r>
          </a:p>
          <a:p>
            <a:endParaRPr lang="en-US" sz="1200" dirty="0">
              <a:solidFill>
                <a:srgbClr val="FF0000"/>
              </a:solidFill>
              <a:latin typeface="Times New Roman" panose="02020603050405020304" pitchFamily="18" charset="0"/>
              <a:cs typeface="Times New Roman" panose="02020603050405020304" pitchFamily="18" charset="0"/>
            </a:endParaRPr>
          </a:p>
          <a:p>
            <a:endParaRPr lang="en-US" sz="1200" dirty="0">
              <a:solidFill>
                <a:srgbClr val="FF0000"/>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34D98C8B-EF03-60AC-B5AA-56974F698F27}"/>
              </a:ext>
            </a:extLst>
          </p:cNvPr>
          <p:cNvPicPr>
            <a:picLocks noChangeAspect="1"/>
          </p:cNvPicPr>
          <p:nvPr/>
        </p:nvPicPr>
        <p:blipFill>
          <a:blip r:embed="rId2"/>
          <a:stretch>
            <a:fillRect/>
          </a:stretch>
        </p:blipFill>
        <p:spPr>
          <a:xfrm>
            <a:off x="571938" y="701566"/>
            <a:ext cx="1982076" cy="756744"/>
          </a:xfrm>
          <a:prstGeom prst="rect">
            <a:avLst/>
          </a:prstGeom>
        </p:spPr>
      </p:pic>
      <p:pic>
        <p:nvPicPr>
          <p:cNvPr id="7" name="Picture 6">
            <a:extLst>
              <a:ext uri="{FF2B5EF4-FFF2-40B4-BE49-F238E27FC236}">
                <a16:creationId xmlns:a16="http://schemas.microsoft.com/office/drawing/2014/main" id="{BFE12DCC-2875-6F50-C9FB-196FBBE347B2}"/>
              </a:ext>
            </a:extLst>
          </p:cNvPr>
          <p:cNvPicPr>
            <a:picLocks noChangeAspect="1"/>
          </p:cNvPicPr>
          <p:nvPr/>
        </p:nvPicPr>
        <p:blipFill>
          <a:blip r:embed="rId3"/>
          <a:stretch>
            <a:fillRect/>
          </a:stretch>
        </p:blipFill>
        <p:spPr>
          <a:xfrm>
            <a:off x="571938" y="2033752"/>
            <a:ext cx="2068786" cy="838889"/>
          </a:xfrm>
          <a:prstGeom prst="rect">
            <a:avLst/>
          </a:prstGeom>
        </p:spPr>
      </p:pic>
      <p:pic>
        <p:nvPicPr>
          <p:cNvPr id="9" name="Picture 8">
            <a:extLst>
              <a:ext uri="{FF2B5EF4-FFF2-40B4-BE49-F238E27FC236}">
                <a16:creationId xmlns:a16="http://schemas.microsoft.com/office/drawing/2014/main" id="{F2728A30-DAB1-2293-D13B-A9AB7731F785}"/>
              </a:ext>
            </a:extLst>
          </p:cNvPr>
          <p:cNvPicPr>
            <a:picLocks noChangeAspect="1"/>
          </p:cNvPicPr>
          <p:nvPr/>
        </p:nvPicPr>
        <p:blipFill>
          <a:blip r:embed="rId4"/>
          <a:stretch>
            <a:fillRect/>
          </a:stretch>
        </p:blipFill>
        <p:spPr>
          <a:xfrm>
            <a:off x="571938" y="3492110"/>
            <a:ext cx="2431393" cy="1079079"/>
          </a:xfrm>
          <a:prstGeom prst="rect">
            <a:avLst/>
          </a:prstGeom>
        </p:spPr>
      </p:pic>
      <p:sp>
        <p:nvSpPr>
          <p:cNvPr id="11" name="TextBox 10">
            <a:extLst>
              <a:ext uri="{FF2B5EF4-FFF2-40B4-BE49-F238E27FC236}">
                <a16:creationId xmlns:a16="http://schemas.microsoft.com/office/drawing/2014/main" id="{40BF8FA9-E626-1C50-A65E-E19CE8D751CD}"/>
              </a:ext>
            </a:extLst>
          </p:cNvPr>
          <p:cNvSpPr txBox="1"/>
          <p:nvPr/>
        </p:nvSpPr>
        <p:spPr>
          <a:xfrm>
            <a:off x="425667" y="3081634"/>
            <a:ext cx="4572000" cy="276999"/>
          </a:xfrm>
          <a:prstGeom prst="rect">
            <a:avLst/>
          </a:prstGeom>
          <a:noFill/>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MIN() to return the smallest value of donations:</a:t>
            </a:r>
          </a:p>
        </p:txBody>
      </p:sp>
    </p:spTree>
    <p:extLst>
      <p:ext uri="{BB962C8B-B14F-4D97-AF65-F5344CB8AC3E}">
        <p14:creationId xmlns:p14="http://schemas.microsoft.com/office/powerpoint/2010/main" val="17952217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{321A4D2F-F44C-164D-A2D9-1F468C2D062F}tf10001119</Template>
  <TotalTime>54409</TotalTime>
  <Words>1655</Words>
  <Application>Microsoft Macintosh PowerPoint</Application>
  <PresentationFormat>On-screen Show (16:9)</PresentationFormat>
  <Paragraphs>130</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Times New Roman</vt:lpstr>
      <vt:lpstr>Gill Sans MT</vt:lpstr>
      <vt:lpstr>Arial</vt:lpstr>
      <vt:lpstr>Gallery</vt:lpstr>
      <vt:lpstr>PowerPoint Presentation</vt:lpstr>
      <vt:lpstr>Professional Background:</vt:lpstr>
      <vt:lpstr>Project Description:</vt:lpstr>
      <vt:lpstr>ROOT CAUSE ANALYSIS</vt:lpstr>
      <vt:lpstr>PowerPoint Presentation</vt:lpstr>
      <vt:lpstr>Findings &amp;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Oladayo Ogunleke</cp:lastModifiedBy>
  <cp:revision>9</cp:revision>
  <dcterms:modified xsi:type="dcterms:W3CDTF">2023-12-26T10:25:33Z</dcterms:modified>
</cp:coreProperties>
</file>