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60" r:id="rId4"/>
    <p:sldId id="283" r:id="rId5"/>
    <p:sldId id="262" r:id="rId6"/>
    <p:sldId id="263" r:id="rId7"/>
    <p:sldId id="264" r:id="rId8"/>
    <p:sldId id="284" r:id="rId9"/>
    <p:sldId id="265" r:id="rId10"/>
    <p:sldId id="266" r:id="rId11"/>
    <p:sldId id="267" r:id="rId12"/>
    <p:sldId id="269" r:id="rId13"/>
    <p:sldId id="270" r:id="rId14"/>
    <p:sldId id="28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aven Pro" pitchFamily="2" charset="77"/>
      <p:regular r:id="rId21"/>
      <p:bold r:id="rId22"/>
    </p:embeddedFont>
    <p:embeddedFont>
      <p:font typeface="Nunito" pitchFamily="2" charset="77"/>
      <p:regular r:id="rId23"/>
      <p:bold r:id="rId24"/>
      <p:italic r:id="rId25"/>
      <p:boldItalic r:id="rId26"/>
    </p:embeddedFont>
    <p:embeddedFont>
      <p:font typeface="Oswald" pitchFamily="2" charset="77"/>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f9f517ca5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1eb9af0e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1eb9af0e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9f517ca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F5FBF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3614550" y="2904025"/>
            <a:ext cx="2227450" cy="430857"/>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mes New Roman" panose="02020603050405020304" pitchFamily="18" charset="0"/>
                <a:ea typeface="Nunito Light"/>
                <a:cs typeface="Times New Roman" panose="02020603050405020304" pitchFamily="18" charset="0"/>
                <a:sym typeface="Nunito Light"/>
              </a:rPr>
              <a:t>By Damilola Ogunleke</a:t>
            </a:r>
            <a:endParaRPr sz="2200" dirty="0">
              <a:solidFill>
                <a:schemeClr val="dk1"/>
              </a:solidFill>
              <a:latin typeface="Times New Roman" panose="02020603050405020304" pitchFamily="18" charset="0"/>
              <a:ea typeface="Nunito Light"/>
              <a:cs typeface="Times New Roman" panose="02020603050405020304" pitchFamily="18" charset="0"/>
              <a:sym typeface="Nunito Light"/>
            </a:endParaRPr>
          </a:p>
        </p:txBody>
      </p:sp>
      <p:sp>
        <p:nvSpPr>
          <p:cNvPr id="278" name="Google Shape;278;p13"/>
          <p:cNvSpPr/>
          <p:nvPr/>
        </p:nvSpPr>
        <p:spPr>
          <a:xfrm>
            <a:off x="1313850" y="1872675"/>
            <a:ext cx="6516300" cy="940800"/>
          </a:xfrm>
          <a:prstGeom prst="roundRect">
            <a:avLst>
              <a:gd name="adj" fmla="val 16667"/>
            </a:avLst>
          </a:prstGeom>
          <a:solidFill>
            <a:srgbClr val="DC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2361225" y="1973625"/>
            <a:ext cx="45249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32266F"/>
                </a:solidFill>
                <a:latin typeface="Times New Roman" panose="02020603050405020304" pitchFamily="18" charset="0"/>
                <a:ea typeface="Roboto"/>
                <a:cs typeface="Times New Roman" panose="02020603050405020304" pitchFamily="18" charset="0"/>
                <a:sym typeface="Roboto"/>
              </a:rPr>
              <a:t>Sora Analysis Project</a:t>
            </a:r>
            <a:endParaRPr sz="3600" b="1" dirty="0">
              <a:solidFill>
                <a:srgbClr val="32266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226887" y="393476"/>
            <a:ext cx="7030500" cy="6918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ea typeface="Oswald"/>
                <a:cs typeface="Times New Roman" panose="02020603050405020304" pitchFamily="18" charset="0"/>
                <a:sym typeface="Oswald"/>
              </a:rPr>
              <a:t>5. </a:t>
            </a:r>
            <a:r>
              <a:rPr lang="en" dirty="0">
                <a:solidFill>
                  <a:srgbClr val="32266F"/>
                </a:solidFill>
                <a:latin typeface="Times New Roman" panose="02020603050405020304" pitchFamily="18" charset="0"/>
                <a:ea typeface="Roboto"/>
                <a:cs typeface="Times New Roman" panose="02020603050405020304" pitchFamily="18" charset="0"/>
                <a:sym typeface="Roboto"/>
              </a:rPr>
              <a:t>Most purchased sub-category</a:t>
            </a:r>
            <a:endParaRPr dirty="0">
              <a:solidFill>
                <a:srgbClr val="32266F"/>
              </a:solidFill>
              <a:latin typeface="Times New Roman" panose="02020603050405020304" pitchFamily="18" charset="0"/>
              <a:ea typeface="Oswald"/>
              <a:cs typeface="Times New Roman" panose="02020603050405020304" pitchFamily="18" charset="0"/>
              <a:sym typeface="Oswald"/>
            </a:endParaRPr>
          </a:p>
        </p:txBody>
      </p:sp>
      <p:sp>
        <p:nvSpPr>
          <p:cNvPr id="348" name="Google Shape;348;p23"/>
          <p:cNvSpPr txBox="1">
            <a:spLocks noGrp="1"/>
          </p:cNvSpPr>
          <p:nvPr>
            <p:ph type="body" idx="1"/>
          </p:nvPr>
        </p:nvSpPr>
        <p:spPr>
          <a:xfrm>
            <a:off x="-370490" y="3819970"/>
            <a:ext cx="8958365" cy="1194304"/>
          </a:xfrm>
          <a:prstGeom prst="rect">
            <a:avLst/>
          </a:prstGeom>
        </p:spPr>
        <p:txBody>
          <a:bodyPr spcFirstLastPara="1" wrap="square" lIns="91425" tIns="91425" rIns="91425" bIns="91425" anchor="t" anchorCtr="0">
            <a:normAutofit/>
          </a:bodyPr>
          <a:lstStyle/>
          <a:p>
            <a:pPr marL="914400" lvl="0" indent="0" algn="l" rtl="0">
              <a:spcBef>
                <a:spcPts val="1200"/>
              </a:spcBef>
              <a:spcAft>
                <a:spcPts val="1200"/>
              </a:spcAft>
              <a:buNone/>
            </a:pPr>
            <a:r>
              <a:rPr lang="en-US" sz="1200" dirty="0">
                <a:solidFill>
                  <a:srgbClr val="FF0000"/>
                </a:solidFill>
                <a:latin typeface="Times New Roman" panose="02020603050405020304" pitchFamily="18" charset="0"/>
                <a:cs typeface="Times New Roman" panose="02020603050405020304" pitchFamily="18" charset="0"/>
              </a:rPr>
              <a:t>Amongst all sub-categories, saree is the sub-category with the highest sales followed accordingly by handkerchief and stole. Due to the high demand of purchase request for these 3 sub-categories, it would be advised that their price should be increased in order to maximize Soras profit and revenue.</a:t>
            </a:r>
            <a:endParaRPr sz="1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DCC3ED-5D51-A4C0-B4D7-FFACC37B71F7}"/>
              </a:ext>
            </a:extLst>
          </p:cNvPr>
          <p:cNvPicPr>
            <a:picLocks noChangeAspect="1"/>
          </p:cNvPicPr>
          <p:nvPr/>
        </p:nvPicPr>
        <p:blipFill>
          <a:blip r:embed="rId3"/>
          <a:stretch>
            <a:fillRect/>
          </a:stretch>
        </p:blipFill>
        <p:spPr>
          <a:xfrm>
            <a:off x="320175" y="1323530"/>
            <a:ext cx="7030500" cy="22817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185558" y="12922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ea typeface="Oswald"/>
                <a:cs typeface="Times New Roman" panose="02020603050405020304" pitchFamily="18" charset="0"/>
                <a:sym typeface="Oswald"/>
              </a:rPr>
              <a:t>6. </a:t>
            </a:r>
            <a:r>
              <a:rPr lang="en" dirty="0">
                <a:solidFill>
                  <a:srgbClr val="32266F"/>
                </a:solidFill>
                <a:latin typeface="Times New Roman" panose="02020603050405020304" pitchFamily="18" charset="0"/>
                <a:ea typeface="Roboto"/>
                <a:cs typeface="Times New Roman" panose="02020603050405020304" pitchFamily="18" charset="0"/>
                <a:sym typeface="Roboto"/>
              </a:rPr>
              <a:t>Correlation between profit and quantity</a:t>
            </a:r>
            <a:endParaRPr dirty="0">
              <a:solidFill>
                <a:srgbClr val="32266F"/>
              </a:solidFill>
              <a:latin typeface="Times New Roman" panose="02020603050405020304" pitchFamily="18" charset="0"/>
              <a:ea typeface="Oswald"/>
              <a:cs typeface="Times New Roman" panose="02020603050405020304" pitchFamily="18" charset="0"/>
              <a:sym typeface="Oswald"/>
            </a:endParaRPr>
          </a:p>
        </p:txBody>
      </p:sp>
      <p:sp>
        <p:nvSpPr>
          <p:cNvPr id="355" name="Google Shape;355;p24"/>
          <p:cNvSpPr txBox="1">
            <a:spLocks noGrp="1"/>
          </p:cNvSpPr>
          <p:nvPr>
            <p:ph type="body" idx="1"/>
          </p:nvPr>
        </p:nvSpPr>
        <p:spPr>
          <a:xfrm>
            <a:off x="110359" y="4045275"/>
            <a:ext cx="8477516" cy="968999"/>
          </a:xfrm>
          <a:prstGeom prst="rect">
            <a:avLst/>
          </a:prstGeom>
        </p:spPr>
        <p:txBody>
          <a:bodyPr spcFirstLastPara="1" wrap="square" lIns="91425" tIns="91425" rIns="91425" bIns="91425" anchor="t" anchorCtr="0">
            <a:normAutofit fontScale="25000" lnSpcReduction="20000"/>
          </a:bodyPr>
          <a:lstStyle/>
          <a:p>
            <a:pPr marL="146050" lvl="0" indent="0" algn="l" rtl="0">
              <a:spcBef>
                <a:spcPts val="0"/>
              </a:spcBef>
              <a:spcAft>
                <a:spcPts val="0"/>
              </a:spcAft>
              <a:buClr>
                <a:srgbClr val="FF0000"/>
              </a:buClr>
              <a:buSzPts val="1300"/>
              <a:buNone/>
            </a:pPr>
            <a:br>
              <a:rPr lang="en" i="1" dirty="0">
                <a:solidFill>
                  <a:srgbClr val="FF0000"/>
                </a:solidFill>
              </a:rPr>
            </a:br>
            <a:r>
              <a:rPr lang="en-US" sz="4800" dirty="0">
                <a:solidFill>
                  <a:srgbClr val="FF0000"/>
                </a:solidFill>
                <a:latin typeface="Times New Roman" panose="02020603050405020304" pitchFamily="18" charset="0"/>
                <a:cs typeface="Times New Roman" panose="02020603050405020304" pitchFamily="18" charset="0"/>
              </a:rPr>
              <a:t>Th</a:t>
            </a:r>
            <a:r>
              <a:rPr lang="en-US" sz="4800" dirty="0">
                <a:solidFill>
                  <a:srgbClr val="FF0000"/>
                </a:solidFill>
                <a:effectLst/>
                <a:latin typeface="Times New Roman" panose="02020603050405020304" pitchFamily="18" charset="0"/>
                <a:cs typeface="Times New Roman" panose="02020603050405020304" pitchFamily="18" charset="0"/>
              </a:rPr>
              <a:t>ere is no correlation between Profit and Quantity sold when considering all purchase categories together as most quantity sold is under 20 hours but the profit are almost evenly spread out. Also, taking a look at the data points in white, they exist within the same quantities but are on opposite ends of the profit spectrum with other similar data points scattered in between</a:t>
            </a:r>
            <a:r>
              <a:rPr lang="en-US" sz="4800" b="0" dirty="0">
                <a:solidFill>
                  <a:srgbClr val="FF0000"/>
                </a:solidFill>
                <a:effectLst/>
                <a:latin typeface="MavenPro"/>
              </a:rPr>
              <a:t>.</a:t>
            </a:r>
            <a:endParaRPr lang="en-US" sz="4800" dirty="0">
              <a:solidFill>
                <a:srgbClr val="FF0000"/>
              </a:solidFill>
              <a:effectLst/>
            </a:endParaRPr>
          </a:p>
          <a:p>
            <a:pPr marL="457200" lvl="0" indent="0" algn="l" rtl="0">
              <a:spcBef>
                <a:spcPts val="1200"/>
              </a:spcBef>
              <a:spcAft>
                <a:spcPts val="0"/>
              </a:spcAft>
              <a:buNone/>
            </a:pPr>
            <a:endParaRPr sz="2500" i="1" dirty="0">
              <a:solidFill>
                <a:srgbClr val="FF0000"/>
              </a:solidFill>
            </a:endParaRPr>
          </a:p>
          <a:p>
            <a:pPr marL="914400" lvl="0" indent="0" algn="l" rtl="0">
              <a:spcBef>
                <a:spcPts val="1200"/>
              </a:spcBef>
              <a:spcAft>
                <a:spcPts val="1200"/>
              </a:spcAft>
              <a:buNone/>
            </a:pPr>
            <a:endParaRPr i="1" dirty="0"/>
          </a:p>
        </p:txBody>
      </p:sp>
      <p:pic>
        <p:nvPicPr>
          <p:cNvPr id="5" name="Picture 4">
            <a:extLst>
              <a:ext uri="{FF2B5EF4-FFF2-40B4-BE49-F238E27FC236}">
                <a16:creationId xmlns:a16="http://schemas.microsoft.com/office/drawing/2014/main" id="{58CF01A3-FE7C-91F9-0E0A-0E785F1F276E}"/>
              </a:ext>
            </a:extLst>
          </p:cNvPr>
          <p:cNvPicPr>
            <a:picLocks noChangeAspect="1"/>
          </p:cNvPicPr>
          <p:nvPr/>
        </p:nvPicPr>
        <p:blipFill>
          <a:blip r:embed="rId4"/>
          <a:stretch>
            <a:fillRect/>
          </a:stretch>
        </p:blipFill>
        <p:spPr>
          <a:xfrm>
            <a:off x="1225349" y="728445"/>
            <a:ext cx="5454869" cy="32136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Executive Summary:</a:t>
            </a:r>
            <a:endParaRPr sz="2700" dirty="0">
              <a:solidFill>
                <a:srgbClr val="32266F"/>
              </a:solidFill>
              <a:latin typeface="Times New Roman" panose="02020603050405020304" pitchFamily="18" charset="0"/>
              <a:cs typeface="Times New Roman" panose="02020603050405020304" pitchFamily="18" charset="0"/>
            </a:endParaRPr>
          </a:p>
        </p:txBody>
      </p:sp>
      <p:sp>
        <p:nvSpPr>
          <p:cNvPr id="369" name="Google Shape;369;p26"/>
          <p:cNvSpPr txBox="1"/>
          <p:nvPr/>
        </p:nvSpPr>
        <p:spPr>
          <a:xfrm>
            <a:off x="311700" y="1559200"/>
            <a:ext cx="8267700" cy="3416400"/>
          </a:xfrm>
          <a:prstGeom prst="rect">
            <a:avLst/>
          </a:prstGeom>
          <a:noFill/>
          <a:ln>
            <a:noFill/>
          </a:ln>
        </p:spPr>
        <p:txBody>
          <a:bodyPr spcFirstLastPara="1" wrap="square" lIns="91425" tIns="91425" rIns="91425" bIns="91425" anchor="t" anchorCtr="0">
            <a:noAutofit/>
          </a:bodyPr>
          <a:lstStyle/>
          <a:p>
            <a:pPr marL="616903" lvl="1" algn="l" rtl="0">
              <a:lnSpc>
                <a:spcPct val="115000"/>
              </a:lnSpc>
              <a:spcBef>
                <a:spcPts val="0"/>
              </a:spcBef>
              <a:spcAft>
                <a:spcPts val="0"/>
              </a:spcAft>
              <a:buClr>
                <a:srgbClr val="000000"/>
              </a:buClr>
              <a:buSzPct val="84436"/>
            </a:pP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lvl="1" indent="-342900">
              <a:buFont typeface="Wingdings" pitchFamily="2" charset="2"/>
              <a:buChar char="Ø"/>
            </a:pPr>
            <a:r>
              <a:rPr lang="en-US" sz="1200" dirty="0">
                <a:solidFill>
                  <a:srgbClr val="C00000"/>
                </a:solidFill>
                <a:effectLst/>
                <a:latin typeface="Times New Roman" panose="02020603050405020304" pitchFamily="18" charset="0"/>
                <a:cs typeface="Times New Roman" panose="02020603050405020304" pitchFamily="18" charset="0"/>
              </a:rPr>
              <a:t>Almost 50% of the total customers come from the clothing product category</a:t>
            </a:r>
          </a:p>
          <a:p>
            <a:pPr marL="342900" lvl="1" indent="-342900">
              <a:buFont typeface="Wingdings" pitchFamily="2" charset="2"/>
              <a:buChar char="Ø"/>
            </a:pP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lvl="1" indent="-342900">
              <a:buFont typeface="Wingdings" pitchFamily="2" charset="2"/>
              <a:buChar char="Ø"/>
            </a:pPr>
            <a:r>
              <a:rPr lang="en-US" sz="1200" dirty="0">
                <a:solidFill>
                  <a:srgbClr val="C00000"/>
                </a:solidFill>
                <a:effectLst/>
                <a:latin typeface="Times New Roman" panose="02020603050405020304" pitchFamily="18" charset="0"/>
                <a:cs typeface="Times New Roman" panose="02020603050405020304" pitchFamily="18" charset="0"/>
              </a:rPr>
              <a:t>Saree is the most purchased sub-category despite tables having the highest average price</a:t>
            </a:r>
          </a:p>
          <a:p>
            <a:pPr marL="342900" lvl="1" indent="-342900">
              <a:buFont typeface="Wingdings" pitchFamily="2" charset="2"/>
              <a:buChar char="Ø"/>
            </a:pP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lvl="1" indent="-342900">
              <a:buFont typeface="Wingdings" pitchFamily="2" charset="2"/>
              <a:buChar char="Ø"/>
            </a:pPr>
            <a:r>
              <a:rPr lang="en-US" sz="1200" dirty="0">
                <a:solidFill>
                  <a:srgbClr val="C00000"/>
                </a:solidFill>
                <a:effectLst/>
                <a:latin typeface="Times New Roman" panose="02020603050405020304" pitchFamily="18" charset="0"/>
                <a:cs typeface="Times New Roman" panose="02020603050405020304" pitchFamily="18" charset="0"/>
              </a:rPr>
              <a:t>This means that beyond quantity produced and price, there are other factors that are responsible for the high purchase of Sarees. </a:t>
            </a:r>
          </a:p>
          <a:p>
            <a:pPr marL="342900" lvl="1" indent="-342900">
              <a:buFont typeface="Wingdings" pitchFamily="2" charset="2"/>
              <a:buChar char="Ø"/>
            </a:pP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sz="1200" dirty="0">
                <a:solidFill>
                  <a:srgbClr val="C00000"/>
                </a:solidFill>
                <a:effectLst/>
                <a:latin typeface="Times New Roman" panose="02020603050405020304" pitchFamily="18" charset="0"/>
                <a:cs typeface="Times New Roman" panose="02020603050405020304" pitchFamily="18" charset="0"/>
              </a:rPr>
              <a:t> To increase revenue, prices of Sarees and handkerchiefs can be increased since the interest is there. Marketing and advertising efforts should also be channeled towards promoting these product sub-categories</a:t>
            </a:r>
          </a:p>
          <a:p>
            <a:pPr marL="342900" indent="-342900">
              <a:buFont typeface="Wingdings" pitchFamily="2" charset="2"/>
              <a:buChar char="Ø"/>
            </a:pP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sz="1200" dirty="0">
                <a:solidFill>
                  <a:srgbClr val="C00000"/>
                </a:solidFill>
                <a:effectLst/>
                <a:latin typeface="Times New Roman" panose="02020603050405020304" pitchFamily="18" charset="0"/>
                <a:cs typeface="Times New Roman" panose="02020603050405020304" pitchFamily="18" charset="0"/>
              </a:rPr>
              <a:t>Average sales in 2017 performed poorly when compared to the revenue inflow derived in 2015. Marketing techniques used in 2015 should be investigated and deployed in order to achieve high sales again.</a:t>
            </a:r>
          </a:p>
          <a:p>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sz="1200" dirty="0">
                <a:solidFill>
                  <a:srgbClr val="C00000"/>
                </a:solidFill>
                <a:latin typeface="Times New Roman" panose="02020603050405020304" pitchFamily="18" charset="0"/>
                <a:cs typeface="Times New Roman" panose="02020603050405020304" pitchFamily="18" charset="0"/>
              </a:rPr>
              <a:t>Bangladesh has the best sales performance amongst all countries more attention from the marketing team should be focused here </a:t>
            </a:r>
            <a:endParaRPr lang="en-US" sz="1200" dirty="0">
              <a:solidFill>
                <a:srgbClr val="C00000"/>
              </a:solidFill>
              <a:effectLst/>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lang="en-US" sz="1200" dirty="0">
              <a:solidFill>
                <a:srgbClr val="C00000"/>
              </a:solidFill>
              <a:effectLst/>
              <a:latin typeface="Times New Roman" panose="02020603050405020304" pitchFamily="18" charset="0"/>
              <a:cs typeface="Times New Roman" panose="02020603050405020304" pitchFamily="18" charset="0"/>
            </a:endParaRPr>
          </a:p>
          <a:p>
            <a:pPr marL="616903" lvl="1" algn="l" rtl="0">
              <a:lnSpc>
                <a:spcPct val="115000"/>
              </a:lnSpc>
              <a:spcBef>
                <a:spcPts val="0"/>
              </a:spcBef>
              <a:spcAft>
                <a:spcPts val="0"/>
              </a:spcAft>
              <a:buClr>
                <a:srgbClr val="000000"/>
              </a:buClr>
              <a:buSzPct val="84436"/>
            </a:pPr>
            <a:br>
              <a:rPr lang="en" sz="1200" dirty="0">
                <a:solidFill>
                  <a:srgbClr val="C00000"/>
                </a:solidFill>
                <a:latin typeface="Times New Roman" panose="02020603050405020304" pitchFamily="18" charset="0"/>
                <a:ea typeface="Roboto Light"/>
                <a:cs typeface="Times New Roman" panose="02020603050405020304" pitchFamily="18" charset="0"/>
                <a:sym typeface="Roboto Light"/>
              </a:rPr>
            </a:br>
            <a:endParaRPr sz="1200" dirty="0">
              <a:solidFill>
                <a:srgbClr val="C00000"/>
              </a:solidFill>
              <a:latin typeface="Times New Roman" panose="02020603050405020304" pitchFamily="18" charset="0"/>
              <a:ea typeface="Roboto Light"/>
              <a:cs typeface="Times New Roman" panose="02020603050405020304" pitchFamily="18" charset="0"/>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Recommended actions:</a:t>
            </a:r>
            <a:endParaRPr sz="2700" dirty="0">
              <a:solidFill>
                <a:srgbClr val="32266F"/>
              </a:solidFill>
              <a:latin typeface="Times New Roman" panose="02020603050405020304" pitchFamily="18" charset="0"/>
              <a:cs typeface="Times New Roman" panose="02020603050405020304" pitchFamily="18" charset="0"/>
            </a:endParaRPr>
          </a:p>
        </p:txBody>
      </p:sp>
      <p:sp>
        <p:nvSpPr>
          <p:cNvPr id="376" name="Google Shape;376;p27"/>
          <p:cNvSpPr txBox="1">
            <a:spLocks noGrp="1"/>
          </p:cNvSpPr>
          <p:nvPr>
            <p:ph type="body" idx="1"/>
          </p:nvPr>
        </p:nvSpPr>
        <p:spPr>
          <a:xfrm>
            <a:off x="311700" y="1533725"/>
            <a:ext cx="8267700" cy="3273600"/>
          </a:xfrm>
          <a:prstGeom prst="rect">
            <a:avLst/>
          </a:prstGeom>
        </p:spPr>
        <p:txBody>
          <a:bodyPr spcFirstLastPara="1" wrap="square" lIns="91425" tIns="91425" rIns="91425" bIns="91425" anchor="t" anchorCtr="0">
            <a:normAutofit/>
          </a:bodyPr>
          <a:lstStyle/>
          <a:p>
            <a:pPr marL="457200" lvl="0" indent="-311150" algn="l" rtl="0">
              <a:spcBef>
                <a:spcPts val="1200"/>
              </a:spcBef>
              <a:spcAft>
                <a:spcPts val="0"/>
              </a:spcAft>
              <a:buSzPts val="1300"/>
              <a:buChar char="●"/>
            </a:pPr>
            <a:r>
              <a:rPr lang="en" sz="1400" dirty="0">
                <a:solidFill>
                  <a:srgbClr val="C00000"/>
                </a:solidFill>
                <a:latin typeface="Times New Roman" panose="02020603050405020304" pitchFamily="18" charset="0"/>
                <a:cs typeface="Times New Roman" panose="02020603050405020304" pitchFamily="18" charset="0"/>
              </a:rPr>
              <a:t>Our data tells us that Sarees are most purchased and people are willing to pay for it while Bangladesh is the most profitable country with the highest sales. Marketing and advertising campaigns should therefore be channeled more towards the product and country respectively. </a:t>
            </a:r>
          </a:p>
          <a:p>
            <a:pPr marL="457200" lvl="0" indent="-311150" algn="l" rtl="0">
              <a:spcBef>
                <a:spcPts val="1200"/>
              </a:spcBef>
              <a:spcAft>
                <a:spcPts val="0"/>
              </a:spcAft>
              <a:buSzPts val="1300"/>
              <a:buChar char="●"/>
            </a:pPr>
            <a:r>
              <a:rPr lang="en" sz="1400" dirty="0">
                <a:solidFill>
                  <a:srgbClr val="C00000"/>
                </a:solidFill>
                <a:latin typeface="Times New Roman" panose="02020603050405020304" pitchFamily="18" charset="0"/>
                <a:cs typeface="Times New Roman" panose="02020603050405020304" pitchFamily="18" charset="0"/>
              </a:rPr>
              <a:t>Per unit price of Saree and handkerchief can be slightly increased to boost revenue inflow. Prices of poor performing products like Tables can be reduced, discounts offered and incentives like (referral discounts, buy one get one free) offered in order to boost its sales. </a:t>
            </a:r>
          </a:p>
          <a:p>
            <a:pPr marL="457200" lvl="0" indent="-311150" algn="l" rtl="0">
              <a:spcBef>
                <a:spcPts val="1200"/>
              </a:spcBef>
              <a:spcAft>
                <a:spcPts val="0"/>
              </a:spcAft>
              <a:buSzPts val="1300"/>
              <a:buChar char="●"/>
            </a:pPr>
            <a:r>
              <a:rPr lang="en" sz="1400" dirty="0">
                <a:solidFill>
                  <a:srgbClr val="C00000"/>
                </a:solidFill>
                <a:latin typeface="Times New Roman" panose="02020603050405020304" pitchFamily="18" charset="0"/>
                <a:cs typeface="Times New Roman" panose="02020603050405020304" pitchFamily="18" charset="0"/>
              </a:rPr>
              <a:t>Quantity of poor performing products should be reduced to reduce production cost. Increase quantity of popular courses that people are more willing to pay for. </a:t>
            </a:r>
          </a:p>
          <a:p>
            <a:pPr marL="457200" lvl="0" indent="-311150" algn="l" rtl="0">
              <a:spcBef>
                <a:spcPts val="1200"/>
              </a:spcBef>
              <a:spcAft>
                <a:spcPts val="0"/>
              </a:spcAft>
              <a:buSzPts val="1300"/>
              <a:buChar char="●"/>
            </a:pPr>
            <a:endParaRPr sz="1400" dirty="0">
              <a:solidFill>
                <a:srgbClr val="C00000"/>
              </a:solidFill>
              <a:latin typeface="Times New Roman" panose="02020603050405020304" pitchFamily="18" charset="0"/>
              <a:cs typeface="Times New Roman" panose="02020603050405020304" pitchFamily="18" charset="0"/>
            </a:endParaRPr>
          </a:p>
          <a:p>
            <a:pPr marL="914400" lvl="0" indent="0" algn="l" rtl="0">
              <a:spcBef>
                <a:spcPts val="1200"/>
              </a:spcBef>
              <a:spcAft>
                <a:spcPts val="1200"/>
              </a:spcAft>
              <a:buNone/>
            </a:pPr>
            <a:endParaRP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457"/>
        <p:cNvGrpSpPr/>
        <p:nvPr/>
      </p:nvGrpSpPr>
      <p:grpSpPr>
        <a:xfrm>
          <a:off x="0" y="0"/>
          <a:ext cx="0" cy="0"/>
          <a:chOff x="0" y="0"/>
          <a:chExt cx="0" cy="0"/>
        </a:xfrm>
      </p:grpSpPr>
      <p:sp>
        <p:nvSpPr>
          <p:cNvPr id="458" name="Google Shape;458;p39"/>
          <p:cNvSpPr txBox="1">
            <a:spLocks noGrp="1"/>
          </p:cNvSpPr>
          <p:nvPr>
            <p:ph type="title"/>
          </p:nvPr>
        </p:nvSpPr>
        <p:spPr>
          <a:xfrm>
            <a:off x="1388550" y="1264200"/>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200" dirty="0">
                <a:solidFill>
                  <a:srgbClr val="32266F"/>
                </a:solidFill>
                <a:latin typeface="Times New Roman" panose="02020603050405020304" pitchFamily="18" charset="0"/>
                <a:cs typeface="Times New Roman" panose="02020603050405020304" pitchFamily="18" charset="0"/>
              </a:rPr>
              <a:t>Thank you!</a:t>
            </a:r>
            <a:endParaRPr sz="7200" dirty="0">
              <a:solidFill>
                <a:srgbClr val="32266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Professional Background:</a:t>
            </a:r>
            <a:endParaRPr dirty="0">
              <a:solidFill>
                <a:srgbClr val="32266F"/>
              </a:solidFill>
              <a:latin typeface="Times New Roman" panose="02020603050405020304" pitchFamily="18" charset="0"/>
              <a:cs typeface="Times New Roman" panose="02020603050405020304" pitchFamily="18" charset="0"/>
            </a:endParaRPr>
          </a:p>
        </p:txBody>
      </p:sp>
      <p:sp>
        <p:nvSpPr>
          <p:cNvPr id="286" name="Google Shape;286;p14"/>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2012-2017: Bachelors Degree in Economics from University of Lagos, Nigeria. </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2017-2019: Enterprise Risk Certified Professional (ERMCP)</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2019-2022: Executive marketer and operations officer at Zenith bank Nigeria</a:t>
            </a: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 2023- Present: Data Analyst Associate at Xtron, managing organization-wide data, business metrics, impact metrics, departmental KPIs and presenting reports to management for decision-making. </a:t>
            </a:r>
          </a:p>
          <a:p>
            <a:pPr marL="0" lvl="0" indent="0" algn="l" rtl="0">
              <a:spcBef>
                <a:spcPts val="0"/>
              </a:spcBef>
              <a:spcAft>
                <a:spcPts val="0"/>
              </a:spcAft>
              <a:buNone/>
            </a:pPr>
            <a:endParaRPr lang="en-US" sz="1400" dirty="0">
              <a:solidFill>
                <a:srgbClr val="FF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400" dirty="0">
                <a:solidFill>
                  <a:srgbClr val="FF0000"/>
                </a:solidFill>
                <a:latin typeface="Times New Roman" panose="02020603050405020304" pitchFamily="18" charset="0"/>
                <a:cs typeface="Times New Roman" panose="02020603050405020304" pitchFamily="18" charset="0"/>
              </a:rPr>
              <a:t>To excel in my varied background, I have developed and honed skills in MS Office &amp; G-Suite especially MS Excel &amp; Google Sheets for Data Analysis, Data visualization using Tableau and </a:t>
            </a:r>
            <a:r>
              <a:rPr lang="en-US" sz="1400" dirty="0" err="1">
                <a:solidFill>
                  <a:srgbClr val="FF0000"/>
                </a:solidFill>
                <a:latin typeface="Times New Roman" panose="02020603050405020304" pitchFamily="18" charset="0"/>
                <a:cs typeface="Times New Roman" panose="02020603050405020304" pitchFamily="18" charset="0"/>
              </a:rPr>
              <a:t>PowerBi</a:t>
            </a:r>
            <a:r>
              <a:rPr lang="en-US" sz="1400" dirty="0">
                <a:solidFill>
                  <a:srgbClr val="FF0000"/>
                </a:solidFill>
                <a:latin typeface="Times New Roman" panose="02020603050405020304" pitchFamily="18" charset="0"/>
                <a:cs typeface="Times New Roman" panose="02020603050405020304" pitchFamily="18" charset="0"/>
              </a:rPr>
              <a:t>, Data Query using tools like </a:t>
            </a:r>
            <a:r>
              <a:rPr lang="en-US" sz="1400" dirty="0" err="1">
                <a:solidFill>
                  <a:srgbClr val="FF0000"/>
                </a:solidFill>
                <a:latin typeface="Times New Roman" panose="02020603050405020304" pitchFamily="18" charset="0"/>
                <a:cs typeface="Times New Roman" panose="02020603050405020304" pitchFamily="18" charset="0"/>
              </a:rPr>
              <a:t>Bigquery</a:t>
            </a:r>
            <a:r>
              <a:rPr lang="en-US" sz="1400" dirty="0">
                <a:solidFill>
                  <a:srgbClr val="FF0000"/>
                </a:solidFill>
                <a:latin typeface="Times New Roman" panose="02020603050405020304" pitchFamily="18" charset="0"/>
                <a:cs typeface="Times New Roman" panose="02020603050405020304" pitchFamily="18" charset="0"/>
              </a:rPr>
              <a:t>, power bi and R studio.</a:t>
            </a:r>
            <a:endParaRPr sz="1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674850"/>
            <a:ext cx="70305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Project Description:</a:t>
            </a:r>
            <a:endParaRPr dirty="0">
              <a:solidFill>
                <a:srgbClr val="32266F"/>
              </a:solidFill>
              <a:latin typeface="Times New Roman" panose="02020603050405020304" pitchFamily="18" charset="0"/>
              <a:cs typeface="Times New Roman" panose="02020603050405020304" pitchFamily="18" charset="0"/>
            </a:endParaRPr>
          </a:p>
        </p:txBody>
      </p:sp>
      <p:sp>
        <p:nvSpPr>
          <p:cNvPr id="307" name="Google Shape;307;p17"/>
          <p:cNvSpPr txBox="1">
            <a:spLocks noGrp="1"/>
          </p:cNvSpPr>
          <p:nvPr>
            <p:ph type="body" idx="1"/>
          </p:nvPr>
        </p:nvSpPr>
        <p:spPr>
          <a:xfrm>
            <a:off x="1303800" y="1703200"/>
            <a:ext cx="7030500" cy="282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200" dirty="0">
                <a:solidFill>
                  <a:srgbClr val="FF0000"/>
                </a:solidFill>
                <a:latin typeface="Times New Roman" panose="02020603050405020304" pitchFamily="18" charset="0"/>
                <a:cs typeface="Times New Roman" panose="02020603050405020304" pitchFamily="18" charset="0"/>
              </a:rPr>
              <a:t>To better understand the sales trend and revenue/ profit data of Soras various product categories and identifying patterns that would assist management in making smart, data-driven decisions</a:t>
            </a:r>
            <a:br>
              <a:rPr lang="en" sz="1200" dirty="0">
                <a:solidFill>
                  <a:srgbClr val="FF0000"/>
                </a:solidFill>
                <a:latin typeface="Times New Roman" panose="02020603050405020304" pitchFamily="18" charset="0"/>
                <a:cs typeface="Times New Roman" panose="02020603050405020304" pitchFamily="18" charset="0"/>
              </a:rPr>
            </a:br>
            <a:endParaRPr sz="1200" dirty="0">
              <a:solidFill>
                <a:srgbClr val="FF0000"/>
              </a:solidFill>
              <a:latin typeface="Times New Roman" panose="02020603050405020304" pitchFamily="18" charset="0"/>
              <a:cs typeface="Times New Roman" panose="02020603050405020304" pitchFamily="18" charset="0"/>
            </a:endParaRPr>
          </a:p>
          <a:p>
            <a:pPr marL="457200" lvl="0" indent="-311150" algn="l" rtl="0">
              <a:spcBef>
                <a:spcPts val="0"/>
              </a:spcBef>
              <a:spcAft>
                <a:spcPts val="0"/>
              </a:spcAft>
              <a:buSzPts val="1300"/>
              <a:buChar char="●"/>
            </a:pPr>
            <a:r>
              <a:rPr lang="en" sz="1200" dirty="0">
                <a:solidFill>
                  <a:srgbClr val="FF0000"/>
                </a:solidFill>
                <a:latin typeface="Times New Roman" panose="02020603050405020304" pitchFamily="18" charset="0"/>
                <a:cs typeface="Times New Roman" panose="02020603050405020304" pitchFamily="18" charset="0"/>
              </a:rPr>
              <a:t>This will help us to:</a:t>
            </a:r>
            <a:br>
              <a:rPr lang="en" sz="1200" dirty="0">
                <a:solidFill>
                  <a:srgbClr val="FF0000"/>
                </a:solidFill>
                <a:latin typeface="Times New Roman" panose="02020603050405020304" pitchFamily="18" charset="0"/>
                <a:cs typeface="Times New Roman" panose="02020603050405020304" pitchFamily="18" charset="0"/>
              </a:rPr>
            </a:br>
            <a:endParaRPr sz="1200" dirty="0">
              <a:solidFill>
                <a:srgbClr val="FF0000"/>
              </a:solidFill>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solidFill>
                  <a:srgbClr val="FF0000"/>
                </a:solidFill>
                <a:latin typeface="Times New Roman" panose="02020603050405020304" pitchFamily="18" charset="0"/>
                <a:cs typeface="Times New Roman" panose="02020603050405020304" pitchFamily="18" charset="0"/>
              </a:rPr>
              <a:t>Identify for which region more products should be channeled </a:t>
            </a:r>
          </a:p>
          <a:p>
            <a:pPr marL="914400" lvl="1" indent="-298450" algn="l" rtl="0">
              <a:spcBef>
                <a:spcPts val="0"/>
              </a:spcBef>
              <a:spcAft>
                <a:spcPts val="0"/>
              </a:spcAft>
              <a:buSzPts val="1100"/>
              <a:buChar char="○"/>
            </a:pPr>
            <a:r>
              <a:rPr lang="en-US" sz="1200" dirty="0">
                <a:solidFill>
                  <a:srgbClr val="FF0000"/>
                </a:solidFill>
                <a:latin typeface="Times New Roman" panose="02020603050405020304" pitchFamily="18" charset="0"/>
                <a:cs typeface="Times New Roman" panose="02020603050405020304" pitchFamily="18" charset="0"/>
              </a:rPr>
              <a:t>Identify the most requested products and those that the prices can be increased for</a:t>
            </a:r>
          </a:p>
          <a:p>
            <a:pPr marL="914400" lvl="1" indent="-298450" algn="l" rtl="0">
              <a:spcBef>
                <a:spcPts val="0"/>
              </a:spcBef>
              <a:spcAft>
                <a:spcPts val="0"/>
              </a:spcAft>
              <a:buSzPts val="1100"/>
              <a:buChar char="○"/>
            </a:pPr>
            <a:r>
              <a:rPr lang="en-US" sz="1200" dirty="0">
                <a:solidFill>
                  <a:srgbClr val="FF0000"/>
                </a:solidFill>
                <a:latin typeface="Times New Roman" panose="02020603050405020304" pitchFamily="18" charset="0"/>
                <a:cs typeface="Times New Roman" panose="02020603050405020304" pitchFamily="18" charset="0"/>
              </a:rPr>
              <a:t>What products marketing and advertising efforts should be tailored towards</a:t>
            </a:r>
          </a:p>
          <a:p>
            <a:pPr marL="914400" lvl="1" indent="-298450" algn="l" rtl="0">
              <a:spcBef>
                <a:spcPts val="0"/>
              </a:spcBef>
              <a:spcAft>
                <a:spcPts val="0"/>
              </a:spcAft>
              <a:buSzPts val="1100"/>
              <a:buChar char="○"/>
            </a:pPr>
            <a:r>
              <a:rPr lang="en-US" sz="1200" dirty="0">
                <a:solidFill>
                  <a:srgbClr val="FF0000"/>
                </a:solidFill>
                <a:latin typeface="Times New Roman" panose="02020603050405020304" pitchFamily="18" charset="0"/>
                <a:cs typeface="Times New Roman" panose="02020603050405020304" pitchFamily="18" charset="0"/>
              </a:rPr>
              <a:t>Highlight products with low revenue return and should be reviewed</a:t>
            </a:r>
            <a:endParaRPr sz="1200" dirty="0">
              <a:solidFill>
                <a:srgbClr val="FF0000"/>
              </a:solidFill>
              <a:latin typeface="Times New Roman" panose="02020603050405020304" pitchFamily="18" charset="0"/>
              <a:cs typeface="Times New Roman" panose="02020603050405020304" pitchFamily="18" charset="0"/>
            </a:endParaRPr>
          </a:p>
          <a:p>
            <a:pPr marL="914400" lvl="1" indent="-298450" algn="l" rtl="0">
              <a:spcBef>
                <a:spcPts val="0"/>
              </a:spcBef>
              <a:spcAft>
                <a:spcPts val="0"/>
              </a:spcAft>
              <a:buSzPts val="1100"/>
              <a:buChar char="○"/>
            </a:pPr>
            <a:r>
              <a:rPr lang="en" sz="1200" dirty="0">
                <a:solidFill>
                  <a:srgbClr val="FF0000"/>
                </a:solidFill>
                <a:latin typeface="Times New Roman" panose="02020603050405020304" pitchFamily="18" charset="0"/>
                <a:cs typeface="Times New Roman" panose="02020603050405020304" pitchFamily="18" charset="0"/>
              </a:rPr>
              <a:t>Create targeted strategies to increase the company's next quarterly revenue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0877-BD5B-BBF8-44B7-9E886D0890CF}"/>
              </a:ext>
            </a:extLst>
          </p:cNvPr>
          <p:cNvSpPr>
            <a:spLocks noGrp="1"/>
          </p:cNvSpPr>
          <p:nvPr>
            <p:ph type="title"/>
          </p:nvPr>
        </p:nvSpPr>
        <p:spPr/>
        <p:txBody>
          <a:bodyPr>
            <a:normAutofit/>
          </a:bodyPr>
          <a:lstStyle/>
          <a:p>
            <a:r>
              <a:rPr lang="en-US" sz="3200" dirty="0">
                <a:solidFill>
                  <a:schemeClr val="accent5"/>
                </a:solidFill>
                <a:latin typeface="Times New Roman" panose="02020603050405020304" pitchFamily="18" charset="0"/>
                <a:cs typeface="Times New Roman" panose="02020603050405020304" pitchFamily="18" charset="0"/>
              </a:rPr>
              <a:t>DATA DESIGN METHODS</a:t>
            </a:r>
          </a:p>
        </p:txBody>
      </p:sp>
      <p:sp>
        <p:nvSpPr>
          <p:cNvPr id="3" name="Text Placeholder 2">
            <a:extLst>
              <a:ext uri="{FF2B5EF4-FFF2-40B4-BE49-F238E27FC236}">
                <a16:creationId xmlns:a16="http://schemas.microsoft.com/office/drawing/2014/main" id="{E5B5C32A-4AF3-D19C-E7EF-8A271476B5E9}"/>
              </a:ext>
            </a:extLst>
          </p:cNvPr>
          <p:cNvSpPr>
            <a:spLocks noGrp="1"/>
          </p:cNvSpPr>
          <p:nvPr>
            <p:ph type="body" idx="1"/>
          </p:nvPr>
        </p:nvSpPr>
        <p:spPr/>
        <p:txBody>
          <a:bodyPr>
            <a:noAutofit/>
          </a:bodyPr>
          <a:lstStyle/>
          <a:p>
            <a:r>
              <a:rPr lang="en-US" sz="1050" dirty="0">
                <a:solidFill>
                  <a:srgbClr val="FF0000"/>
                </a:solidFill>
                <a:latin typeface="Times New Roman" panose="02020603050405020304" pitchFamily="18" charset="0"/>
                <a:cs typeface="Times New Roman" panose="02020603050405020304" pitchFamily="18" charset="0"/>
              </a:rPr>
              <a:t>Data was acquired through a robust and error free manner and imported into excel</a:t>
            </a:r>
          </a:p>
          <a:p>
            <a:pPr marL="146050" indent="0">
              <a:buNone/>
            </a:pPr>
            <a:endParaRPr lang="en-US" sz="1050" dirty="0">
              <a:solidFill>
                <a:srgbClr val="FF0000"/>
              </a:solidFill>
              <a:latin typeface="Times New Roman" panose="02020603050405020304" pitchFamily="18" charset="0"/>
              <a:cs typeface="Times New Roman" panose="02020603050405020304" pitchFamily="18" charset="0"/>
            </a:endParaRPr>
          </a:p>
          <a:p>
            <a:r>
              <a:rPr lang="en-US" sz="1050" dirty="0">
                <a:solidFill>
                  <a:srgbClr val="FF0000"/>
                </a:solidFill>
                <a:latin typeface="Times New Roman" panose="02020603050405020304" pitchFamily="18" charset="0"/>
                <a:cs typeface="Times New Roman" panose="02020603050405020304" pitchFamily="18" charset="0"/>
              </a:rPr>
              <a:t>Data on product category sales and trends was cleaned using Microsoft excel ; missing values were handled, data was appropriately formatted, duplicates were removed , unwanted outliers were filtered and structural errors were fixed</a:t>
            </a:r>
          </a:p>
          <a:p>
            <a:pPr marL="146050" indent="0">
              <a:buNone/>
            </a:pPr>
            <a:endParaRPr lang="en-US" sz="1050" dirty="0">
              <a:solidFill>
                <a:srgbClr val="FF0000"/>
              </a:solidFill>
              <a:latin typeface="Times New Roman" panose="02020603050405020304" pitchFamily="18" charset="0"/>
              <a:cs typeface="Times New Roman" panose="02020603050405020304" pitchFamily="18" charset="0"/>
            </a:endParaRPr>
          </a:p>
          <a:p>
            <a:r>
              <a:rPr lang="en-US" sz="1050" dirty="0">
                <a:solidFill>
                  <a:srgbClr val="FF0000"/>
                </a:solidFill>
                <a:latin typeface="Times New Roman" panose="02020603050405020304" pitchFamily="18" charset="0"/>
                <a:cs typeface="Times New Roman" panose="02020603050405020304" pitchFamily="18" charset="0"/>
              </a:rPr>
              <a:t>Data manipulation techniques and statistical analysis like V-look up , Pivot tables were done using Microsoft Excel to understand patterns and elicit data for evidence-based decision making. </a:t>
            </a:r>
          </a:p>
          <a:p>
            <a:endParaRPr lang="en-US" sz="1050" dirty="0">
              <a:solidFill>
                <a:srgbClr val="FF0000"/>
              </a:solidFill>
              <a:latin typeface="Times New Roman" panose="02020603050405020304" pitchFamily="18" charset="0"/>
              <a:cs typeface="Times New Roman" panose="02020603050405020304" pitchFamily="18" charset="0"/>
            </a:endParaRPr>
          </a:p>
          <a:p>
            <a:r>
              <a:rPr lang="en-US" sz="1050" dirty="0">
                <a:solidFill>
                  <a:srgbClr val="FF0000"/>
                </a:solidFill>
                <a:latin typeface="Times New Roman" panose="02020603050405020304" pitchFamily="18" charset="0"/>
                <a:cs typeface="Times New Roman" panose="02020603050405020304" pitchFamily="18" charset="0"/>
              </a:rPr>
              <a:t>Data Visualization using Tableau and Microsoft Excel</a:t>
            </a:r>
          </a:p>
          <a:p>
            <a:pPr marL="146050" indent="0">
              <a:buNone/>
            </a:pPr>
            <a:endParaRPr lang="en-US" sz="1050" dirty="0">
              <a:solidFill>
                <a:srgbClr val="FF0000"/>
              </a:solidFill>
              <a:latin typeface="Times New Roman" panose="02020603050405020304" pitchFamily="18" charset="0"/>
              <a:cs typeface="Times New Roman" panose="02020603050405020304" pitchFamily="18" charset="0"/>
            </a:endParaRPr>
          </a:p>
          <a:p>
            <a:pPr marL="146050" indent="0">
              <a:buNone/>
            </a:pPr>
            <a:endParaRPr lang="en-US" sz="1050" dirty="0">
              <a:solidFill>
                <a:srgbClr val="FF0000"/>
              </a:solidFill>
              <a:latin typeface="Times New Roman" panose="02020603050405020304" pitchFamily="18" charset="0"/>
              <a:cs typeface="Times New Roman" panose="02020603050405020304" pitchFamily="18" charset="0"/>
            </a:endParaRPr>
          </a:p>
          <a:p>
            <a:r>
              <a:rPr lang="en-US" sz="1050" dirty="0">
                <a:solidFill>
                  <a:srgbClr val="FF0000"/>
                </a:solidFill>
                <a:latin typeface="Times New Roman" panose="02020603050405020304" pitchFamily="18" charset="0"/>
                <a:cs typeface="Times New Roman" panose="02020603050405020304" pitchFamily="18" charset="0"/>
              </a:rPr>
              <a:t> This project focused on analyzing data on the following product categories: Furniture, Clothing, Electronics. </a:t>
            </a:r>
          </a:p>
        </p:txBody>
      </p:sp>
    </p:spTree>
    <p:extLst>
      <p:ext uri="{BB962C8B-B14F-4D97-AF65-F5344CB8AC3E}">
        <p14:creationId xmlns:p14="http://schemas.microsoft.com/office/powerpoint/2010/main" val="148768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FABF9"/>
        </a:solidFill>
        <a:effectLst/>
      </p:bgPr>
    </p:bg>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2391000" y="1508200"/>
            <a:ext cx="436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cs typeface="Times New Roman" panose="02020603050405020304" pitchFamily="18" charset="0"/>
              </a:rPr>
              <a:t>Findings &amp; Insights</a:t>
            </a:r>
            <a:endParaRPr dirty="0">
              <a:solidFill>
                <a:srgbClr val="32266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579877"/>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32266F"/>
              </a:buClr>
              <a:buSzPts val="2000"/>
              <a:buFont typeface="Oswald"/>
              <a:buAutoNum type="arabicPeriod"/>
            </a:pPr>
            <a:r>
              <a:rPr lang="en" dirty="0">
                <a:solidFill>
                  <a:srgbClr val="32266F"/>
                </a:solidFill>
                <a:latin typeface="Times New Roman" panose="02020603050405020304" pitchFamily="18" charset="0"/>
                <a:ea typeface="Roboto"/>
                <a:cs typeface="Times New Roman" panose="02020603050405020304" pitchFamily="18" charset="0"/>
                <a:sym typeface="Roboto"/>
              </a:rPr>
              <a:t>The total profit for each category</a:t>
            </a:r>
            <a:endParaRPr dirty="0">
              <a:solidFill>
                <a:srgbClr val="32266F"/>
              </a:solidFill>
              <a:latin typeface="Times New Roman" panose="02020603050405020304" pitchFamily="18" charset="0"/>
              <a:ea typeface="Roboto"/>
              <a:cs typeface="Times New Roman" panose="02020603050405020304" pitchFamily="18" charset="0"/>
              <a:sym typeface="Roboto"/>
            </a:endParaRPr>
          </a:p>
        </p:txBody>
      </p:sp>
      <p:sp>
        <p:nvSpPr>
          <p:cNvPr id="327" name="Google Shape;327;p20"/>
          <p:cNvSpPr txBox="1">
            <a:spLocks noGrp="1"/>
          </p:cNvSpPr>
          <p:nvPr>
            <p:ph type="body" idx="1"/>
          </p:nvPr>
        </p:nvSpPr>
        <p:spPr>
          <a:xfrm>
            <a:off x="870248" y="3436882"/>
            <a:ext cx="7030500" cy="1489841"/>
          </a:xfrm>
          <a:prstGeom prst="rect">
            <a:avLst/>
          </a:prstGeom>
        </p:spPr>
        <p:txBody>
          <a:bodyPr spcFirstLastPara="1" wrap="square" lIns="91425" tIns="91425" rIns="91425" bIns="91425" anchor="t" anchorCtr="0">
            <a:normAutofit/>
          </a:bodyPr>
          <a:lstStyle/>
          <a:p>
            <a:pPr marL="146050" lvl="0" indent="0" algn="l" rtl="0">
              <a:spcBef>
                <a:spcPts val="0"/>
              </a:spcBef>
              <a:spcAft>
                <a:spcPts val="0"/>
              </a:spcAft>
              <a:buClr>
                <a:srgbClr val="FF0000"/>
              </a:buClr>
              <a:buSzPts val="1300"/>
              <a:buNone/>
            </a:pPr>
            <a:r>
              <a:rPr lang="en-US" sz="1400" dirty="0">
                <a:solidFill>
                  <a:srgbClr val="FF0000"/>
                </a:solidFill>
                <a:latin typeface="Times New Roman" panose="02020603050405020304" pitchFamily="18" charset="0"/>
                <a:cs typeface="Times New Roman" panose="02020603050405020304" pitchFamily="18" charset="0"/>
              </a:rPr>
              <a:t>The total amount of profit in the categories analyzed during the course of this project is 23,955. </a:t>
            </a:r>
          </a:p>
          <a:p>
            <a:pPr marL="146050" lvl="0" indent="0" algn="l" rtl="0">
              <a:spcBef>
                <a:spcPts val="0"/>
              </a:spcBef>
              <a:spcAft>
                <a:spcPts val="0"/>
              </a:spcAft>
              <a:buClr>
                <a:srgbClr val="FF0000"/>
              </a:buClr>
              <a:buSzPts val="1300"/>
              <a:buNone/>
            </a:pPr>
            <a:endParaRPr lang="en-US" sz="14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Clr>
                <a:srgbClr val="FF0000"/>
              </a:buClr>
              <a:buSzPts val="1300"/>
              <a:buNone/>
            </a:pPr>
            <a:r>
              <a:rPr lang="en-US" sz="1400" dirty="0">
                <a:solidFill>
                  <a:srgbClr val="FF0000"/>
                </a:solidFill>
                <a:latin typeface="Times New Roman" panose="02020603050405020304" pitchFamily="18" charset="0"/>
                <a:cs typeface="Times New Roman" panose="02020603050405020304" pitchFamily="18" charset="0"/>
              </a:rPr>
              <a:t>Of this number, majority of the profit (47%) was derived from the clothing category making this the most patronized category</a:t>
            </a:r>
            <a:endParaRPr sz="1400" i="1" dirty="0">
              <a:solidFill>
                <a:srgbClr val="FF0000"/>
              </a:solidFill>
              <a:latin typeface="Times New Roman" panose="02020603050405020304" pitchFamily="18" charset="0"/>
              <a:cs typeface="Times New Roman" panose="02020603050405020304" pitchFamily="18" charset="0"/>
            </a:endParaRPr>
          </a:p>
          <a:p>
            <a:pPr marL="914400" lvl="0" indent="0" algn="l" rtl="0">
              <a:spcBef>
                <a:spcPts val="1200"/>
              </a:spcBef>
              <a:spcAft>
                <a:spcPts val="1200"/>
              </a:spcAft>
              <a:buNone/>
            </a:pPr>
            <a:endParaRPr i="1" dirty="0"/>
          </a:p>
        </p:txBody>
      </p:sp>
      <p:graphicFrame>
        <p:nvGraphicFramePr>
          <p:cNvPr id="4" name="Table 3">
            <a:extLst>
              <a:ext uri="{FF2B5EF4-FFF2-40B4-BE49-F238E27FC236}">
                <a16:creationId xmlns:a16="http://schemas.microsoft.com/office/drawing/2014/main" id="{043F2888-2397-07CE-E7E2-EEDA5B0C3C83}"/>
              </a:ext>
            </a:extLst>
          </p:cNvPr>
          <p:cNvGraphicFramePr>
            <a:graphicFrameLocks noGrp="1"/>
          </p:cNvGraphicFramePr>
          <p:nvPr>
            <p:extLst>
              <p:ext uri="{D42A27DB-BD31-4B8C-83A1-F6EECF244321}">
                <p14:modId xmlns:p14="http://schemas.microsoft.com/office/powerpoint/2010/main" val="1627714381"/>
              </p:ext>
            </p:extLst>
          </p:nvPr>
        </p:nvGraphicFramePr>
        <p:xfrm>
          <a:off x="870248" y="1411015"/>
          <a:ext cx="2385331" cy="1631730"/>
        </p:xfrm>
        <a:graphic>
          <a:graphicData uri="http://schemas.openxmlformats.org/drawingml/2006/table">
            <a:tbl>
              <a:tblPr/>
              <a:tblGrid>
                <a:gridCol w="1240372">
                  <a:extLst>
                    <a:ext uri="{9D8B030D-6E8A-4147-A177-3AD203B41FA5}">
                      <a16:colId xmlns:a16="http://schemas.microsoft.com/office/drawing/2014/main" val="1302085969"/>
                    </a:ext>
                  </a:extLst>
                </a:gridCol>
                <a:gridCol w="1144959">
                  <a:extLst>
                    <a:ext uri="{9D8B030D-6E8A-4147-A177-3AD203B41FA5}">
                      <a16:colId xmlns:a16="http://schemas.microsoft.com/office/drawing/2014/main" val="1236276373"/>
                    </a:ext>
                  </a:extLst>
                </a:gridCol>
              </a:tblGrid>
              <a:tr h="326346">
                <a:tc>
                  <a:txBody>
                    <a:bodyPr/>
                    <a:lstStyle/>
                    <a:p>
                      <a:pPr algn="l" fontAlgn="b"/>
                      <a:r>
                        <a:rPr lang="en-US" sz="1200" b="1" i="0" u="none" strike="noStrike" dirty="0">
                          <a:solidFill>
                            <a:srgbClr val="000000"/>
                          </a:solidFill>
                          <a:effectLst/>
                          <a:latin typeface="Calibri" panose="020F0502020204030204" pitchFamily="34" charset="0"/>
                        </a:rPr>
                        <a:t>Category</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200" b="1" i="0" u="none" strike="noStrike" dirty="0">
                          <a:solidFill>
                            <a:srgbClr val="000000"/>
                          </a:solidFill>
                          <a:effectLst/>
                          <a:latin typeface="Calibri" panose="020F0502020204030204" pitchFamily="34" charset="0"/>
                        </a:rPr>
                        <a:t>Sum of Profit</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3006559"/>
                  </a:ext>
                </a:extLst>
              </a:tr>
              <a:tr h="326346">
                <a:tc>
                  <a:txBody>
                    <a:bodyPr/>
                    <a:lstStyle/>
                    <a:p>
                      <a:pPr algn="l" fontAlgn="b"/>
                      <a:r>
                        <a:rPr lang="en-US" sz="1200" b="0" i="0" u="none" strike="noStrike">
                          <a:solidFill>
                            <a:srgbClr val="000000"/>
                          </a:solidFill>
                          <a:effectLst/>
                          <a:latin typeface="Calibri" panose="020F0502020204030204" pitchFamily="34" charset="0"/>
                        </a:rPr>
                        <a:t>Clothing</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US" sz="1200" b="0" i="0" u="none" strike="noStrike">
                          <a:solidFill>
                            <a:srgbClr val="000000"/>
                          </a:solidFill>
                          <a:effectLst/>
                          <a:latin typeface="Calibri" panose="020F0502020204030204" pitchFamily="34" charset="0"/>
                        </a:rPr>
                        <a:t>11163</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289509051"/>
                  </a:ext>
                </a:extLst>
              </a:tr>
              <a:tr h="326346">
                <a:tc>
                  <a:txBody>
                    <a:bodyPr/>
                    <a:lstStyle/>
                    <a:p>
                      <a:pPr algn="l" fontAlgn="b"/>
                      <a:r>
                        <a:rPr lang="en-US" sz="1200" b="0" i="0" u="none" strike="noStrike" dirty="0">
                          <a:solidFill>
                            <a:srgbClr val="000000"/>
                          </a:solidFill>
                          <a:effectLst/>
                          <a:latin typeface="Calibri" panose="020F0502020204030204" pitchFamily="34" charset="0"/>
                        </a:rPr>
                        <a:t>Electronics</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10494</a:t>
                      </a:r>
                    </a:p>
                  </a:txBody>
                  <a:tcPr marL="9525" marR="9525" marT="9525" marB="0" anchor="b">
                    <a:lnL>
                      <a:noFill/>
                    </a:lnL>
                    <a:lnR>
                      <a:noFill/>
                    </a:lnR>
                    <a:lnT>
                      <a:noFill/>
                    </a:lnT>
                    <a:lnB>
                      <a:noFill/>
                    </a:lnB>
                  </a:tcPr>
                </a:tc>
                <a:extLst>
                  <a:ext uri="{0D108BD9-81ED-4DB2-BD59-A6C34878D82A}">
                    <a16:rowId xmlns:a16="http://schemas.microsoft.com/office/drawing/2014/main" val="617044001"/>
                  </a:ext>
                </a:extLst>
              </a:tr>
              <a:tr h="326346">
                <a:tc>
                  <a:txBody>
                    <a:bodyPr/>
                    <a:lstStyle/>
                    <a:p>
                      <a:pPr algn="l" fontAlgn="b"/>
                      <a:r>
                        <a:rPr lang="en-US" sz="1200" b="0" i="0" u="none" strike="noStrike">
                          <a:solidFill>
                            <a:srgbClr val="000000"/>
                          </a:solidFill>
                          <a:effectLst/>
                          <a:latin typeface="Calibri" panose="020F0502020204030204" pitchFamily="34" charset="0"/>
                        </a:rPr>
                        <a:t>Furniture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2298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50879865"/>
                  </a:ext>
                </a:extLst>
              </a:tr>
              <a:tr h="326346">
                <a:tc>
                  <a:txBody>
                    <a:bodyPr/>
                    <a:lstStyle/>
                    <a:p>
                      <a:pPr algn="l" fontAlgn="b"/>
                      <a:r>
                        <a:rPr lang="en-US" sz="12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US" sz="1200" b="1" i="0" u="none" strike="noStrike" dirty="0">
                          <a:solidFill>
                            <a:srgbClr val="000000"/>
                          </a:solidFill>
                          <a:effectLst/>
                          <a:latin typeface="Calibri" panose="020F0502020204030204" pitchFamily="34" charset="0"/>
                        </a:rPr>
                        <a:t>23955</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785438906"/>
                  </a:ext>
                </a:extLst>
              </a:tr>
            </a:tbl>
          </a:graphicData>
        </a:graphic>
      </p:graphicFrame>
      <p:pic>
        <p:nvPicPr>
          <p:cNvPr id="11" name="Picture 10">
            <a:extLst>
              <a:ext uri="{FF2B5EF4-FFF2-40B4-BE49-F238E27FC236}">
                <a16:creationId xmlns:a16="http://schemas.microsoft.com/office/drawing/2014/main" id="{E6127CB9-6C98-BCC3-3A99-C0BAD4B6DB63}"/>
              </a:ext>
            </a:extLst>
          </p:cNvPr>
          <p:cNvPicPr>
            <a:picLocks noChangeAspect="1"/>
          </p:cNvPicPr>
          <p:nvPr/>
        </p:nvPicPr>
        <p:blipFill>
          <a:blip r:embed="rId3"/>
          <a:stretch>
            <a:fillRect/>
          </a:stretch>
        </p:blipFill>
        <p:spPr>
          <a:xfrm>
            <a:off x="4193168" y="1354484"/>
            <a:ext cx="2901316" cy="19063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209207" y="362093"/>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32266F"/>
                </a:solidFill>
                <a:latin typeface="Times New Roman" panose="02020603050405020304" pitchFamily="18" charset="0"/>
                <a:ea typeface="Oswald"/>
                <a:cs typeface="Times New Roman" panose="02020603050405020304" pitchFamily="18" charset="0"/>
                <a:sym typeface="Oswald"/>
              </a:rPr>
              <a:t>2. Soras </a:t>
            </a:r>
            <a:r>
              <a:rPr lang="en" sz="3200" dirty="0">
                <a:solidFill>
                  <a:srgbClr val="32266F"/>
                </a:solidFill>
                <a:latin typeface="Times New Roman" panose="02020603050405020304" pitchFamily="18" charset="0"/>
                <a:ea typeface="Roboto"/>
                <a:cs typeface="Times New Roman" panose="02020603050405020304" pitchFamily="18" charset="0"/>
                <a:sym typeface="Roboto"/>
              </a:rPr>
              <a:t>Sales trend 2015-2017</a:t>
            </a:r>
            <a:endParaRPr sz="3200" dirty="0">
              <a:solidFill>
                <a:srgbClr val="32266F"/>
              </a:solidFill>
              <a:latin typeface="Times New Roman" panose="02020603050405020304" pitchFamily="18" charset="0"/>
              <a:ea typeface="Oswald"/>
              <a:cs typeface="Times New Roman" panose="02020603050405020304" pitchFamily="18" charset="0"/>
              <a:sym typeface="Oswald"/>
            </a:endParaRPr>
          </a:p>
        </p:txBody>
      </p:sp>
      <p:sp>
        <p:nvSpPr>
          <p:cNvPr id="334" name="Google Shape;334;p21"/>
          <p:cNvSpPr txBox="1">
            <a:spLocks noGrp="1"/>
          </p:cNvSpPr>
          <p:nvPr>
            <p:ph type="body" idx="1"/>
          </p:nvPr>
        </p:nvSpPr>
        <p:spPr>
          <a:xfrm>
            <a:off x="134571" y="3846786"/>
            <a:ext cx="8267700" cy="1380323"/>
          </a:xfrm>
          <a:prstGeom prst="rect">
            <a:avLst/>
          </a:prstGeom>
        </p:spPr>
        <p:txBody>
          <a:bodyPr spcFirstLastPara="1" wrap="square" lIns="91425" tIns="91425" rIns="91425" bIns="91425" anchor="t" anchorCtr="0">
            <a:normAutofit lnSpcReduction="10000"/>
          </a:bodyPr>
          <a:lstStyle/>
          <a:p>
            <a:pPr marL="146050" lvl="0" indent="0" algn="l" rtl="0">
              <a:spcBef>
                <a:spcPts val="0"/>
              </a:spcBef>
              <a:spcAft>
                <a:spcPts val="0"/>
              </a:spcAft>
              <a:buClr>
                <a:srgbClr val="FF0000"/>
              </a:buClr>
              <a:buSzPts val="1300"/>
              <a:buNone/>
            </a:pPr>
            <a:r>
              <a:rPr lang="en" sz="1400" dirty="0">
                <a:solidFill>
                  <a:srgbClr val="FF0000"/>
                </a:solidFill>
                <a:latin typeface="Times New Roman" panose="02020603050405020304" pitchFamily="18" charset="0"/>
                <a:cs typeface="Times New Roman" panose="02020603050405020304" pitchFamily="18" charset="0"/>
              </a:rPr>
              <a:t>From the above pivot charts and sales data trend , Sora had her highest revenue generated from sales with a value of 32000 in march 2017 while her lowest revenue 9000, was generated through the months of April till December also in 2017</a:t>
            </a:r>
          </a:p>
          <a:p>
            <a:pPr marL="146050" lvl="0" indent="0" algn="l" rtl="0">
              <a:spcBef>
                <a:spcPts val="0"/>
              </a:spcBef>
              <a:spcAft>
                <a:spcPts val="0"/>
              </a:spcAft>
              <a:buClr>
                <a:srgbClr val="FF0000"/>
              </a:buClr>
              <a:buSzPts val="1300"/>
              <a:buNone/>
            </a:pPr>
            <a:endParaRPr lang="en" sz="1400" dirty="0">
              <a:solidFill>
                <a:srgbClr val="FF0000"/>
              </a:solidFill>
              <a:latin typeface="Times New Roman" panose="02020603050405020304" pitchFamily="18" charset="0"/>
              <a:cs typeface="Times New Roman" panose="02020603050405020304" pitchFamily="18" charset="0"/>
            </a:endParaRPr>
          </a:p>
          <a:p>
            <a:pPr marL="146050" lvl="0" indent="0" algn="l" rtl="0">
              <a:spcBef>
                <a:spcPts val="0"/>
              </a:spcBef>
              <a:spcAft>
                <a:spcPts val="0"/>
              </a:spcAft>
              <a:buClr>
                <a:srgbClr val="FF0000"/>
              </a:buClr>
              <a:buSzPts val="1300"/>
              <a:buNone/>
            </a:pPr>
            <a:r>
              <a:rPr lang="en" sz="1400" dirty="0">
                <a:solidFill>
                  <a:srgbClr val="FF0000"/>
                </a:solidFill>
                <a:latin typeface="Times New Roman" panose="02020603050405020304" pitchFamily="18" charset="0"/>
                <a:cs typeface="Times New Roman" panose="02020603050405020304" pitchFamily="18" charset="0"/>
              </a:rPr>
              <a:t>Highest average revenue was generated in 2016 at 13953.85</a:t>
            </a:r>
          </a:p>
          <a:p>
            <a:pPr marL="146050" lvl="0" indent="0" algn="l" rtl="0">
              <a:spcBef>
                <a:spcPts val="0"/>
              </a:spcBef>
              <a:spcAft>
                <a:spcPts val="0"/>
              </a:spcAft>
              <a:buClr>
                <a:srgbClr val="FF0000"/>
              </a:buClr>
              <a:buSzPts val="1300"/>
              <a:buNone/>
            </a:pPr>
            <a:endParaRPr i="1" dirty="0">
              <a:solidFill>
                <a:srgbClr val="FF0000"/>
              </a:solidFill>
            </a:endParaRPr>
          </a:p>
          <a:p>
            <a:pPr marL="914400" lvl="0" indent="0" algn="l" rtl="0">
              <a:spcBef>
                <a:spcPts val="1200"/>
              </a:spcBef>
              <a:spcAft>
                <a:spcPts val="1200"/>
              </a:spcAft>
              <a:buNone/>
            </a:pPr>
            <a:endParaRPr i="1" dirty="0"/>
          </a:p>
        </p:txBody>
      </p:sp>
      <p:pic>
        <p:nvPicPr>
          <p:cNvPr id="6" name="Picture 5">
            <a:extLst>
              <a:ext uri="{FF2B5EF4-FFF2-40B4-BE49-F238E27FC236}">
                <a16:creationId xmlns:a16="http://schemas.microsoft.com/office/drawing/2014/main" id="{7BC450A7-E215-C91F-89C4-95957CAD0ECF}"/>
              </a:ext>
            </a:extLst>
          </p:cNvPr>
          <p:cNvPicPr>
            <a:picLocks noChangeAspect="1"/>
          </p:cNvPicPr>
          <p:nvPr/>
        </p:nvPicPr>
        <p:blipFill>
          <a:blip r:embed="rId3"/>
          <a:stretch>
            <a:fillRect/>
          </a:stretch>
        </p:blipFill>
        <p:spPr>
          <a:xfrm>
            <a:off x="134571" y="1312478"/>
            <a:ext cx="3452194" cy="2215055"/>
          </a:xfrm>
          <a:prstGeom prst="rect">
            <a:avLst/>
          </a:prstGeom>
        </p:spPr>
      </p:pic>
      <p:pic>
        <p:nvPicPr>
          <p:cNvPr id="15" name="Picture 14">
            <a:extLst>
              <a:ext uri="{FF2B5EF4-FFF2-40B4-BE49-F238E27FC236}">
                <a16:creationId xmlns:a16="http://schemas.microsoft.com/office/drawing/2014/main" id="{54D5A71D-53AE-33B6-45DF-7C8ED2957E33}"/>
              </a:ext>
            </a:extLst>
          </p:cNvPr>
          <p:cNvPicPr>
            <a:picLocks noChangeAspect="1"/>
          </p:cNvPicPr>
          <p:nvPr/>
        </p:nvPicPr>
        <p:blipFill>
          <a:blip r:embed="rId4"/>
          <a:stretch>
            <a:fillRect/>
          </a:stretch>
        </p:blipFill>
        <p:spPr>
          <a:xfrm>
            <a:off x="3679131" y="1308537"/>
            <a:ext cx="1783622" cy="2215055"/>
          </a:xfrm>
          <a:prstGeom prst="rect">
            <a:avLst/>
          </a:prstGeom>
        </p:spPr>
      </p:pic>
      <p:pic>
        <p:nvPicPr>
          <p:cNvPr id="18" name="Picture 17">
            <a:extLst>
              <a:ext uri="{FF2B5EF4-FFF2-40B4-BE49-F238E27FC236}">
                <a16:creationId xmlns:a16="http://schemas.microsoft.com/office/drawing/2014/main" id="{81DF2E29-81A8-8FB3-B52B-75F33CBBB4CB}"/>
              </a:ext>
            </a:extLst>
          </p:cNvPr>
          <p:cNvPicPr>
            <a:picLocks noChangeAspect="1"/>
          </p:cNvPicPr>
          <p:nvPr/>
        </p:nvPicPr>
        <p:blipFill>
          <a:blip r:embed="rId5"/>
          <a:stretch>
            <a:fillRect/>
          </a:stretch>
        </p:blipFill>
        <p:spPr>
          <a:xfrm>
            <a:off x="7323082" y="1296714"/>
            <a:ext cx="1657506" cy="2215054"/>
          </a:xfrm>
          <a:prstGeom prst="rect">
            <a:avLst/>
          </a:prstGeom>
        </p:spPr>
      </p:pic>
      <p:pic>
        <p:nvPicPr>
          <p:cNvPr id="21" name="Picture 20">
            <a:extLst>
              <a:ext uri="{FF2B5EF4-FFF2-40B4-BE49-F238E27FC236}">
                <a16:creationId xmlns:a16="http://schemas.microsoft.com/office/drawing/2014/main" id="{7114268D-126D-ED2A-849A-F888D5EB56BC}"/>
              </a:ext>
            </a:extLst>
          </p:cNvPr>
          <p:cNvPicPr>
            <a:picLocks noChangeAspect="1"/>
          </p:cNvPicPr>
          <p:nvPr/>
        </p:nvPicPr>
        <p:blipFill>
          <a:blip r:embed="rId6"/>
          <a:stretch>
            <a:fillRect/>
          </a:stretch>
        </p:blipFill>
        <p:spPr>
          <a:xfrm>
            <a:off x="5582354" y="1308537"/>
            <a:ext cx="1621127" cy="22150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DCC3-EB23-7AE1-72AB-DC1401DEDB56}"/>
              </a:ext>
            </a:extLst>
          </p:cNvPr>
          <p:cNvSpPr>
            <a:spLocks noGrp="1"/>
          </p:cNvSpPr>
          <p:nvPr>
            <p:ph type="title"/>
          </p:nvPr>
        </p:nvSpPr>
        <p:spPr>
          <a:xfrm>
            <a:off x="1138263" y="385739"/>
            <a:ext cx="3977648" cy="1146829"/>
          </a:xfrm>
        </p:spPr>
        <p:txBody>
          <a:bodyPr>
            <a:noAutofit/>
          </a:bodyPr>
          <a:lstStyle/>
          <a:p>
            <a:r>
              <a:rPr lang="en-US" sz="3200" dirty="0">
                <a:solidFill>
                  <a:srgbClr val="002060"/>
                </a:solidFill>
                <a:latin typeface="Times New Roman" panose="02020603050405020304" pitchFamily="18" charset="0"/>
                <a:cs typeface="Times New Roman" panose="02020603050405020304" pitchFamily="18" charset="0"/>
              </a:rPr>
              <a:t>3. Most profitable sub-category</a:t>
            </a:r>
          </a:p>
        </p:txBody>
      </p:sp>
      <p:sp>
        <p:nvSpPr>
          <p:cNvPr id="3" name="Text Placeholder 2">
            <a:extLst>
              <a:ext uri="{FF2B5EF4-FFF2-40B4-BE49-F238E27FC236}">
                <a16:creationId xmlns:a16="http://schemas.microsoft.com/office/drawing/2014/main" id="{017E9243-EADF-C146-A710-5A3E3E026DAA}"/>
              </a:ext>
            </a:extLst>
          </p:cNvPr>
          <p:cNvSpPr>
            <a:spLocks noGrp="1"/>
          </p:cNvSpPr>
          <p:nvPr>
            <p:ph type="body" idx="1"/>
          </p:nvPr>
        </p:nvSpPr>
        <p:spPr>
          <a:xfrm>
            <a:off x="436696" y="1597874"/>
            <a:ext cx="3733283" cy="3429001"/>
          </a:xfrm>
        </p:spPr>
        <p:txBody>
          <a:bodyPr/>
          <a:lstStyle/>
          <a:p>
            <a:r>
              <a:rPr lang="en-US" sz="1400" dirty="0">
                <a:solidFill>
                  <a:srgbClr val="FF0000"/>
                </a:solidFill>
                <a:latin typeface="Times New Roman" panose="02020603050405020304" pitchFamily="18" charset="0"/>
                <a:cs typeface="Times New Roman" panose="02020603050405020304" pitchFamily="18" charset="0"/>
              </a:rPr>
              <a:t>Of all sub-categories, Printers under the electronics category yields the highest profit of 5964</a:t>
            </a:r>
          </a:p>
          <a:p>
            <a:endParaRPr lang="en-US" sz="1400" dirty="0">
              <a:solidFill>
                <a:srgbClr val="FF0000"/>
              </a:solidFill>
              <a:latin typeface="Times New Roman" panose="02020603050405020304" pitchFamily="18" charset="0"/>
              <a:cs typeface="Times New Roman" panose="02020603050405020304" pitchFamily="18" charset="0"/>
            </a:endParaRPr>
          </a:p>
          <a:p>
            <a:r>
              <a:rPr lang="en-US" sz="1400" dirty="0">
                <a:solidFill>
                  <a:srgbClr val="FF0000"/>
                </a:solidFill>
                <a:latin typeface="Times New Roman" panose="02020603050405020304" pitchFamily="18" charset="0"/>
                <a:cs typeface="Times New Roman" panose="02020603050405020304" pitchFamily="18" charset="0"/>
              </a:rPr>
              <a:t>Tables is the least profitable sub-category at a loss of 4011.</a:t>
            </a:r>
          </a:p>
          <a:p>
            <a:endParaRPr lang="en-US" dirty="0">
              <a:solidFill>
                <a:srgbClr val="FF0000"/>
              </a:solidFill>
            </a:endParaRPr>
          </a:p>
          <a:p>
            <a:endParaRPr lang="en-US" dirty="0">
              <a:solidFill>
                <a:srgbClr val="FF0000"/>
              </a:solidFill>
            </a:endParaRPr>
          </a:p>
        </p:txBody>
      </p:sp>
      <p:pic>
        <p:nvPicPr>
          <p:cNvPr id="10" name="Picture 9">
            <a:extLst>
              <a:ext uri="{FF2B5EF4-FFF2-40B4-BE49-F238E27FC236}">
                <a16:creationId xmlns:a16="http://schemas.microsoft.com/office/drawing/2014/main" id="{C4C623C5-E9AB-9E91-DF28-44E6059D3E6A}"/>
              </a:ext>
            </a:extLst>
          </p:cNvPr>
          <p:cNvPicPr>
            <a:picLocks noChangeAspect="1"/>
          </p:cNvPicPr>
          <p:nvPr/>
        </p:nvPicPr>
        <p:blipFill>
          <a:blip r:embed="rId2"/>
          <a:stretch>
            <a:fillRect/>
          </a:stretch>
        </p:blipFill>
        <p:spPr>
          <a:xfrm>
            <a:off x="4855778" y="2681397"/>
            <a:ext cx="4130567" cy="2462103"/>
          </a:xfrm>
          <a:prstGeom prst="rect">
            <a:avLst/>
          </a:prstGeom>
        </p:spPr>
      </p:pic>
      <p:pic>
        <p:nvPicPr>
          <p:cNvPr id="12" name="Picture 11">
            <a:extLst>
              <a:ext uri="{FF2B5EF4-FFF2-40B4-BE49-F238E27FC236}">
                <a16:creationId xmlns:a16="http://schemas.microsoft.com/office/drawing/2014/main" id="{8AAFD122-2029-F299-ED36-7C1F4E8DBA75}"/>
              </a:ext>
            </a:extLst>
          </p:cNvPr>
          <p:cNvPicPr>
            <a:picLocks noChangeAspect="1"/>
          </p:cNvPicPr>
          <p:nvPr/>
        </p:nvPicPr>
        <p:blipFill>
          <a:blip r:embed="rId3"/>
          <a:stretch>
            <a:fillRect/>
          </a:stretch>
        </p:blipFill>
        <p:spPr>
          <a:xfrm>
            <a:off x="4855777" y="153988"/>
            <a:ext cx="4130567" cy="2462104"/>
          </a:xfrm>
          <a:prstGeom prst="rect">
            <a:avLst/>
          </a:prstGeom>
        </p:spPr>
      </p:pic>
    </p:spTree>
    <p:extLst>
      <p:ext uri="{BB962C8B-B14F-4D97-AF65-F5344CB8AC3E}">
        <p14:creationId xmlns:p14="http://schemas.microsoft.com/office/powerpoint/2010/main" val="366159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1320707" y="415026"/>
            <a:ext cx="7030500" cy="332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2266F"/>
                </a:solidFill>
                <a:latin typeface="Times New Roman" panose="02020603050405020304" pitchFamily="18" charset="0"/>
                <a:ea typeface="Oswald"/>
                <a:cs typeface="Times New Roman" panose="02020603050405020304" pitchFamily="18" charset="0"/>
                <a:sym typeface="Oswald"/>
              </a:rPr>
              <a:t>4. </a:t>
            </a:r>
            <a:r>
              <a:rPr lang="en" dirty="0">
                <a:solidFill>
                  <a:srgbClr val="32266F"/>
                </a:solidFill>
                <a:latin typeface="Times New Roman" panose="02020603050405020304" pitchFamily="18" charset="0"/>
                <a:ea typeface="Roboto"/>
                <a:cs typeface="Times New Roman" panose="02020603050405020304" pitchFamily="18" charset="0"/>
                <a:sym typeface="Roboto"/>
              </a:rPr>
              <a:t>Most profitable country?</a:t>
            </a:r>
            <a:endParaRPr dirty="0">
              <a:solidFill>
                <a:srgbClr val="32266F"/>
              </a:solidFill>
              <a:latin typeface="Times New Roman" panose="02020603050405020304" pitchFamily="18" charset="0"/>
              <a:ea typeface="Oswald"/>
              <a:cs typeface="Times New Roman" panose="02020603050405020304" pitchFamily="18" charset="0"/>
              <a:sym typeface="Oswald"/>
            </a:endParaRPr>
          </a:p>
        </p:txBody>
      </p:sp>
      <p:sp>
        <p:nvSpPr>
          <p:cNvPr id="341" name="Google Shape;341;p22"/>
          <p:cNvSpPr txBox="1">
            <a:spLocks noGrp="1"/>
          </p:cNvSpPr>
          <p:nvPr>
            <p:ph type="body" idx="1"/>
          </p:nvPr>
        </p:nvSpPr>
        <p:spPr>
          <a:xfrm>
            <a:off x="320175" y="3948157"/>
            <a:ext cx="8267700" cy="1066118"/>
          </a:xfrm>
          <a:prstGeom prst="rect">
            <a:avLst/>
          </a:prstGeom>
        </p:spPr>
        <p:txBody>
          <a:bodyPr spcFirstLastPara="1" wrap="square" lIns="91425" tIns="91425" rIns="91425" bIns="91425" anchor="t" anchorCtr="0">
            <a:normAutofit/>
          </a:bodyPr>
          <a:lstStyle/>
          <a:p>
            <a:pPr marL="457200" lvl="0" indent="0" algn="l" rtl="0">
              <a:spcBef>
                <a:spcPts val="1200"/>
              </a:spcBef>
              <a:spcAft>
                <a:spcPts val="0"/>
              </a:spcAft>
              <a:buNone/>
            </a:pPr>
            <a:r>
              <a:rPr lang="en-US" sz="1200" dirty="0">
                <a:solidFill>
                  <a:srgbClr val="FF0000"/>
                </a:solidFill>
                <a:latin typeface="Times New Roman" panose="02020603050405020304" pitchFamily="18" charset="0"/>
                <a:cs typeface="Times New Roman" panose="02020603050405020304" pitchFamily="18" charset="0"/>
              </a:rPr>
              <a:t>Map Visualization from Tableau shows that Sora generates its highest profit from Bangladesh. </a:t>
            </a:r>
            <a:endParaRPr sz="1200" dirty="0">
              <a:solidFill>
                <a:srgbClr val="FF0000"/>
              </a:solidFill>
              <a:latin typeface="Times New Roman" panose="02020603050405020304" pitchFamily="18" charset="0"/>
              <a:cs typeface="Times New Roman" panose="02020603050405020304" pitchFamily="18" charset="0"/>
            </a:endParaRPr>
          </a:p>
          <a:p>
            <a:pPr marL="914400" lvl="0" indent="0" algn="l" rtl="0">
              <a:spcBef>
                <a:spcPts val="1200"/>
              </a:spcBef>
              <a:spcAft>
                <a:spcPts val="1200"/>
              </a:spcAft>
              <a:buNone/>
            </a:pPr>
            <a:endParaRPr i="1" dirty="0"/>
          </a:p>
        </p:txBody>
      </p:sp>
      <p:pic>
        <p:nvPicPr>
          <p:cNvPr id="6" name="Picture 5">
            <a:extLst>
              <a:ext uri="{FF2B5EF4-FFF2-40B4-BE49-F238E27FC236}">
                <a16:creationId xmlns:a16="http://schemas.microsoft.com/office/drawing/2014/main" id="{E20DF088-D806-9B7B-6621-1D9904EB10C5}"/>
              </a:ext>
            </a:extLst>
          </p:cNvPr>
          <p:cNvPicPr>
            <a:picLocks noChangeAspect="1"/>
          </p:cNvPicPr>
          <p:nvPr/>
        </p:nvPicPr>
        <p:blipFill>
          <a:blip r:embed="rId3"/>
          <a:stretch>
            <a:fillRect/>
          </a:stretch>
        </p:blipFill>
        <p:spPr>
          <a:xfrm>
            <a:off x="1320707" y="991313"/>
            <a:ext cx="5703936" cy="280302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11959</TotalTime>
  <Words>895</Words>
  <Application>Microsoft Macintosh PowerPoint</Application>
  <PresentationFormat>On-screen Show (16:9)</PresentationFormat>
  <Paragraphs>77</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MavenPro</vt:lpstr>
      <vt:lpstr>Oswald</vt:lpstr>
      <vt:lpstr>Maven Pro</vt:lpstr>
      <vt:lpstr>Calibri</vt:lpstr>
      <vt:lpstr>Arial</vt:lpstr>
      <vt:lpstr>Wingdings</vt:lpstr>
      <vt:lpstr>Nunito</vt:lpstr>
      <vt:lpstr>Momentum</vt:lpstr>
      <vt:lpstr>PowerPoint Presentation</vt:lpstr>
      <vt:lpstr>Professional Background:</vt:lpstr>
      <vt:lpstr>Project Description:</vt:lpstr>
      <vt:lpstr>DATA DESIGN METHODS</vt:lpstr>
      <vt:lpstr>Findings &amp; Insights</vt:lpstr>
      <vt:lpstr>The total profit for each category</vt:lpstr>
      <vt:lpstr>2. Soras Sales trend 2015-2017</vt:lpstr>
      <vt:lpstr>3. Most profitable sub-category</vt:lpstr>
      <vt:lpstr>4. Most profitable country?</vt:lpstr>
      <vt:lpstr>5. Most purchased sub-category</vt:lpstr>
      <vt:lpstr>6. Correlation between profit and quantity</vt:lpstr>
      <vt:lpstr>Executive Summary:</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Oladayo Ogunleke</cp:lastModifiedBy>
  <cp:revision>6</cp:revision>
  <dcterms:modified xsi:type="dcterms:W3CDTF">2023-07-31T17:57:30Z</dcterms:modified>
</cp:coreProperties>
</file>