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 hu" initials="zh" lastIdx="1" clrIdx="0"/>
  <p:cmAuthor id="2" name="zhen hu" initials="zh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EC"/>
    <a:srgbClr val="14A8C6"/>
    <a:srgbClr val="FF3300"/>
    <a:srgbClr val="FFFFC9"/>
    <a:srgbClr val="CC0066"/>
    <a:srgbClr val="BBE0E3"/>
    <a:srgbClr val="FFFF66"/>
    <a:srgbClr val="6FDADD"/>
    <a:srgbClr val="65D7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4382" autoAdjust="0"/>
  </p:normalViewPr>
  <p:slideViewPr>
    <p:cSldViewPr snapToGrid="0">
      <p:cViewPr varScale="1">
        <p:scale>
          <a:sx n="85" d="100"/>
          <a:sy n="85" d="100"/>
        </p:scale>
        <p:origin x="852" y="78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CF85D4C2-56DA-40E5-8F84-4B41D6F0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59301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2" tIns="49526" rIns="99052" bIns="4952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-68" charset="0"/>
              </a:defRPr>
            </a:lvl1pPr>
          </a:lstStyle>
          <a:p>
            <a:pPr>
              <a:defRPr/>
            </a:pPr>
            <a:fld id="{DD43306D-228B-4AF1-B5EE-6089D1816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5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7526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352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Times" pitchFamily="-68" charset="0"/>
              <a:buNone/>
              <a:defRPr sz="32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69913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530"/>
            <a:ext cx="8229600" cy="503363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1132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-1" y="6448425"/>
            <a:ext cx="3790951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</p:txBody>
      </p:sp>
      <p:pic>
        <p:nvPicPr>
          <p:cNvPr id="1027" name="Picture 6" descr="VU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66958" y="104975"/>
            <a:ext cx="8699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3790951" y="6448425"/>
            <a:ext cx="1458912" cy="4095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>
              <a:defRPr/>
            </a:pPr>
            <a:r>
              <a:rPr lang="en-US" sz="1400" b="1" dirty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Slide </a:t>
            </a:r>
            <a:fld id="{11730486-28DB-4E5B-A49C-49A581899106}" type="slidenum">
              <a:rPr lang="en-US" sz="1400" b="1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pPr algn="ctr">
                <a:defRPr/>
              </a:pPr>
              <a:t>‹#›</a:t>
            </a:fld>
            <a:endParaRPr lang="en-US" sz="1400" b="1" dirty="0">
              <a:solidFill>
                <a:schemeClr val="accent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249863" y="6448425"/>
            <a:ext cx="3894137" cy="4095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pPr algn="ctr" eaLnBrk="0" hangingPunct="0">
              <a:defRPr/>
            </a:pPr>
            <a:endParaRPr lang="en-US" sz="1200" b="1" kern="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4459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24459C"/>
        </a:buClr>
        <a:buSzPct val="110000"/>
        <a:buFont typeface="Times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Font typeface="Times" pitchFamily="18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10000"/>
        </a:spcBef>
        <a:spcAft>
          <a:spcPct val="0"/>
        </a:spcAft>
        <a:buFont typeface="Times" pitchFamily="-68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D56D-70A6-484A-9DFE-BB0ABAC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61761" cy="699139"/>
          </a:xfrm>
        </p:spPr>
        <p:txBody>
          <a:bodyPr/>
          <a:lstStyle/>
          <a:p>
            <a:r>
              <a:rPr lang="en-US" dirty="0"/>
              <a:t>Homework problem (PCE Surrogate)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3285D5-7A4C-664E-AA42-AA19B25368E8}"/>
              </a:ext>
            </a:extLst>
          </p:cNvPr>
          <p:cNvCxnSpPr/>
          <p:nvPr/>
        </p:nvCxnSpPr>
        <p:spPr bwMode="auto">
          <a:xfrm>
            <a:off x="2035634" y="2465149"/>
            <a:ext cx="0" cy="489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5626A5-75E7-D441-AE19-0E1B597541E1}"/>
              </a:ext>
            </a:extLst>
          </p:cNvPr>
          <p:cNvSpPr/>
          <p:nvPr/>
        </p:nvSpPr>
        <p:spPr bwMode="auto">
          <a:xfrm>
            <a:off x="5301345" y="2557675"/>
            <a:ext cx="1088569" cy="2612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B286FC-EE2E-2B4F-9E02-FF6AF79AE437}"/>
              </a:ext>
            </a:extLst>
          </p:cNvPr>
          <p:cNvCxnSpPr/>
          <p:nvPr/>
        </p:nvCxnSpPr>
        <p:spPr bwMode="auto">
          <a:xfrm flipH="1">
            <a:off x="1883234" y="2519579"/>
            <a:ext cx="152400" cy="125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605EEF-E36D-CF4A-906C-53D3E7216E6E}"/>
              </a:ext>
            </a:extLst>
          </p:cNvPr>
          <p:cNvCxnSpPr/>
          <p:nvPr/>
        </p:nvCxnSpPr>
        <p:spPr bwMode="auto">
          <a:xfrm flipH="1">
            <a:off x="1883235" y="2650207"/>
            <a:ext cx="152400" cy="125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3387B1-F7B5-A44B-977D-461906215757}"/>
              </a:ext>
            </a:extLst>
          </p:cNvPr>
          <p:cNvCxnSpPr/>
          <p:nvPr/>
        </p:nvCxnSpPr>
        <p:spPr bwMode="auto">
          <a:xfrm flipH="1">
            <a:off x="1883232" y="2769951"/>
            <a:ext cx="152400" cy="125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ADC45-8C81-284E-9E79-E370D0E78F19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6389914" y="268830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78BEF2-89A5-DB4F-A3C1-35C66748C902}"/>
              </a:ext>
            </a:extLst>
          </p:cNvPr>
          <p:cNvSpPr txBox="1"/>
          <p:nvPr/>
        </p:nvSpPr>
        <p:spPr>
          <a:xfrm>
            <a:off x="6916551" y="2446586"/>
            <a:ext cx="57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P, 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F397A-8AC6-4A42-9910-11A678E15EB0}"/>
              </a:ext>
            </a:extLst>
          </p:cNvPr>
          <p:cNvSpPr txBox="1"/>
          <p:nvPr/>
        </p:nvSpPr>
        <p:spPr>
          <a:xfrm>
            <a:off x="2085845" y="2910955"/>
            <a:ext cx="9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E</a:t>
            </a:r>
            <a:r>
              <a:rPr lang="en-US" sz="2000" i="1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, A, 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AE6FA-BA65-414D-9F3B-01636EAEA503}"/>
              </a:ext>
            </a:extLst>
          </p:cNvPr>
          <p:cNvSpPr txBox="1"/>
          <p:nvPr/>
        </p:nvSpPr>
        <p:spPr>
          <a:xfrm>
            <a:off x="3192895" y="2911474"/>
            <a:ext cx="97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E</a:t>
            </a:r>
            <a:r>
              <a:rPr lang="en-US" sz="2000" i="1" baseline="-25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, A,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D676D4-8BF5-8940-A8BC-5F1B34B8CD09}"/>
                  </a:ext>
                </a:extLst>
              </p:cNvPr>
              <p:cNvSpPr txBox="1"/>
              <p:nvPr/>
            </p:nvSpPr>
            <p:spPr>
              <a:xfrm>
                <a:off x="4696243" y="4118785"/>
                <a:ext cx="327724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D676D4-8BF5-8940-A8BC-5F1B34B8C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43" y="4118785"/>
                <a:ext cx="3277244" cy="626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0D16A27-24A2-4A47-81EC-9CFF21E04895}"/>
              </a:ext>
            </a:extLst>
          </p:cNvPr>
          <p:cNvSpPr txBox="1"/>
          <p:nvPr/>
        </p:nvSpPr>
        <p:spPr>
          <a:xfrm>
            <a:off x="962932" y="5369089"/>
            <a:ext cx="7466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+mj-lt"/>
              </a:rPr>
              <a:t>1. Build a 2</a:t>
            </a:r>
            <a:r>
              <a:rPr lang="en-US" sz="2000" i="1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 order PCE surrogate model: </a:t>
            </a:r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Y = f(P, E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i="1" dirty="0">
                <a:latin typeface="Times" pitchFamily="2" charset="0"/>
              </a:rPr>
              <a:t>, E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i="1" dirty="0">
                <a:latin typeface="Times" pitchFamily="2" charset="0"/>
              </a:rPr>
              <a:t>, E</a:t>
            </a:r>
            <a:r>
              <a:rPr lang="en-US" sz="2000" i="1" baseline="-25000" dirty="0">
                <a:latin typeface="Times" pitchFamily="2" charset="0"/>
              </a:rPr>
              <a:t>3</a:t>
            </a:r>
            <a:r>
              <a:rPr lang="en-US" sz="2000" i="1" dirty="0">
                <a:latin typeface="Times" pitchFamily="2" charset="0"/>
              </a:rPr>
              <a:t>, E</a:t>
            </a:r>
            <a:r>
              <a:rPr lang="en-US" sz="2000" i="1" baseline="-25000" dirty="0">
                <a:latin typeface="Times" pitchFamily="2" charset="0"/>
              </a:rPr>
              <a:t>4</a:t>
            </a:r>
            <a:r>
              <a:rPr lang="en-US" sz="2000" i="1" dirty="0">
                <a:latin typeface="Times" pitchFamily="2" charset="0"/>
              </a:rPr>
              <a:t>)</a:t>
            </a:r>
          </a:p>
          <a:p>
            <a:r>
              <a:rPr lang="en-US" sz="2000" i="1" dirty="0">
                <a:latin typeface="+mj-lt"/>
              </a:rPr>
              <a:t>2. Compute the probability distribution of Y, using both PCE and original model, and compare the two results. </a:t>
            </a:r>
          </a:p>
          <a:p>
            <a:endParaRPr lang="en-US" sz="20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817015-B264-D444-A54A-D5C39B1D7766}"/>
                  </a:ext>
                </a:extLst>
              </p:cNvPr>
              <p:cNvSpPr txBox="1"/>
              <p:nvPr/>
            </p:nvSpPr>
            <p:spPr>
              <a:xfrm>
                <a:off x="780744" y="3599122"/>
                <a:ext cx="291220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i="1" dirty="0">
                    <a:solidFill>
                      <a:schemeClr val="tx1"/>
                    </a:solidFill>
                    <a:latin typeface="Times" pitchFamily="2" charset="0"/>
                  </a:rPr>
                  <a:t>P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: Normal</a:t>
                </a:r>
              </a:p>
              <a:p>
                <a:r>
                  <a:rPr lang="en-US" sz="1800" dirty="0">
                    <a:latin typeface="+mn-lt"/>
                  </a:rPr>
                  <a:t>     Mean</a:t>
                </a:r>
                <a:r>
                  <a:rPr lang="en-US" sz="1800" dirty="0"/>
                  <a:t> = </a:t>
                </a:r>
                <a:r>
                  <a:rPr lang="en-US" sz="1800" dirty="0">
                    <a:latin typeface="+mn-lt"/>
                  </a:rPr>
                  <a:t>2000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400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1800" i="1" dirty="0" err="1">
                    <a:solidFill>
                      <a:schemeClr val="tx1"/>
                    </a:solidFill>
                    <a:latin typeface="Times" pitchFamily="2" charset="0"/>
                  </a:rPr>
                  <a:t>E</a:t>
                </a:r>
                <a:r>
                  <a:rPr lang="en-US" sz="1800" i="1" baseline="-25000" dirty="0" err="1">
                    <a:solidFill>
                      <a:schemeClr val="tx1"/>
                    </a:solidFill>
                    <a:latin typeface="Times" pitchFamily="2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: Normal</a:t>
                </a:r>
              </a:p>
              <a:p>
                <a:r>
                  <a:rPr lang="en-US" sz="1800" dirty="0">
                    <a:latin typeface="+mn-lt"/>
                  </a:rPr>
                  <a:t>    Mean</a:t>
                </a:r>
                <a:r>
                  <a:rPr lang="en-US" sz="1800" dirty="0"/>
                  <a:t> = </a:t>
                </a:r>
                <a:r>
                  <a:rPr lang="en-US" sz="1800" dirty="0">
                    <a:latin typeface="+mn-lt"/>
                  </a:rPr>
                  <a:t>30000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  <a:r>
                  <a:rPr lang="en-US" sz="1800" dirty="0">
                    <a:latin typeface="+mn-lt"/>
                  </a:rPr>
                  <a:t>3000</a:t>
                </a:r>
              </a:p>
              <a:p>
                <a:r>
                  <a:rPr lang="en-US" sz="1800" i="1" dirty="0">
                    <a:latin typeface="Times" pitchFamily="2" charset="0"/>
                  </a:rPr>
                  <a:t>A, L</a:t>
                </a:r>
                <a:r>
                  <a:rPr lang="en-US" sz="1800" dirty="0">
                    <a:latin typeface="+mj-lt"/>
                  </a:rPr>
                  <a:t>: Constant, L/A = 1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817015-B264-D444-A54A-D5C39B1D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4" y="3599122"/>
                <a:ext cx="2912207" cy="1477328"/>
              </a:xfrm>
              <a:prstGeom prst="rect">
                <a:avLst/>
              </a:prstGeom>
              <a:blipFill>
                <a:blip r:embed="rId3"/>
                <a:stretch>
                  <a:fillRect l="-1674" t="-2058" r="-1046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944FBB-7083-B54A-9689-AEF43BC1F827}"/>
              </a:ext>
            </a:extLst>
          </p:cNvPr>
          <p:cNvSpPr txBox="1"/>
          <p:nvPr/>
        </p:nvSpPr>
        <p:spPr>
          <a:xfrm>
            <a:off x="457200" y="1184223"/>
            <a:ext cx="726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Four segments, each with a different </a:t>
            </a:r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(Young’s modulus), all described by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i.i.d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Gaussian (normal) variables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06779F-0C23-5347-8841-B4F83B8C9940}"/>
              </a:ext>
            </a:extLst>
          </p:cNvPr>
          <p:cNvSpPr/>
          <p:nvPr/>
        </p:nvSpPr>
        <p:spPr bwMode="auto">
          <a:xfrm>
            <a:off x="4216855" y="2557675"/>
            <a:ext cx="1088569" cy="2612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F070D-965A-EB49-A731-8D94DB10F8D5}"/>
              </a:ext>
            </a:extLst>
          </p:cNvPr>
          <p:cNvSpPr/>
          <p:nvPr/>
        </p:nvSpPr>
        <p:spPr bwMode="auto">
          <a:xfrm>
            <a:off x="3126174" y="2557675"/>
            <a:ext cx="1088569" cy="2612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398C5C-E208-6742-BB25-8EAED91C288C}"/>
              </a:ext>
            </a:extLst>
          </p:cNvPr>
          <p:cNvSpPr/>
          <p:nvPr/>
        </p:nvSpPr>
        <p:spPr bwMode="auto">
          <a:xfrm>
            <a:off x="2030798" y="2557675"/>
            <a:ext cx="1088569" cy="2612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8E4298-C8F6-9B4D-9845-38BAE5007825}"/>
              </a:ext>
            </a:extLst>
          </p:cNvPr>
          <p:cNvSpPr txBox="1"/>
          <p:nvPr/>
        </p:nvSpPr>
        <p:spPr>
          <a:xfrm>
            <a:off x="4252351" y="2900069"/>
            <a:ext cx="9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E</a:t>
            </a:r>
            <a:r>
              <a:rPr lang="en-US" sz="2000" i="1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, A, 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72539F-93EE-EF41-B11E-134882290995}"/>
              </a:ext>
            </a:extLst>
          </p:cNvPr>
          <p:cNvSpPr txBox="1"/>
          <p:nvPr/>
        </p:nvSpPr>
        <p:spPr>
          <a:xfrm>
            <a:off x="5356392" y="2900069"/>
            <a:ext cx="9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E</a:t>
            </a:r>
            <a:r>
              <a:rPr lang="en-US" sz="2000" i="1" baseline="-25000" dirty="0">
                <a:latin typeface="Times" pitchFamily="2" charset="0"/>
              </a:rPr>
              <a:t>4</a:t>
            </a:r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, A,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3C7A1-237B-4940-BD6A-DE24BF51AD51}"/>
              </a:ext>
            </a:extLst>
          </p:cNvPr>
          <p:cNvSpPr txBox="1"/>
          <p:nvPr/>
        </p:nvSpPr>
        <p:spPr>
          <a:xfrm>
            <a:off x="4171240" y="3773468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Extension of the bar (Original model)</a:t>
            </a:r>
          </a:p>
        </p:txBody>
      </p:sp>
    </p:spTree>
    <p:extLst>
      <p:ext uri="{BB962C8B-B14F-4D97-AF65-F5344CB8AC3E}">
        <p14:creationId xmlns:p14="http://schemas.microsoft.com/office/powerpoint/2010/main" val="2753125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136215</TotalTime>
  <Words>150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Cambria Math</vt:lpstr>
      <vt:lpstr>Helvetica</vt:lpstr>
      <vt:lpstr>Times</vt:lpstr>
      <vt:lpstr>Blank Presentation</vt:lpstr>
      <vt:lpstr>Homework problem (PCE Surrogate)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Sankararaman</dc:creator>
  <cp:lastModifiedBy>Mahadevan, Sankaran</cp:lastModifiedBy>
  <cp:revision>4037</cp:revision>
  <cp:lastPrinted>2018-10-31T22:26:52Z</cp:lastPrinted>
  <dcterms:created xsi:type="dcterms:W3CDTF">2004-05-06T18:09:09Z</dcterms:created>
  <dcterms:modified xsi:type="dcterms:W3CDTF">2020-01-17T23:43:27Z</dcterms:modified>
</cp:coreProperties>
</file>