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57" r:id="rId3"/>
    <p:sldId id="258" r:id="rId4"/>
    <p:sldId id="266" r:id="rId5"/>
    <p:sldId id="267" r:id="rId6"/>
    <p:sldId id="288" r:id="rId7"/>
    <p:sldId id="264" r:id="rId8"/>
    <p:sldId id="262" r:id="rId9"/>
    <p:sldId id="263" r:id="rId10"/>
    <p:sldId id="289" r:id="rId11"/>
    <p:sldId id="260" r:id="rId12"/>
    <p:sldId id="259" r:id="rId13"/>
    <p:sldId id="261" r:id="rId14"/>
    <p:sldId id="268"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284" r:id="rId29"/>
    <p:sldId id="274" r:id="rId30"/>
    <p:sldId id="285" r:id="rId31"/>
    <p:sldId id="286" r:id="rId32"/>
    <p:sldId id="287" r:id="rId33"/>
    <p:sldId id="26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94" autoAdjust="0"/>
    <p:restoredTop sz="94660"/>
  </p:normalViewPr>
  <p:slideViewPr>
    <p:cSldViewPr snapToGrid="0">
      <p:cViewPr>
        <p:scale>
          <a:sx n="75" d="100"/>
          <a:sy n="75" d="100"/>
        </p:scale>
        <p:origin x="123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CD9D11-BBF3-4870-96AF-3C82471DA03A}" type="datetimeFigureOut">
              <a:rPr lang="en-US" smtClean="0"/>
              <a:t>10/13/17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D19D39-C2DB-40D1-B916-572658377A3A}" type="slidenum">
              <a:rPr lang="en-US" smtClean="0"/>
              <a:t>‹#›</a:t>
            </a:fld>
            <a:endParaRPr lang="en-US"/>
          </a:p>
        </p:txBody>
      </p:sp>
    </p:spTree>
    <p:extLst>
      <p:ext uri="{BB962C8B-B14F-4D97-AF65-F5344CB8AC3E}">
        <p14:creationId xmlns:p14="http://schemas.microsoft.com/office/powerpoint/2010/main" val="3435483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10/13/17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10/13/17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10/13/17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 Id="rId3" Type="http://schemas.openxmlformats.org/officeDocument/2006/relationships/image" Target="../media/image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hyperlink" Target="https://www.siteground.com/tutorials/magento/magento_installation.htm#upload_magento" TargetMode="External"/><Relationship Id="rId4" Type="http://schemas.openxmlformats.org/officeDocument/2006/relationships/hyperlink" Target="https://www.siteground.com/tutorials/magento/magento_installation.htm#create_mysql" TargetMode="External"/><Relationship Id="rId5" Type="http://schemas.openxmlformats.org/officeDocument/2006/relationships/hyperlink" Target="https://www.siteground.com/tutorials/magento/magento_installation.htm#install_joomla" TargetMode="External"/><Relationship Id="rId1" Type="http://schemas.openxmlformats.org/officeDocument/2006/relationships/slideLayout" Target="../slideLayouts/slideLayout2.xml"/><Relationship Id="rId2" Type="http://schemas.openxmlformats.org/officeDocument/2006/relationships/hyperlink" Target="https://www.siteground.com/tutorials/magento/magento_installation.htm#download_magento"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siteground.com/tutorials/magento/magento_installation.htm#upload_magento" TargetMode="External"/><Relationship Id="rId4" Type="http://schemas.openxmlformats.org/officeDocument/2006/relationships/hyperlink" Target="http://www.magentocommerce.com/download" TargetMode="External"/><Relationship Id="rId5" Type="http://schemas.openxmlformats.org/officeDocument/2006/relationships/image" Target="../media/image14.jpg"/><Relationship Id="rId1" Type="http://schemas.openxmlformats.org/officeDocument/2006/relationships/slideLayout" Target="../slideLayouts/slideLayout2.xml"/><Relationship Id="rId2" Type="http://schemas.openxmlformats.org/officeDocument/2006/relationships/hyperlink" Target="https://www.siteground.com/tutorials/magento/magento_installation.htm#download_magento"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www.siteground.com/tutorials/magento/magento_installation.htm#create_mysql" TargetMode="External"/><Relationship Id="rId4" Type="http://schemas.openxmlformats.org/officeDocument/2006/relationships/hyperlink" Target="http://www.siteground.com/tutorials/cpanel/file_manager.htm" TargetMode="External"/><Relationship Id="rId5" Type="http://schemas.openxmlformats.org/officeDocument/2006/relationships/hyperlink" Target="http://www.siteground.com/tutorials/ftp/index.htm" TargetMode="External"/><Relationship Id="rId6" Type="http://schemas.openxmlformats.org/officeDocument/2006/relationships/image" Target="../media/image15.jpg"/><Relationship Id="rId1" Type="http://schemas.openxmlformats.org/officeDocument/2006/relationships/slideLayout" Target="../slideLayouts/slideLayout2.xml"/><Relationship Id="rId2" Type="http://schemas.openxmlformats.org/officeDocument/2006/relationships/hyperlink" Target="https://www.siteground.com/tutorials/magento/magento_installation.htm#upload_magento"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siteground.com/tutorials/magento/magento_installation.htm#install_joomla" TargetMode="External"/><Relationship Id="rId4" Type="http://schemas.openxmlformats.org/officeDocument/2006/relationships/hyperlink" Target="http://www.siteground.com/tutorials/php-mysql/mysql_database_user.htm" TargetMode="External"/><Relationship Id="rId5" Type="http://schemas.openxmlformats.org/officeDocument/2006/relationships/image" Target="../media/image16.jpg"/><Relationship Id="rId1" Type="http://schemas.openxmlformats.org/officeDocument/2006/relationships/slideLayout" Target="../slideLayouts/slideLayout2.xml"/><Relationship Id="rId2" Type="http://schemas.openxmlformats.org/officeDocument/2006/relationships/hyperlink" Target="https://www.siteground.com/tutorials/magento/magento_installation.htm#create_mysq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siteground.com/tutorials/magento/magento_installation.htm#install_joomla" TargetMode="External"/><Relationship Id="rId3" Type="http://schemas.openxmlformats.org/officeDocument/2006/relationships/image" Target="../media/image17.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tutorialspoint.com/magento/magento_database_performance.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608B50-F1B3-45E8-A296-8AA8D82F149F}"/>
              </a:ext>
            </a:extLst>
          </p:cNvPr>
          <p:cNvSpPr>
            <a:spLocks noGrp="1"/>
          </p:cNvSpPr>
          <p:nvPr>
            <p:ph type="ctrTitle"/>
          </p:nvPr>
        </p:nvSpPr>
        <p:spPr>
          <a:xfrm>
            <a:off x="4544633" y="1722782"/>
            <a:ext cx="3592202" cy="1179443"/>
          </a:xfrm>
        </p:spPr>
        <p:txBody>
          <a:bodyPr>
            <a:normAutofit fontScale="90000"/>
          </a:bodyPr>
          <a:lstStyle/>
          <a:p>
            <a:r>
              <a:rPr lang="en-US" i="1" dirty="0">
                <a:solidFill>
                  <a:srgbClr val="C00000"/>
                </a:solidFill>
              </a:rPr>
              <a:t>MAGENTO</a:t>
            </a:r>
          </a:p>
        </p:txBody>
      </p:sp>
      <p:sp>
        <p:nvSpPr>
          <p:cNvPr id="3" name="Subtitle 2">
            <a:extLst>
              <a:ext uri="{FF2B5EF4-FFF2-40B4-BE49-F238E27FC236}">
                <a16:creationId xmlns="" xmlns:a16="http://schemas.microsoft.com/office/drawing/2014/main" id="{2B6AB449-B659-4D50-B6AE-12280E1BFEC9}"/>
              </a:ext>
            </a:extLst>
          </p:cNvPr>
          <p:cNvSpPr>
            <a:spLocks noGrp="1"/>
          </p:cNvSpPr>
          <p:nvPr>
            <p:ph type="subTitle" idx="1"/>
          </p:nvPr>
        </p:nvSpPr>
        <p:spPr>
          <a:xfrm>
            <a:off x="7540487" y="4446075"/>
            <a:ext cx="4109899" cy="1836192"/>
          </a:xfrm>
        </p:spPr>
        <p:txBody>
          <a:bodyPr>
            <a:normAutofit/>
          </a:bodyPr>
          <a:lstStyle/>
          <a:p>
            <a:r>
              <a:rPr lang="en-US" b="1" i="1" dirty="0">
                <a:solidFill>
                  <a:srgbClr val="C00000"/>
                </a:solidFill>
                <a:effectLst>
                  <a:outerShdw blurRad="38100" dist="38100" dir="2700000" algn="tl">
                    <a:srgbClr val="000000">
                      <a:alpha val="43137"/>
                    </a:srgbClr>
                  </a:outerShdw>
                </a:effectLst>
              </a:rPr>
              <a:t>Prepared By</a:t>
            </a:r>
            <a:r>
              <a:rPr lang="en-US" b="1" i="1" dirty="0" smtClean="0">
                <a:solidFill>
                  <a:srgbClr val="C00000"/>
                </a:solidFill>
                <a:effectLst>
                  <a:outerShdw blurRad="38100" dist="38100" dir="2700000" algn="tl">
                    <a:srgbClr val="000000">
                      <a:alpha val="43137"/>
                    </a:srgbClr>
                  </a:outerShdw>
                </a:effectLst>
              </a:rPr>
              <a:t>:</a:t>
            </a:r>
          </a:p>
          <a:p>
            <a:r>
              <a:rPr lang="en-US" b="1" i="1" dirty="0" smtClean="0">
                <a:solidFill>
                  <a:srgbClr val="C00000"/>
                </a:solidFill>
                <a:effectLst>
                  <a:outerShdw blurRad="38100" dist="38100" dir="2700000" algn="tl">
                    <a:srgbClr val="000000">
                      <a:alpha val="43137"/>
                    </a:srgbClr>
                  </a:outerShdw>
                </a:effectLst>
              </a:rPr>
              <a:t>Chaitali Patel(C0697976)</a:t>
            </a:r>
          </a:p>
          <a:p>
            <a:r>
              <a:rPr lang="en-US" b="1" i="1" dirty="0" smtClean="0">
                <a:solidFill>
                  <a:srgbClr val="C00000"/>
                </a:solidFill>
                <a:effectLst>
                  <a:outerShdw blurRad="38100" dist="38100" dir="2700000" algn="tl">
                    <a:srgbClr val="000000">
                      <a:alpha val="43137"/>
                    </a:srgbClr>
                  </a:outerShdw>
                </a:effectLst>
              </a:rPr>
              <a:t>Damini Dholakiya(C0705705)</a:t>
            </a:r>
          </a:p>
          <a:p>
            <a:r>
              <a:rPr lang="en-US" b="1" i="1" dirty="0" smtClean="0">
                <a:solidFill>
                  <a:srgbClr val="C00000"/>
                </a:solidFill>
                <a:effectLst>
                  <a:outerShdw blurRad="38100" dist="38100" dir="2700000" algn="tl">
                    <a:srgbClr val="000000">
                      <a:alpha val="43137"/>
                    </a:srgbClr>
                  </a:outerShdw>
                </a:effectLst>
              </a:rPr>
              <a:t>Himanshu Singhal(C0710799)</a:t>
            </a:r>
            <a:endParaRPr lang="en-US" b="1" i="1" dirty="0">
              <a:solidFill>
                <a:srgbClr val="C00000"/>
              </a:solidFill>
              <a:effectLst>
                <a:outerShdw blurRad="38100" dist="38100" dir="2700000" algn="tl">
                  <a:srgbClr val="000000">
                    <a:alpha val="43137"/>
                  </a:srgbClr>
                </a:outerShdw>
              </a:effectLst>
            </a:endParaRPr>
          </a:p>
          <a:p>
            <a:endParaRPr lang="en-US" dirty="0"/>
          </a:p>
        </p:txBody>
      </p:sp>
    </p:spTree>
    <p:extLst>
      <p:ext uri="{BB962C8B-B14F-4D97-AF65-F5344CB8AC3E}">
        <p14:creationId xmlns:p14="http://schemas.microsoft.com/office/powerpoint/2010/main" val="3172952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7989D42-1B43-477E-957E-E631E40FA419}"/>
              </a:ext>
            </a:extLst>
          </p:cNvPr>
          <p:cNvSpPr>
            <a:spLocks noGrp="1"/>
          </p:cNvSpPr>
          <p:nvPr>
            <p:ph idx="1"/>
          </p:nvPr>
        </p:nvSpPr>
        <p:spPr>
          <a:xfrm>
            <a:off x="1462778" y="1205946"/>
            <a:ext cx="9947344" cy="5367131"/>
          </a:xfrm>
        </p:spPr>
        <p:txBody>
          <a:bodyPr/>
          <a:lstStyle/>
          <a:p>
            <a:pPr algn="just">
              <a:buFont typeface="Arial" panose="020B0604020202020204" pitchFamily="34" charset="0"/>
              <a:buChar char="•"/>
            </a:pPr>
            <a:endParaRPr lang="en-US" dirty="0">
              <a:solidFill>
                <a:schemeClr val="tx1"/>
              </a:solidFill>
            </a:endParaRPr>
          </a:p>
          <a:p>
            <a:pPr algn="just"/>
            <a:r>
              <a:rPr lang="en-US" sz="2400" b="1" dirty="0">
                <a:solidFill>
                  <a:schemeClr val="tx1"/>
                </a:solidFill>
              </a:rPr>
              <a:t>Downloadable Products</a:t>
            </a:r>
          </a:p>
          <a:p>
            <a:pPr algn="just">
              <a:buFont typeface="Arial" panose="020B0604020202020204" pitchFamily="34" charset="0"/>
              <a:buChar char="•"/>
            </a:pPr>
            <a:r>
              <a:rPr lang="en-US" sz="2400" dirty="0">
                <a:solidFill>
                  <a:schemeClr val="tx1"/>
                </a:solidFill>
              </a:rPr>
              <a:t>Products which are available for download are known as downloadable products.</a:t>
            </a:r>
          </a:p>
          <a:p>
            <a:pPr algn="just">
              <a:buFont typeface="Arial" panose="020B0604020202020204" pitchFamily="34" charset="0"/>
              <a:buChar char="•"/>
            </a:pPr>
            <a:r>
              <a:rPr lang="en-US" sz="2400" dirty="0">
                <a:solidFill>
                  <a:schemeClr val="tx1"/>
                </a:solidFill>
              </a:rPr>
              <a:t>Example − MP3 file, e-book, documents, etc.</a:t>
            </a:r>
          </a:p>
          <a:p>
            <a:endParaRPr lang="en-US" dirty="0"/>
          </a:p>
        </p:txBody>
      </p:sp>
    </p:spTree>
    <p:extLst>
      <p:ext uri="{BB962C8B-B14F-4D97-AF65-F5344CB8AC3E}">
        <p14:creationId xmlns:p14="http://schemas.microsoft.com/office/powerpoint/2010/main" val="130956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6F38F40-8AD1-44DE-95B9-6D0A4CF1E2BA}"/>
              </a:ext>
            </a:extLst>
          </p:cNvPr>
          <p:cNvSpPr>
            <a:spLocks noGrp="1"/>
          </p:cNvSpPr>
          <p:nvPr>
            <p:ph idx="1"/>
          </p:nvPr>
        </p:nvSpPr>
        <p:spPr>
          <a:xfrm>
            <a:off x="1648307" y="172279"/>
            <a:ext cx="10344909" cy="6427306"/>
          </a:xfrm>
        </p:spPr>
        <p:txBody>
          <a:bodyPr/>
          <a:lstStyle/>
          <a:p>
            <a:pPr marL="0" indent="0">
              <a:buNone/>
            </a:pPr>
            <a:r>
              <a:rPr lang="en-US" sz="3600" b="1" i="1" dirty="0">
                <a:solidFill>
                  <a:srgbClr val="C00000"/>
                </a:solidFill>
                <a:effectLst>
                  <a:outerShdw blurRad="38100" dist="38100" dir="2700000" algn="tl">
                    <a:srgbClr val="000000">
                      <a:alpha val="43137"/>
                    </a:srgbClr>
                  </a:outerShdw>
                </a:effectLst>
              </a:rPr>
              <a:t>Product</a:t>
            </a:r>
            <a:r>
              <a:rPr lang="en-US" sz="3600" i="1" dirty="0">
                <a:solidFill>
                  <a:srgbClr val="C00000"/>
                </a:solidFill>
                <a:effectLst>
                  <a:outerShdw blurRad="38100" dist="38100" dir="2700000" algn="tl">
                    <a:srgbClr val="000000">
                      <a:alpha val="43137"/>
                    </a:srgbClr>
                  </a:outerShdw>
                </a:effectLst>
              </a:rPr>
              <a:t> </a:t>
            </a:r>
            <a:r>
              <a:rPr lang="en-US" sz="3600" b="1" i="1" dirty="0">
                <a:solidFill>
                  <a:srgbClr val="C00000"/>
                </a:solidFill>
                <a:effectLst>
                  <a:outerShdw blurRad="38100" dist="38100" dir="2700000" algn="tl">
                    <a:srgbClr val="000000">
                      <a:alpha val="43137"/>
                    </a:srgbClr>
                  </a:outerShdw>
                </a:effectLst>
              </a:rPr>
              <a:t>Attributes</a:t>
            </a:r>
            <a:r>
              <a:rPr lang="en-US" sz="3600" i="1" dirty="0">
                <a:solidFill>
                  <a:srgbClr val="C00000"/>
                </a:solidFill>
                <a:effectLst>
                  <a:outerShdw blurRad="38100" dist="38100" dir="2700000" algn="tl">
                    <a:srgbClr val="000000">
                      <a:alpha val="43137"/>
                    </a:srgbClr>
                  </a:outerShdw>
                </a:effectLst>
              </a:rPr>
              <a:t>:</a:t>
            </a:r>
          </a:p>
          <a:p>
            <a:r>
              <a:rPr lang="en-US" dirty="0">
                <a:solidFill>
                  <a:schemeClr val="tx1"/>
                </a:solidFill>
              </a:rPr>
              <a:t>Attribute describes the property of the product. Product attributes helps to set product properties such as color, size width, height, etc. and makes the product unique. You can add as many attributes to your product as required.</a:t>
            </a:r>
          </a:p>
          <a:p>
            <a:r>
              <a:rPr lang="en-US" dirty="0">
                <a:solidFill>
                  <a:schemeClr val="tx1"/>
                </a:solidFill>
              </a:rPr>
              <a:t>The following steps describe, how to set up the attributes for products in Magento −</a:t>
            </a:r>
          </a:p>
          <a:p>
            <a:r>
              <a:rPr lang="en-US" b="1" dirty="0">
                <a:solidFill>
                  <a:schemeClr val="tx1"/>
                </a:solidFill>
              </a:rPr>
              <a:t>Step (1)</a:t>
            </a:r>
            <a:r>
              <a:rPr lang="en-US" dirty="0">
                <a:solidFill>
                  <a:schemeClr val="tx1"/>
                </a:solidFill>
              </a:rPr>
              <a:t> − Login to your Magento Admin Panel.</a:t>
            </a:r>
          </a:p>
          <a:p>
            <a:r>
              <a:rPr lang="en-US" b="1" dirty="0">
                <a:solidFill>
                  <a:schemeClr val="tx1"/>
                </a:solidFill>
              </a:rPr>
              <a:t>Step (2)</a:t>
            </a:r>
            <a:r>
              <a:rPr lang="en-US" dirty="0">
                <a:solidFill>
                  <a:schemeClr val="tx1"/>
                </a:solidFill>
              </a:rPr>
              <a:t> − Go to </a:t>
            </a:r>
            <a:r>
              <a:rPr lang="en-US" b="1" dirty="0">
                <a:solidFill>
                  <a:schemeClr val="tx1"/>
                </a:solidFill>
              </a:rPr>
              <a:t>Catalog</a:t>
            </a:r>
            <a:r>
              <a:rPr lang="en-US" dirty="0">
                <a:solidFill>
                  <a:schemeClr val="tx1"/>
                </a:solidFill>
              </a:rPr>
              <a:t> and select </a:t>
            </a:r>
            <a:r>
              <a:rPr lang="en-US" b="1" dirty="0">
                <a:solidFill>
                  <a:schemeClr val="tx1"/>
                </a:solidFill>
              </a:rPr>
              <a:t>Attributes</a:t>
            </a:r>
            <a:r>
              <a:rPr lang="en-US" dirty="0">
                <a:solidFill>
                  <a:schemeClr val="tx1"/>
                </a:solidFill>
              </a:rPr>
              <a:t> from the dropdown menu and click on the </a:t>
            </a:r>
            <a:r>
              <a:rPr lang="en-US" b="1" dirty="0">
                <a:solidFill>
                  <a:schemeClr val="tx1"/>
                </a:solidFill>
              </a:rPr>
              <a:t>Manage Attributes</a:t>
            </a:r>
            <a:r>
              <a:rPr lang="en-US" dirty="0">
                <a:solidFill>
                  <a:schemeClr val="tx1"/>
                </a:solidFill>
              </a:rPr>
              <a:t> option.</a:t>
            </a:r>
          </a:p>
          <a:p>
            <a:endParaRPr lang="en-US" dirty="0"/>
          </a:p>
        </p:txBody>
      </p:sp>
      <p:pic>
        <p:nvPicPr>
          <p:cNvPr id="2050" name="Picture 2" descr="Magento Setup">
            <a:extLst>
              <a:ext uri="{FF2B5EF4-FFF2-40B4-BE49-F238E27FC236}">
                <a16:creationId xmlns="" xmlns:a16="http://schemas.microsoft.com/office/drawing/2014/main" id="{2CBBF4B8-8BFC-4DF4-9264-68A5EBA2D8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0835" y="3339551"/>
            <a:ext cx="9144551" cy="3213652"/>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Magento Setup">
            <a:extLst>
              <a:ext uri="{FF2B5EF4-FFF2-40B4-BE49-F238E27FC236}">
                <a16:creationId xmlns="" xmlns:a16="http://schemas.microsoft.com/office/drawing/2014/main" id="{CF57D9C7-4BDC-4A02-BD14-D4DBCFCE8A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6159" y="7359409"/>
            <a:ext cx="57150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698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agento Setup">
            <a:extLst>
              <a:ext uri="{FF2B5EF4-FFF2-40B4-BE49-F238E27FC236}">
                <a16:creationId xmlns="" xmlns:a16="http://schemas.microsoft.com/office/drawing/2014/main" id="{3B46E46A-7EAD-47D9-86EF-4DA358F7444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82843" y="1535285"/>
            <a:ext cx="8864670" cy="391135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 xmlns:a16="http://schemas.microsoft.com/office/drawing/2014/main" id="{AA91BB1E-57D6-4C45-9C64-3F1E85675C80}"/>
              </a:ext>
            </a:extLst>
          </p:cNvPr>
          <p:cNvSpPr/>
          <p:nvPr/>
        </p:nvSpPr>
        <p:spPr>
          <a:xfrm>
            <a:off x="1882843" y="331450"/>
            <a:ext cx="8864670" cy="1015663"/>
          </a:xfrm>
          <a:prstGeom prst="rect">
            <a:avLst/>
          </a:prstGeom>
        </p:spPr>
        <p:txBody>
          <a:bodyPr wrap="square">
            <a:spAutoFit/>
          </a:bodyPr>
          <a:lstStyle/>
          <a:p>
            <a:r>
              <a:rPr lang="en-US" sz="2000" b="1" dirty="0">
                <a:solidFill>
                  <a:srgbClr val="000000"/>
                </a:solidFill>
              </a:rPr>
              <a:t>Step (3)</a:t>
            </a:r>
            <a:r>
              <a:rPr lang="en-US" sz="2000" dirty="0">
                <a:solidFill>
                  <a:srgbClr val="000000"/>
                </a:solidFill>
              </a:rPr>
              <a:t> − Under </a:t>
            </a:r>
            <a:r>
              <a:rPr lang="en-US" sz="2000" b="1" dirty="0">
                <a:solidFill>
                  <a:srgbClr val="000000"/>
                </a:solidFill>
              </a:rPr>
              <a:t>Manage Attributes</a:t>
            </a:r>
            <a:r>
              <a:rPr lang="en-US" sz="2000" dirty="0">
                <a:solidFill>
                  <a:srgbClr val="000000"/>
                </a:solidFill>
              </a:rPr>
              <a:t> section, you will find different attributes used in the system. For adding new attribute, click on </a:t>
            </a:r>
            <a:r>
              <a:rPr lang="en-US" sz="2000" b="1" dirty="0">
                <a:solidFill>
                  <a:srgbClr val="000000"/>
                </a:solidFill>
              </a:rPr>
              <a:t>Add New Attribute</a:t>
            </a:r>
            <a:r>
              <a:rPr lang="en-US" sz="2000" dirty="0">
                <a:solidFill>
                  <a:srgbClr val="000000"/>
                </a:solidFill>
              </a:rPr>
              <a:t> seen on the top right corner of the screen.</a:t>
            </a:r>
            <a:endParaRPr lang="en-US" sz="2000" dirty="0"/>
          </a:p>
        </p:txBody>
      </p:sp>
    </p:spTree>
    <p:extLst>
      <p:ext uri="{BB962C8B-B14F-4D97-AF65-F5344CB8AC3E}">
        <p14:creationId xmlns:p14="http://schemas.microsoft.com/office/powerpoint/2010/main" val="4168497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Magento Setup">
            <a:extLst>
              <a:ext uri="{FF2B5EF4-FFF2-40B4-BE49-F238E27FC236}">
                <a16:creationId xmlns="" xmlns:a16="http://schemas.microsoft.com/office/drawing/2014/main" id="{BAFF3EFB-4644-4B3C-B15A-6DDFBEFD8F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9774" y="1603514"/>
            <a:ext cx="9223512" cy="510208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 xmlns:a16="http://schemas.microsoft.com/office/drawing/2014/main" id="{3918CD19-3FF5-4C1C-89D0-AC45CCC3857F}"/>
              </a:ext>
            </a:extLst>
          </p:cNvPr>
          <p:cNvSpPr/>
          <p:nvPr/>
        </p:nvSpPr>
        <p:spPr>
          <a:xfrm>
            <a:off x="1948070" y="244662"/>
            <a:ext cx="9395791" cy="1015663"/>
          </a:xfrm>
          <a:prstGeom prst="rect">
            <a:avLst/>
          </a:prstGeom>
        </p:spPr>
        <p:txBody>
          <a:bodyPr wrap="square">
            <a:spAutoFit/>
          </a:bodyPr>
          <a:lstStyle/>
          <a:p>
            <a:r>
              <a:rPr lang="en-US" sz="2000" b="1" dirty="0">
                <a:solidFill>
                  <a:srgbClr val="000000"/>
                </a:solidFill>
                <a:latin typeface="+mj-lt"/>
              </a:rPr>
              <a:t>Step (4)</a:t>
            </a:r>
            <a:r>
              <a:rPr lang="en-US" sz="2000" dirty="0">
                <a:solidFill>
                  <a:srgbClr val="000000"/>
                </a:solidFill>
                <a:latin typeface="+mj-lt"/>
              </a:rPr>
              <a:t> − Now you need to set the attribute properties for your product. After setting up all the required attribute properties, click on </a:t>
            </a:r>
            <a:r>
              <a:rPr lang="en-US" sz="2000" b="1" dirty="0">
                <a:solidFill>
                  <a:srgbClr val="000000"/>
                </a:solidFill>
                <a:latin typeface="+mj-lt"/>
              </a:rPr>
              <a:t>Save Attribute </a:t>
            </a:r>
            <a:r>
              <a:rPr lang="en-US" sz="2000" dirty="0">
                <a:solidFill>
                  <a:srgbClr val="000000"/>
                </a:solidFill>
                <a:latin typeface="+mj-lt"/>
              </a:rPr>
              <a:t>button to store the product information.</a:t>
            </a:r>
            <a:endParaRPr lang="en-US" sz="2000" dirty="0">
              <a:latin typeface="+mj-lt"/>
            </a:endParaRPr>
          </a:p>
        </p:txBody>
      </p:sp>
    </p:spTree>
    <p:extLst>
      <p:ext uri="{BB962C8B-B14F-4D97-AF65-F5344CB8AC3E}">
        <p14:creationId xmlns:p14="http://schemas.microsoft.com/office/powerpoint/2010/main" val="3561413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2EBFE02-58ED-477E-9F99-E3B520C08FF2}"/>
              </a:ext>
            </a:extLst>
          </p:cNvPr>
          <p:cNvSpPr>
            <a:spLocks noGrp="1"/>
          </p:cNvSpPr>
          <p:nvPr>
            <p:ph idx="1"/>
          </p:nvPr>
        </p:nvSpPr>
        <p:spPr>
          <a:xfrm>
            <a:off x="1396515" y="1232452"/>
            <a:ext cx="10146127" cy="5910469"/>
          </a:xfrm>
        </p:spPr>
        <p:txBody>
          <a:bodyPr>
            <a:normAutofit/>
          </a:bodyPr>
          <a:lstStyle/>
          <a:p>
            <a:r>
              <a:rPr lang="en-US" sz="2300" dirty="0">
                <a:solidFill>
                  <a:schemeClr val="tx1"/>
                </a:solidFill>
              </a:rPr>
              <a:t>Magento provides different payment methods such as credit cards, PayPal, cheque, money order, Google checkouts, etc.</a:t>
            </a:r>
          </a:p>
          <a:p>
            <a:r>
              <a:rPr lang="en-US" sz="2300" dirty="0">
                <a:solidFill>
                  <a:schemeClr val="tx1"/>
                </a:solidFill>
              </a:rPr>
              <a:t>Magento enables shipping of products in one order to multiple addresses.</a:t>
            </a:r>
          </a:p>
          <a:p>
            <a:r>
              <a:rPr lang="en-US" sz="2300" dirty="0">
                <a:solidFill>
                  <a:schemeClr val="tx1"/>
                </a:solidFill>
              </a:rPr>
              <a:t>Magento helps to manage the orders easily by using the admin panel.</a:t>
            </a:r>
          </a:p>
          <a:p>
            <a:r>
              <a:rPr lang="en-US" sz="2300" dirty="0">
                <a:solidFill>
                  <a:schemeClr val="tx1"/>
                </a:solidFill>
              </a:rPr>
              <a:t>Magento provides order of product status and history of product. It also supports e-mail and RSS feeds.</a:t>
            </a:r>
          </a:p>
          <a:p>
            <a:r>
              <a:rPr lang="en-US" sz="2300" dirty="0">
                <a:solidFill>
                  <a:schemeClr val="tx1"/>
                </a:solidFill>
              </a:rPr>
              <a:t>Magento supports multiple languages, different currencies and tax rates.</a:t>
            </a:r>
          </a:p>
          <a:p>
            <a:r>
              <a:rPr lang="en-US" sz="2300" dirty="0">
                <a:solidFill>
                  <a:schemeClr val="tx1"/>
                </a:solidFill>
              </a:rPr>
              <a:t>Magento filters the products and displays in grid or list format.</a:t>
            </a:r>
          </a:p>
          <a:p>
            <a:r>
              <a:rPr lang="en-US" sz="2300" dirty="0">
                <a:solidFill>
                  <a:schemeClr val="tx1"/>
                </a:solidFill>
              </a:rPr>
              <a:t>Magento makes it easy to browse the products. 4It has features such as image zoom-in and checking of stock availability.</a:t>
            </a:r>
          </a:p>
        </p:txBody>
      </p:sp>
      <p:sp>
        <p:nvSpPr>
          <p:cNvPr id="4" name="Title 1">
            <a:extLst>
              <a:ext uri="{FF2B5EF4-FFF2-40B4-BE49-F238E27FC236}">
                <a16:creationId xmlns="" xmlns:a16="http://schemas.microsoft.com/office/drawing/2014/main" id="{24ABEF2D-1941-4A46-AFC6-427E6C44CC36}"/>
              </a:ext>
            </a:extLst>
          </p:cNvPr>
          <p:cNvSpPr>
            <a:spLocks noGrp="1"/>
          </p:cNvSpPr>
          <p:nvPr>
            <p:ph type="title"/>
          </p:nvPr>
        </p:nvSpPr>
        <p:spPr>
          <a:xfrm>
            <a:off x="2013734" y="465084"/>
            <a:ext cx="8911687" cy="767368"/>
          </a:xfrm>
        </p:spPr>
        <p:txBody>
          <a:bodyPr/>
          <a:lstStyle/>
          <a:p>
            <a:r>
              <a:rPr lang="en-US" b="1" i="1" dirty="0">
                <a:solidFill>
                  <a:srgbClr val="C00000"/>
                </a:solidFill>
                <a:effectLst>
                  <a:outerShdw blurRad="38100" dist="38100" dir="2700000" algn="tl">
                    <a:srgbClr val="000000">
                      <a:alpha val="43137"/>
                    </a:srgbClr>
                  </a:outerShdw>
                </a:effectLst>
              </a:rPr>
              <a:t>FEATURES:</a:t>
            </a:r>
          </a:p>
        </p:txBody>
      </p:sp>
    </p:spTree>
    <p:extLst>
      <p:ext uri="{BB962C8B-B14F-4D97-AF65-F5344CB8AC3E}">
        <p14:creationId xmlns:p14="http://schemas.microsoft.com/office/powerpoint/2010/main" val="3332998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76D9D6-39BE-40B1-8FD0-7923EEBCAE87}"/>
              </a:ext>
            </a:extLst>
          </p:cNvPr>
          <p:cNvSpPr>
            <a:spLocks noGrp="1"/>
          </p:cNvSpPr>
          <p:nvPr>
            <p:ph type="title"/>
          </p:nvPr>
        </p:nvSpPr>
        <p:spPr>
          <a:xfrm>
            <a:off x="2014331" y="624110"/>
            <a:ext cx="3896139" cy="754116"/>
          </a:xfrm>
        </p:spPr>
        <p:txBody>
          <a:bodyPr/>
          <a:lstStyle/>
          <a:p>
            <a:r>
              <a:rPr lang="en-US" b="1" i="1" dirty="0">
                <a:solidFill>
                  <a:srgbClr val="C00000"/>
                </a:solidFill>
                <a:effectLst>
                  <a:outerShdw blurRad="38100" dist="38100" dir="2700000" algn="tl">
                    <a:srgbClr val="000000">
                      <a:alpha val="43137"/>
                    </a:srgbClr>
                  </a:outerShdw>
                </a:effectLst>
              </a:rPr>
              <a:t>ADVANTAGES:</a:t>
            </a:r>
          </a:p>
        </p:txBody>
      </p:sp>
      <p:sp>
        <p:nvSpPr>
          <p:cNvPr id="3" name="Content Placeholder 2">
            <a:extLst>
              <a:ext uri="{FF2B5EF4-FFF2-40B4-BE49-F238E27FC236}">
                <a16:creationId xmlns="" xmlns:a16="http://schemas.microsoft.com/office/drawing/2014/main" id="{691F4942-9D3A-4414-803B-1B56FE73487F}"/>
              </a:ext>
            </a:extLst>
          </p:cNvPr>
          <p:cNvSpPr>
            <a:spLocks noGrp="1"/>
          </p:cNvSpPr>
          <p:nvPr>
            <p:ph idx="1"/>
          </p:nvPr>
        </p:nvSpPr>
        <p:spPr>
          <a:xfrm>
            <a:off x="1343506" y="1219199"/>
            <a:ext cx="10543693" cy="5393635"/>
          </a:xfrm>
        </p:spPr>
        <p:txBody>
          <a:bodyPr/>
          <a:lstStyle/>
          <a:p>
            <a:pPr algn="just"/>
            <a:r>
              <a:rPr lang="en-US" sz="2400" dirty="0">
                <a:solidFill>
                  <a:schemeClr val="tx1"/>
                </a:solidFill>
              </a:rPr>
              <a:t>Magento is user friendly E-commerce software.</a:t>
            </a:r>
          </a:p>
          <a:p>
            <a:pPr algn="just"/>
            <a:r>
              <a:rPr lang="en-US" sz="2400" dirty="0">
                <a:solidFill>
                  <a:schemeClr val="tx1"/>
                </a:solidFill>
              </a:rPr>
              <a:t>Magento is compatible with smartphones, tablets and other mobile devices.</a:t>
            </a:r>
          </a:p>
          <a:p>
            <a:pPr algn="just"/>
            <a:r>
              <a:rPr lang="en-US" sz="2400" dirty="0">
                <a:solidFill>
                  <a:schemeClr val="tx1"/>
                </a:solidFill>
              </a:rPr>
              <a:t>Magento provides multiple payment options, so every visitor can make payment based on their preferred payment gateway.</a:t>
            </a:r>
          </a:p>
          <a:p>
            <a:pPr algn="just"/>
            <a:r>
              <a:rPr lang="en-US" sz="2400" dirty="0">
                <a:solidFill>
                  <a:schemeClr val="tx1"/>
                </a:solidFill>
              </a:rPr>
              <a:t>Magento has many extensions which support the development of an online store.</a:t>
            </a:r>
          </a:p>
          <a:p>
            <a:endParaRPr lang="en-US" dirty="0"/>
          </a:p>
        </p:txBody>
      </p:sp>
    </p:spTree>
    <p:extLst>
      <p:ext uri="{BB962C8B-B14F-4D97-AF65-F5344CB8AC3E}">
        <p14:creationId xmlns:p14="http://schemas.microsoft.com/office/powerpoint/2010/main" val="1007695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76D9D6-39BE-40B1-8FD0-7923EEBCAE87}"/>
              </a:ext>
            </a:extLst>
          </p:cNvPr>
          <p:cNvSpPr>
            <a:spLocks noGrp="1"/>
          </p:cNvSpPr>
          <p:nvPr>
            <p:ph type="title"/>
          </p:nvPr>
        </p:nvSpPr>
        <p:spPr/>
        <p:txBody>
          <a:bodyPr/>
          <a:lstStyle/>
          <a:p>
            <a:r>
              <a:rPr lang="en-US" b="1" i="1" dirty="0">
                <a:solidFill>
                  <a:srgbClr val="C00000"/>
                </a:solidFill>
                <a:effectLst>
                  <a:outerShdw blurRad="38100" dist="38100" dir="2700000" algn="tl">
                    <a:srgbClr val="000000">
                      <a:alpha val="43137"/>
                    </a:srgbClr>
                  </a:outerShdw>
                </a:effectLst>
              </a:rPr>
              <a:t>DISADVANTAGES:</a:t>
            </a:r>
          </a:p>
        </p:txBody>
      </p:sp>
      <p:sp>
        <p:nvSpPr>
          <p:cNvPr id="3" name="Content Placeholder 2">
            <a:extLst>
              <a:ext uri="{FF2B5EF4-FFF2-40B4-BE49-F238E27FC236}">
                <a16:creationId xmlns="" xmlns:a16="http://schemas.microsoft.com/office/drawing/2014/main" id="{691F4942-9D3A-4414-803B-1B56FE73487F}"/>
              </a:ext>
            </a:extLst>
          </p:cNvPr>
          <p:cNvSpPr>
            <a:spLocks noGrp="1"/>
          </p:cNvSpPr>
          <p:nvPr>
            <p:ph idx="1"/>
          </p:nvPr>
        </p:nvSpPr>
        <p:spPr>
          <a:xfrm>
            <a:off x="1303750" y="1264554"/>
            <a:ext cx="10106372" cy="5454297"/>
          </a:xfrm>
        </p:spPr>
        <p:txBody>
          <a:bodyPr/>
          <a:lstStyle/>
          <a:p>
            <a:r>
              <a:rPr lang="en-US" sz="2400" dirty="0">
                <a:solidFill>
                  <a:schemeClr val="tx1"/>
                </a:solidFill>
              </a:rPr>
              <a:t>Magento uses larger disk space and memory.</a:t>
            </a:r>
          </a:p>
          <a:p>
            <a:r>
              <a:rPr lang="en-US" sz="2400" dirty="0">
                <a:solidFill>
                  <a:schemeClr val="tx1"/>
                </a:solidFill>
              </a:rPr>
              <a:t>Magento takes longer time to build the customized functionality.</a:t>
            </a:r>
          </a:p>
          <a:p>
            <a:r>
              <a:rPr lang="en-US" sz="2400" dirty="0">
                <a:solidFill>
                  <a:schemeClr val="tx1"/>
                </a:solidFill>
              </a:rPr>
              <a:t>Magento is very slow compared to other E-commerce sites.</a:t>
            </a:r>
          </a:p>
          <a:p>
            <a:r>
              <a:rPr lang="en-US" sz="2400" dirty="0">
                <a:solidFill>
                  <a:schemeClr val="tx1"/>
                </a:solidFill>
              </a:rPr>
              <a:t>Magento needs proper hosting environment. </a:t>
            </a:r>
          </a:p>
          <a:p>
            <a:r>
              <a:rPr lang="en-US" sz="2400" dirty="0">
                <a:solidFill>
                  <a:schemeClr val="tx1"/>
                </a:solidFill>
              </a:rPr>
              <a:t>If the hosting environment is improper, the user can face many problems.</a:t>
            </a:r>
          </a:p>
          <a:p>
            <a:endParaRPr lang="en-US" dirty="0"/>
          </a:p>
        </p:txBody>
      </p:sp>
    </p:spTree>
    <p:extLst>
      <p:ext uri="{BB962C8B-B14F-4D97-AF65-F5344CB8AC3E}">
        <p14:creationId xmlns:p14="http://schemas.microsoft.com/office/powerpoint/2010/main" val="2079191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76D9D6-39BE-40B1-8FD0-7923EEBCAE87}"/>
              </a:ext>
            </a:extLst>
          </p:cNvPr>
          <p:cNvSpPr>
            <a:spLocks noGrp="1"/>
          </p:cNvSpPr>
          <p:nvPr>
            <p:ph type="title"/>
          </p:nvPr>
        </p:nvSpPr>
        <p:spPr>
          <a:xfrm>
            <a:off x="1828801" y="624110"/>
            <a:ext cx="9675812" cy="714360"/>
          </a:xfrm>
        </p:spPr>
        <p:txBody>
          <a:bodyPr/>
          <a:lstStyle/>
          <a:p>
            <a:r>
              <a:rPr lang="en-US" b="1" i="1" dirty="0">
                <a:solidFill>
                  <a:srgbClr val="C00000"/>
                </a:solidFill>
                <a:effectLst>
                  <a:outerShdw blurRad="38100" dist="38100" dir="2700000" algn="tl">
                    <a:srgbClr val="000000">
                      <a:alpha val="43137"/>
                    </a:srgbClr>
                  </a:outerShdw>
                </a:effectLst>
              </a:rPr>
              <a:t>MAGENTO ORDER PROCESSING</a:t>
            </a:r>
          </a:p>
        </p:txBody>
      </p:sp>
      <p:pic>
        <p:nvPicPr>
          <p:cNvPr id="4098" name="Picture 2" descr="Magento Orders Life Cycle">
            <a:extLst>
              <a:ext uri="{FF2B5EF4-FFF2-40B4-BE49-F238E27FC236}">
                <a16:creationId xmlns="" xmlns:a16="http://schemas.microsoft.com/office/drawing/2014/main" id="{A7945741-ACE8-42FE-AA3E-F9A7A996A8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72139" y="1923255"/>
            <a:ext cx="7447722" cy="4557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8589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91F4942-9D3A-4414-803B-1B56FE73487F}"/>
              </a:ext>
            </a:extLst>
          </p:cNvPr>
          <p:cNvSpPr>
            <a:spLocks noGrp="1"/>
          </p:cNvSpPr>
          <p:nvPr>
            <p:ph idx="1"/>
          </p:nvPr>
        </p:nvSpPr>
        <p:spPr>
          <a:xfrm>
            <a:off x="1767576" y="848138"/>
            <a:ext cx="9841327" cy="5844209"/>
          </a:xfrm>
        </p:spPr>
        <p:txBody>
          <a:bodyPr>
            <a:normAutofit fontScale="92500" lnSpcReduction="10000"/>
          </a:bodyPr>
          <a:lstStyle/>
          <a:p>
            <a:r>
              <a:rPr lang="en-US" sz="2400" b="1" dirty="0">
                <a:solidFill>
                  <a:schemeClr val="tx1"/>
                </a:solidFill>
              </a:rPr>
              <a:t>New Order</a:t>
            </a:r>
            <a:r>
              <a:rPr lang="en-US" sz="2400" dirty="0">
                <a:solidFill>
                  <a:schemeClr val="tx1"/>
                </a:solidFill>
              </a:rPr>
              <a:t> − Customer places an order into the Magento store.</a:t>
            </a:r>
          </a:p>
          <a:p>
            <a:r>
              <a:rPr lang="en-US" sz="2400" b="1" dirty="0">
                <a:solidFill>
                  <a:schemeClr val="tx1"/>
                </a:solidFill>
              </a:rPr>
              <a:t>Pending</a:t>
            </a:r>
            <a:r>
              <a:rPr lang="en-US" sz="2400" dirty="0">
                <a:solidFill>
                  <a:schemeClr val="tx1"/>
                </a:solidFill>
              </a:rPr>
              <a:t> − Pending orders are brand new orders that have not been processed. These orders need to be invoiced and shipped.</a:t>
            </a:r>
          </a:p>
          <a:p>
            <a:r>
              <a:rPr lang="en-US" sz="2400" b="1" dirty="0">
                <a:solidFill>
                  <a:schemeClr val="tx1"/>
                </a:solidFill>
              </a:rPr>
              <a:t>Pending PayPal</a:t>
            </a:r>
            <a:r>
              <a:rPr lang="en-US" sz="2400" dirty="0">
                <a:solidFill>
                  <a:schemeClr val="tx1"/>
                </a:solidFill>
              </a:rPr>
              <a:t> − These are the brand new orders that have been not cleared by PayPal.</a:t>
            </a:r>
          </a:p>
          <a:p>
            <a:r>
              <a:rPr lang="en-US" sz="2400" b="1" dirty="0">
                <a:solidFill>
                  <a:schemeClr val="tx1"/>
                </a:solidFill>
              </a:rPr>
              <a:t>Processing</a:t>
            </a:r>
            <a:r>
              <a:rPr lang="en-US" sz="2400" dirty="0">
                <a:solidFill>
                  <a:schemeClr val="tx1"/>
                </a:solidFill>
              </a:rPr>
              <a:t> − When you invoice the order, Magento will change the state to 'processing'.</a:t>
            </a:r>
          </a:p>
          <a:p>
            <a:r>
              <a:rPr lang="en-US" sz="2400" b="1" dirty="0">
                <a:solidFill>
                  <a:schemeClr val="tx1"/>
                </a:solidFill>
              </a:rPr>
              <a:t>Cancelled</a:t>
            </a:r>
            <a:r>
              <a:rPr lang="en-US" sz="2400" dirty="0">
                <a:solidFill>
                  <a:schemeClr val="tx1"/>
                </a:solidFill>
              </a:rPr>
              <a:t> − This status is called when the customer visits the store and cancels an order or else if the order has been not paid for.</a:t>
            </a:r>
          </a:p>
          <a:p>
            <a:r>
              <a:rPr lang="en-US" sz="2400" b="1" dirty="0">
                <a:solidFill>
                  <a:schemeClr val="tx1"/>
                </a:solidFill>
              </a:rPr>
              <a:t>Order Shipped</a:t>
            </a:r>
            <a:r>
              <a:rPr lang="en-US" sz="2400" dirty="0">
                <a:solidFill>
                  <a:schemeClr val="tx1"/>
                </a:solidFill>
              </a:rPr>
              <a:t> − Order shipment is generated when an order status changes from pending to complete.</a:t>
            </a:r>
          </a:p>
          <a:p>
            <a:r>
              <a:rPr lang="en-US" sz="2400" b="1" dirty="0">
                <a:solidFill>
                  <a:schemeClr val="tx1"/>
                </a:solidFill>
              </a:rPr>
              <a:t>On Hold</a:t>
            </a:r>
            <a:r>
              <a:rPr lang="en-US" sz="2400" dirty="0">
                <a:solidFill>
                  <a:schemeClr val="tx1"/>
                </a:solidFill>
              </a:rPr>
              <a:t> − Order is put on hold when more information from the user is required before the purchase is processed.</a:t>
            </a:r>
          </a:p>
          <a:p>
            <a:r>
              <a:rPr lang="en-US" sz="2400" b="1" dirty="0">
                <a:solidFill>
                  <a:schemeClr val="tx1"/>
                </a:solidFill>
              </a:rPr>
              <a:t>Complete</a:t>
            </a:r>
            <a:r>
              <a:rPr lang="en-US" sz="2400" dirty="0">
                <a:solidFill>
                  <a:schemeClr val="tx1"/>
                </a:solidFill>
              </a:rPr>
              <a:t> − When order is marked as complete, it has been both invoiced and shipped.</a:t>
            </a:r>
          </a:p>
          <a:p>
            <a:endParaRPr lang="en-US" dirty="0"/>
          </a:p>
        </p:txBody>
      </p:sp>
    </p:spTree>
    <p:extLst>
      <p:ext uri="{BB962C8B-B14F-4D97-AF65-F5344CB8AC3E}">
        <p14:creationId xmlns:p14="http://schemas.microsoft.com/office/powerpoint/2010/main" val="2583454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76D9D6-39BE-40B1-8FD0-7923EEBCAE87}"/>
              </a:ext>
            </a:extLst>
          </p:cNvPr>
          <p:cNvSpPr>
            <a:spLocks noGrp="1"/>
          </p:cNvSpPr>
          <p:nvPr>
            <p:ph type="title"/>
          </p:nvPr>
        </p:nvSpPr>
        <p:spPr>
          <a:xfrm>
            <a:off x="1684207" y="631766"/>
            <a:ext cx="9820405" cy="1273233"/>
          </a:xfrm>
        </p:spPr>
        <p:txBody>
          <a:bodyPr>
            <a:noAutofit/>
          </a:bodyPr>
          <a:lstStyle/>
          <a:p>
            <a:r>
              <a:rPr lang="en-US" sz="4400" b="1" i="1" dirty="0" smtClean="0">
                <a:latin typeface="Calibri" charset="0"/>
                <a:ea typeface="Calibri" charset="0"/>
                <a:cs typeface="Calibri" charset="0"/>
              </a:rPr>
              <a:t>Some of the Top Brands Using </a:t>
            </a:r>
            <a:r>
              <a:rPr lang="en-US" sz="4400" b="1" i="1" dirty="0" err="1" smtClean="0">
                <a:latin typeface="Calibri" charset="0"/>
                <a:ea typeface="Calibri" charset="0"/>
                <a:cs typeface="Calibri" charset="0"/>
              </a:rPr>
              <a:t>Magento</a:t>
            </a:r>
            <a:r>
              <a:rPr lang="en-US" sz="4400" b="1" i="1" dirty="0" smtClean="0">
                <a:latin typeface="Calibri" charset="0"/>
                <a:ea typeface="Calibri" charset="0"/>
                <a:cs typeface="Calibri" charset="0"/>
              </a:rPr>
              <a:t>:</a:t>
            </a:r>
            <a:endParaRPr lang="en-US" sz="4400" b="1" i="1" dirty="0">
              <a:latin typeface="Calibri" charset="0"/>
              <a:ea typeface="Calibri" charset="0"/>
              <a:cs typeface="Calibri"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4500" y="2083522"/>
            <a:ext cx="5574126" cy="182346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1082" y="1905000"/>
            <a:ext cx="3251200" cy="32512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12559">
            <a:off x="5735277" y="5282889"/>
            <a:ext cx="5306697" cy="108743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4207" y="3969338"/>
            <a:ext cx="3699710" cy="2888662"/>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07584" y="4085504"/>
            <a:ext cx="3444199" cy="709713"/>
          </a:xfrm>
          <a:prstGeom prst="rect">
            <a:avLst/>
          </a:prstGeom>
        </p:spPr>
      </p:pic>
    </p:spTree>
    <p:extLst>
      <p:ext uri="{BB962C8B-B14F-4D97-AF65-F5344CB8AC3E}">
        <p14:creationId xmlns:p14="http://schemas.microsoft.com/office/powerpoint/2010/main" val="134025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38AE42-A525-4D67-BA3A-AA6F0C498E15}"/>
              </a:ext>
            </a:extLst>
          </p:cNvPr>
          <p:cNvSpPr>
            <a:spLocks noGrp="1"/>
          </p:cNvSpPr>
          <p:nvPr>
            <p:ph type="title"/>
          </p:nvPr>
        </p:nvSpPr>
        <p:spPr>
          <a:xfrm>
            <a:off x="2274873" y="650614"/>
            <a:ext cx="5451145" cy="1350464"/>
          </a:xfrm>
        </p:spPr>
        <p:txBody>
          <a:bodyPr/>
          <a:lstStyle/>
          <a:p>
            <a:r>
              <a:rPr lang="en-US" b="1" i="1" dirty="0">
                <a:solidFill>
                  <a:srgbClr val="C00000"/>
                </a:solidFill>
                <a:effectLst>
                  <a:outerShdw blurRad="38100" dist="38100" dir="2700000" algn="tl">
                    <a:srgbClr val="000000">
                      <a:alpha val="43137"/>
                    </a:srgbClr>
                  </a:outerShdw>
                </a:effectLst>
              </a:rPr>
              <a:t>WHY MAGENTO?</a:t>
            </a:r>
          </a:p>
        </p:txBody>
      </p:sp>
      <p:sp>
        <p:nvSpPr>
          <p:cNvPr id="3" name="Content Placeholder 2">
            <a:extLst>
              <a:ext uri="{FF2B5EF4-FFF2-40B4-BE49-F238E27FC236}">
                <a16:creationId xmlns="" xmlns:a16="http://schemas.microsoft.com/office/drawing/2014/main" id="{608C8558-91AC-48FA-8CC5-27D0A3C21BD0}"/>
              </a:ext>
            </a:extLst>
          </p:cNvPr>
          <p:cNvSpPr>
            <a:spLocks noGrp="1"/>
          </p:cNvSpPr>
          <p:nvPr>
            <p:ph idx="1"/>
          </p:nvPr>
        </p:nvSpPr>
        <p:spPr>
          <a:xfrm>
            <a:off x="1378226" y="1272209"/>
            <a:ext cx="9304752" cy="4876800"/>
          </a:xfrm>
        </p:spPr>
        <p:txBody>
          <a:bodyPr>
            <a:normAutofit/>
          </a:bodyPr>
          <a:lstStyle/>
          <a:p>
            <a:pPr algn="just"/>
            <a:r>
              <a:rPr lang="en-US" sz="2400" dirty="0">
                <a:solidFill>
                  <a:schemeClr val="tx1"/>
                </a:solidFill>
              </a:rPr>
              <a:t>Magento is an open source E-commerce software.</a:t>
            </a:r>
          </a:p>
          <a:p>
            <a:pPr algn="just"/>
            <a:r>
              <a:rPr lang="en-US" sz="2400" dirty="0">
                <a:solidFill>
                  <a:schemeClr val="tx1"/>
                </a:solidFill>
              </a:rPr>
              <a:t>Magento is scalable and offers small organizations to build business.</a:t>
            </a:r>
          </a:p>
          <a:p>
            <a:pPr algn="just"/>
            <a:r>
              <a:rPr lang="en-US" sz="2400" dirty="0">
                <a:solidFill>
                  <a:schemeClr val="tx1"/>
                </a:solidFill>
              </a:rPr>
              <a:t>Magento enables searching and sorting of products in several ways.</a:t>
            </a:r>
          </a:p>
          <a:p>
            <a:pPr algn="just"/>
            <a:r>
              <a:rPr lang="en-US" sz="2400" dirty="0">
                <a:solidFill>
                  <a:schemeClr val="tx1"/>
                </a:solidFill>
              </a:rPr>
              <a:t>Magento easily integrates with many of the third-party sites which are needed to run effective E-commerce website.</a:t>
            </a:r>
          </a:p>
          <a:p>
            <a:endParaRPr lang="en-US" dirty="0"/>
          </a:p>
        </p:txBody>
      </p:sp>
    </p:spTree>
    <p:extLst>
      <p:ext uri="{BB962C8B-B14F-4D97-AF65-F5344CB8AC3E}">
        <p14:creationId xmlns:p14="http://schemas.microsoft.com/office/powerpoint/2010/main" val="3475408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76D9D6-39BE-40B1-8FD0-7923EEBCAE87}"/>
              </a:ext>
            </a:extLst>
          </p:cNvPr>
          <p:cNvSpPr>
            <a:spLocks noGrp="1"/>
          </p:cNvSpPr>
          <p:nvPr>
            <p:ph type="title"/>
          </p:nvPr>
        </p:nvSpPr>
        <p:spPr/>
        <p:txBody>
          <a:bodyPr>
            <a:normAutofit fontScale="90000"/>
          </a:bodyPr>
          <a:lstStyle/>
          <a:p>
            <a:pPr fontAlgn="base"/>
            <a:r>
              <a:rPr lang="en-US" b="1" cap="all" dirty="0"/>
              <a:t>EXAMPLES OF </a:t>
            </a:r>
            <a:r>
              <a:rPr lang="en-US" b="1" cap="all" dirty="0" smtClean="0"/>
              <a:t>MAGENTO </a:t>
            </a:r>
            <a:r>
              <a:rPr lang="en-US" b="1" cap="all" dirty="0"/>
              <a:t>WEBSITES</a:t>
            </a:r>
            <a:br>
              <a:rPr lang="en-US" b="1" cap="all" dirty="0"/>
            </a:br>
            <a:r>
              <a:rPr lang="en-US" dirty="0"/>
              <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7600" y="1405467"/>
            <a:ext cx="8684468" cy="4555066"/>
          </a:xfrm>
        </p:spPr>
      </p:pic>
      <p:sp>
        <p:nvSpPr>
          <p:cNvPr id="5" name="TextBox 4"/>
          <p:cNvSpPr txBox="1"/>
          <p:nvPr/>
        </p:nvSpPr>
        <p:spPr>
          <a:xfrm>
            <a:off x="4097868" y="5960533"/>
            <a:ext cx="5604932" cy="707886"/>
          </a:xfrm>
          <a:prstGeom prst="rect">
            <a:avLst/>
          </a:prstGeom>
          <a:noFill/>
        </p:spPr>
        <p:txBody>
          <a:bodyPr wrap="square" rtlCol="0">
            <a:spAutoFit/>
          </a:bodyPr>
          <a:lstStyle/>
          <a:p>
            <a:pPr algn="ctr"/>
            <a:r>
              <a:rPr lang="en-US" sz="4000" b="1" dirty="0" err="1"/>
              <a:t>Helly</a:t>
            </a:r>
            <a:r>
              <a:rPr lang="en-US" sz="4000" b="1" dirty="0"/>
              <a:t> Hansen</a:t>
            </a:r>
            <a:endParaRPr lang="en-US" sz="4000" dirty="0"/>
          </a:p>
        </p:txBody>
      </p:sp>
    </p:spTree>
    <p:extLst>
      <p:ext uri="{BB962C8B-B14F-4D97-AF65-F5344CB8AC3E}">
        <p14:creationId xmlns:p14="http://schemas.microsoft.com/office/powerpoint/2010/main" val="2606789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76D9D6-39BE-40B1-8FD0-7923EEBCAE87}"/>
              </a:ext>
            </a:extLst>
          </p:cNvPr>
          <p:cNvSpPr>
            <a:spLocks noGrp="1"/>
          </p:cNvSpPr>
          <p:nvPr>
            <p:ph type="title"/>
          </p:nvPr>
        </p:nvSpPr>
        <p:spPr>
          <a:xfrm>
            <a:off x="2592925" y="624110"/>
            <a:ext cx="8911687" cy="645890"/>
          </a:xfrm>
        </p:spPr>
        <p:txBody>
          <a:bodyPr/>
          <a:lstStyle/>
          <a:p>
            <a:r>
              <a:rPr lang="en-US" b="1" dirty="0"/>
              <a:t>Topshop Australia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3689" y="1422401"/>
            <a:ext cx="9550923" cy="5046132"/>
          </a:xfrm>
        </p:spPr>
      </p:pic>
    </p:spTree>
    <p:extLst>
      <p:ext uri="{BB962C8B-B14F-4D97-AF65-F5344CB8AC3E}">
        <p14:creationId xmlns:p14="http://schemas.microsoft.com/office/powerpoint/2010/main" val="1887684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76D9D6-39BE-40B1-8FD0-7923EEBCAE87}"/>
              </a:ext>
            </a:extLst>
          </p:cNvPr>
          <p:cNvSpPr>
            <a:spLocks noGrp="1"/>
          </p:cNvSpPr>
          <p:nvPr>
            <p:ph type="title"/>
          </p:nvPr>
        </p:nvSpPr>
        <p:spPr>
          <a:xfrm>
            <a:off x="2592925" y="624110"/>
            <a:ext cx="8911687" cy="679757"/>
          </a:xfrm>
        </p:spPr>
        <p:txBody>
          <a:bodyPr/>
          <a:lstStyle/>
          <a:p>
            <a:r>
              <a:rPr lang="en-US" b="1"/>
              <a:t>Land Rover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4127" y="1507067"/>
            <a:ext cx="8911687" cy="5029200"/>
          </a:xfrm>
        </p:spPr>
      </p:pic>
    </p:spTree>
    <p:extLst>
      <p:ext uri="{BB962C8B-B14F-4D97-AF65-F5344CB8AC3E}">
        <p14:creationId xmlns:p14="http://schemas.microsoft.com/office/powerpoint/2010/main" val="3535808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76D9D6-39BE-40B1-8FD0-7923EEBCAE87}"/>
              </a:ext>
            </a:extLst>
          </p:cNvPr>
          <p:cNvSpPr>
            <a:spLocks noGrp="1"/>
          </p:cNvSpPr>
          <p:nvPr>
            <p:ph type="title"/>
          </p:nvPr>
        </p:nvSpPr>
        <p:spPr/>
        <p:txBody>
          <a:bodyPr>
            <a:normAutofit fontScale="90000"/>
          </a:bodyPr>
          <a:lstStyle/>
          <a:p>
            <a:r>
              <a:rPr lang="en-US" b="1" dirty="0" smtClean="0"/>
              <a:t>Follow </a:t>
            </a:r>
            <a:r>
              <a:rPr lang="en-US" b="1" dirty="0"/>
              <a:t>these steps to install </a:t>
            </a:r>
            <a:r>
              <a:rPr lang="en-US" b="1" dirty="0" err="1"/>
              <a:t>Magento</a:t>
            </a:r>
            <a:r>
              <a:rPr lang="en-US" b="1" dirty="0"/>
              <a:t> manually</a:t>
            </a:r>
            <a:r>
              <a:rPr lang="en-US" b="1" dirty="0" smtClean="0"/>
              <a:t>:</a:t>
            </a:r>
            <a:br>
              <a:rPr lang="en-US" b="1" dirty="0" smtClean="0"/>
            </a:br>
            <a:endParaRPr lang="en-US" dirty="0"/>
          </a:p>
        </p:txBody>
      </p:sp>
      <p:sp>
        <p:nvSpPr>
          <p:cNvPr id="3" name="Content Placeholder 2">
            <a:extLst>
              <a:ext uri="{FF2B5EF4-FFF2-40B4-BE49-F238E27FC236}">
                <a16:creationId xmlns="" xmlns:a16="http://schemas.microsoft.com/office/drawing/2014/main" id="{691F4942-9D3A-4414-803B-1B56FE73487F}"/>
              </a:ext>
            </a:extLst>
          </p:cNvPr>
          <p:cNvSpPr>
            <a:spLocks noGrp="1"/>
          </p:cNvSpPr>
          <p:nvPr>
            <p:ph idx="1"/>
          </p:nvPr>
        </p:nvSpPr>
        <p:spPr>
          <a:xfrm>
            <a:off x="2592924" y="2133600"/>
            <a:ext cx="8911687" cy="3777622"/>
          </a:xfrm>
        </p:spPr>
        <p:txBody>
          <a:bodyPr>
            <a:normAutofit/>
          </a:bodyPr>
          <a:lstStyle/>
          <a:p>
            <a:r>
              <a:rPr lang="en-US" sz="2400" dirty="0" smtClean="0">
                <a:hlinkClick r:id="rId2"/>
              </a:rPr>
              <a:t>Download </a:t>
            </a:r>
            <a:r>
              <a:rPr lang="en-US" sz="2400" dirty="0">
                <a:hlinkClick r:id="rId2"/>
              </a:rPr>
              <a:t>the Magento installation </a:t>
            </a:r>
            <a:r>
              <a:rPr lang="en-US" sz="2400" dirty="0" err="1">
                <a:hlinkClick r:id="rId2"/>
              </a:rPr>
              <a:t>package</a:t>
            </a:r>
            <a:r>
              <a:rPr lang="en-US" sz="2400" dirty="0" err="1">
                <a:hlinkClick r:id="rId3"/>
              </a:rPr>
              <a:t>Step</a:t>
            </a:r>
            <a:r>
              <a:rPr lang="en-US" sz="2400" dirty="0">
                <a:hlinkClick r:id="rId3"/>
              </a:rPr>
              <a:t> </a:t>
            </a:r>
            <a:endParaRPr lang="en-US" sz="2400" dirty="0" smtClean="0">
              <a:hlinkClick r:id="rId3"/>
            </a:endParaRPr>
          </a:p>
          <a:p>
            <a:endParaRPr lang="en-US" sz="2400" dirty="0" smtClean="0">
              <a:hlinkClick r:id="rId3"/>
            </a:endParaRPr>
          </a:p>
          <a:p>
            <a:r>
              <a:rPr lang="en-US" sz="2400" dirty="0" smtClean="0">
                <a:hlinkClick r:id="rId3"/>
              </a:rPr>
              <a:t>Upload </a:t>
            </a:r>
            <a:r>
              <a:rPr lang="en-US" sz="2400" dirty="0">
                <a:hlinkClick r:id="rId3"/>
              </a:rPr>
              <a:t>the Magento files to your </a:t>
            </a:r>
            <a:r>
              <a:rPr lang="en-US" sz="2400" dirty="0" err="1" smtClean="0">
                <a:hlinkClick r:id="rId3"/>
              </a:rPr>
              <a:t>server</a:t>
            </a:r>
            <a:r>
              <a:rPr lang="en-US" sz="2400" dirty="0" err="1" smtClean="0">
                <a:hlinkClick r:id="rId4"/>
              </a:rPr>
              <a:t>Step</a:t>
            </a:r>
            <a:endParaRPr lang="en-US" sz="2400" dirty="0" smtClean="0">
              <a:hlinkClick r:id="rId4"/>
            </a:endParaRPr>
          </a:p>
          <a:p>
            <a:endParaRPr lang="en-US" sz="2400" dirty="0">
              <a:hlinkClick r:id="rId4"/>
            </a:endParaRPr>
          </a:p>
          <a:p>
            <a:r>
              <a:rPr lang="en-US" sz="2400" dirty="0" smtClean="0">
                <a:hlinkClick r:id="rId4"/>
              </a:rPr>
              <a:t>Create </a:t>
            </a:r>
            <a:r>
              <a:rPr lang="en-US" sz="2400" dirty="0">
                <a:hlinkClick r:id="rId4"/>
              </a:rPr>
              <a:t>a MySQL Database for Magento to </a:t>
            </a:r>
            <a:r>
              <a:rPr lang="en-US" sz="2400" dirty="0" err="1" smtClean="0">
                <a:hlinkClick r:id="rId4"/>
              </a:rPr>
              <a:t>use</a:t>
            </a:r>
            <a:r>
              <a:rPr lang="en-US" sz="2400" dirty="0" err="1" smtClean="0">
                <a:hlinkClick r:id="rId5"/>
              </a:rPr>
              <a:t>Step</a:t>
            </a:r>
            <a:endParaRPr lang="en-US" sz="2400" dirty="0" smtClean="0">
              <a:hlinkClick r:id="rId5"/>
            </a:endParaRPr>
          </a:p>
          <a:p>
            <a:endParaRPr lang="en-US" sz="2400" dirty="0" smtClean="0">
              <a:hlinkClick r:id="rId5"/>
            </a:endParaRPr>
          </a:p>
          <a:p>
            <a:r>
              <a:rPr lang="en-US" sz="2400" dirty="0" smtClean="0">
                <a:hlinkClick r:id="rId5"/>
              </a:rPr>
              <a:t>Go </a:t>
            </a:r>
            <a:r>
              <a:rPr lang="en-US" sz="2400" dirty="0">
                <a:hlinkClick r:id="rId5"/>
              </a:rPr>
              <a:t>through the Magento installation process</a:t>
            </a:r>
            <a:endParaRPr lang="en-US" sz="2400" dirty="0"/>
          </a:p>
        </p:txBody>
      </p:sp>
    </p:spTree>
    <p:extLst>
      <p:ext uri="{BB962C8B-B14F-4D97-AF65-F5344CB8AC3E}">
        <p14:creationId xmlns:p14="http://schemas.microsoft.com/office/powerpoint/2010/main" val="3665060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76D9D6-39BE-40B1-8FD0-7923EEBCAE87}"/>
              </a:ext>
            </a:extLst>
          </p:cNvPr>
          <p:cNvSpPr>
            <a:spLocks noGrp="1"/>
          </p:cNvSpPr>
          <p:nvPr>
            <p:ph type="title"/>
          </p:nvPr>
        </p:nvSpPr>
        <p:spPr/>
        <p:txBody>
          <a:bodyPr/>
          <a:lstStyle/>
          <a:p>
            <a:r>
              <a:rPr lang="en-US" dirty="0">
                <a:hlinkClick r:id="rId2"/>
              </a:rPr>
              <a:t>Download the Magento installation </a:t>
            </a:r>
            <a:r>
              <a:rPr lang="en-US" dirty="0" err="1">
                <a:hlinkClick r:id="rId2"/>
              </a:rPr>
              <a:t>package</a:t>
            </a:r>
            <a:r>
              <a:rPr lang="en-US" dirty="0" err="1">
                <a:hlinkClick r:id="rId3"/>
              </a:rPr>
              <a:t>Step</a:t>
            </a:r>
            <a:r>
              <a:rPr lang="en-US" dirty="0">
                <a:hlinkClick r:id="rId3"/>
              </a:rPr>
              <a:t> </a:t>
            </a:r>
          </a:p>
        </p:txBody>
      </p:sp>
      <p:sp>
        <p:nvSpPr>
          <p:cNvPr id="3" name="Content Placeholder 2">
            <a:extLst>
              <a:ext uri="{FF2B5EF4-FFF2-40B4-BE49-F238E27FC236}">
                <a16:creationId xmlns="" xmlns:a16="http://schemas.microsoft.com/office/drawing/2014/main" id="{691F4942-9D3A-4414-803B-1B56FE73487F}"/>
              </a:ext>
            </a:extLst>
          </p:cNvPr>
          <p:cNvSpPr>
            <a:spLocks noGrp="1"/>
          </p:cNvSpPr>
          <p:nvPr>
            <p:ph idx="1"/>
          </p:nvPr>
        </p:nvSpPr>
        <p:spPr/>
        <p:txBody>
          <a:bodyPr/>
          <a:lstStyle/>
          <a:p>
            <a:r>
              <a:rPr lang="en-US" dirty="0"/>
              <a:t>The first thing you need to do to install </a:t>
            </a:r>
            <a:r>
              <a:rPr lang="en-US" dirty="0" err="1"/>
              <a:t>Magento</a:t>
            </a:r>
            <a:r>
              <a:rPr lang="en-US" dirty="0"/>
              <a:t> manually is to download the latest installation package from the </a:t>
            </a:r>
            <a:r>
              <a:rPr lang="en-US" dirty="0">
                <a:hlinkClick r:id="rId4"/>
              </a:rPr>
              <a:t>official Magento website</a:t>
            </a:r>
            <a:r>
              <a:rPr lang="en-US" dirty="0" smtClean="0"/>
              <a:t>.</a:t>
            </a:r>
          </a:p>
          <a:p>
            <a:endParaRPr lang="en-US"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5118" y="2793999"/>
            <a:ext cx="8383588" cy="3810000"/>
          </a:xfrm>
          <a:prstGeom prst="rect">
            <a:avLst/>
          </a:prstGeom>
        </p:spPr>
      </p:pic>
    </p:spTree>
    <p:extLst>
      <p:ext uri="{BB962C8B-B14F-4D97-AF65-F5344CB8AC3E}">
        <p14:creationId xmlns:p14="http://schemas.microsoft.com/office/powerpoint/2010/main" val="27676988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76D9D6-39BE-40B1-8FD0-7923EEBCAE87}"/>
              </a:ext>
            </a:extLst>
          </p:cNvPr>
          <p:cNvSpPr>
            <a:spLocks noGrp="1"/>
          </p:cNvSpPr>
          <p:nvPr>
            <p:ph type="title"/>
          </p:nvPr>
        </p:nvSpPr>
        <p:spPr/>
        <p:txBody>
          <a:bodyPr>
            <a:normAutofit fontScale="90000"/>
          </a:bodyPr>
          <a:lstStyle/>
          <a:p>
            <a:r>
              <a:rPr lang="en-US" dirty="0">
                <a:hlinkClick r:id="rId2"/>
              </a:rPr>
              <a:t>Upload the Magento files to your </a:t>
            </a:r>
            <a:r>
              <a:rPr lang="en-US" dirty="0" err="1">
                <a:hlinkClick r:id="rId2"/>
              </a:rPr>
              <a:t>server</a:t>
            </a:r>
            <a:r>
              <a:rPr lang="en-US" dirty="0" err="1">
                <a:hlinkClick r:id="rId3"/>
              </a:rPr>
              <a:t>Step</a:t>
            </a:r>
            <a:r>
              <a:rPr lang="en-US" dirty="0"/>
              <a:t/>
            </a:r>
            <a:br>
              <a:rPr lang="en-US" dirty="0"/>
            </a:br>
            <a:endParaRPr lang="en-US" dirty="0"/>
          </a:p>
        </p:txBody>
      </p:sp>
      <p:sp>
        <p:nvSpPr>
          <p:cNvPr id="3" name="Content Placeholder 2">
            <a:extLst>
              <a:ext uri="{FF2B5EF4-FFF2-40B4-BE49-F238E27FC236}">
                <a16:creationId xmlns="" xmlns:a16="http://schemas.microsoft.com/office/drawing/2014/main" id="{691F4942-9D3A-4414-803B-1B56FE73487F}"/>
              </a:ext>
            </a:extLst>
          </p:cNvPr>
          <p:cNvSpPr>
            <a:spLocks noGrp="1"/>
          </p:cNvSpPr>
          <p:nvPr>
            <p:ph idx="1"/>
          </p:nvPr>
        </p:nvSpPr>
        <p:spPr>
          <a:xfrm>
            <a:off x="2592925" y="1557867"/>
            <a:ext cx="8915400" cy="3777622"/>
          </a:xfrm>
        </p:spPr>
        <p:txBody>
          <a:bodyPr/>
          <a:lstStyle/>
          <a:p>
            <a:r>
              <a:rPr lang="en-US" dirty="0"/>
              <a:t>Next, you must upload the installation package on your hosting account through your </a:t>
            </a:r>
            <a:r>
              <a:rPr lang="en-US" dirty="0" err="1"/>
              <a:t>cPanel</a:t>
            </a:r>
            <a:r>
              <a:rPr lang="en-US" dirty="0"/>
              <a:t> -&gt; </a:t>
            </a:r>
            <a:r>
              <a:rPr lang="en-US" dirty="0">
                <a:hlinkClick r:id="rId4"/>
              </a:rPr>
              <a:t>File Manager</a:t>
            </a:r>
            <a:r>
              <a:rPr lang="en-US" dirty="0"/>
              <a:t> or using an </a:t>
            </a:r>
            <a:r>
              <a:rPr lang="en-US" dirty="0">
                <a:hlinkClick r:id="rId5"/>
              </a:rPr>
              <a:t>FTP</a:t>
            </a:r>
            <a:r>
              <a:rPr lang="en-US" dirty="0"/>
              <a:t> client.</a:t>
            </a: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14477" y="2391512"/>
            <a:ext cx="7673656" cy="4110887"/>
          </a:xfrm>
          <a:prstGeom prst="rect">
            <a:avLst/>
          </a:prstGeom>
        </p:spPr>
      </p:pic>
    </p:spTree>
    <p:extLst>
      <p:ext uri="{BB962C8B-B14F-4D97-AF65-F5344CB8AC3E}">
        <p14:creationId xmlns:p14="http://schemas.microsoft.com/office/powerpoint/2010/main" val="4133268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76D9D6-39BE-40B1-8FD0-7923EEBCAE87}"/>
              </a:ext>
            </a:extLst>
          </p:cNvPr>
          <p:cNvSpPr>
            <a:spLocks noGrp="1"/>
          </p:cNvSpPr>
          <p:nvPr>
            <p:ph type="title"/>
          </p:nvPr>
        </p:nvSpPr>
        <p:spPr>
          <a:xfrm>
            <a:off x="2589212" y="372810"/>
            <a:ext cx="8911687" cy="1628023"/>
          </a:xfrm>
        </p:spPr>
        <p:txBody>
          <a:bodyPr>
            <a:normAutofit/>
          </a:bodyPr>
          <a:lstStyle/>
          <a:p>
            <a:r>
              <a:rPr lang="en-US" dirty="0">
                <a:hlinkClick r:id="rId2"/>
              </a:rPr>
              <a:t>Create a MySQL Database for Magento to </a:t>
            </a:r>
            <a:r>
              <a:rPr lang="en-US" dirty="0" err="1">
                <a:hlinkClick r:id="rId2"/>
              </a:rPr>
              <a:t>use</a:t>
            </a:r>
            <a:r>
              <a:rPr lang="en-US" dirty="0" err="1">
                <a:hlinkClick r:id="rId3"/>
              </a:rPr>
              <a:t>Step</a:t>
            </a:r>
            <a:endParaRPr lang="en-US" dirty="0">
              <a:hlinkClick r:id="rId3"/>
            </a:endParaRPr>
          </a:p>
        </p:txBody>
      </p:sp>
      <p:sp>
        <p:nvSpPr>
          <p:cNvPr id="3" name="Content Placeholder 2">
            <a:extLst>
              <a:ext uri="{FF2B5EF4-FFF2-40B4-BE49-F238E27FC236}">
                <a16:creationId xmlns="" xmlns:a16="http://schemas.microsoft.com/office/drawing/2014/main" id="{691F4942-9D3A-4414-803B-1B56FE73487F}"/>
              </a:ext>
            </a:extLst>
          </p:cNvPr>
          <p:cNvSpPr>
            <a:spLocks noGrp="1"/>
          </p:cNvSpPr>
          <p:nvPr>
            <p:ph idx="1"/>
          </p:nvPr>
        </p:nvSpPr>
        <p:spPr>
          <a:xfrm>
            <a:off x="2589212" y="1642534"/>
            <a:ext cx="8915400" cy="3777622"/>
          </a:xfrm>
        </p:spPr>
        <p:txBody>
          <a:bodyPr/>
          <a:lstStyle/>
          <a:p>
            <a:r>
              <a:rPr lang="en-US" dirty="0">
                <a:hlinkClick r:id="rId4"/>
              </a:rPr>
              <a:t>Create a MySQL database and assign a user to it</a:t>
            </a:r>
            <a:r>
              <a:rPr lang="en-US" dirty="0"/>
              <a:t> through </a:t>
            </a:r>
            <a:r>
              <a:rPr lang="en-US" dirty="0" err="1"/>
              <a:t>cPanel</a:t>
            </a:r>
            <a:r>
              <a:rPr lang="en-US" dirty="0"/>
              <a:t> -&gt; MySQL Databases. Remember the database details, since you will need them during the script installation.</a:t>
            </a: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89522" y="2726267"/>
            <a:ext cx="8111066" cy="3810000"/>
          </a:xfrm>
          <a:prstGeom prst="rect">
            <a:avLst/>
          </a:prstGeom>
        </p:spPr>
      </p:pic>
    </p:spTree>
    <p:extLst>
      <p:ext uri="{BB962C8B-B14F-4D97-AF65-F5344CB8AC3E}">
        <p14:creationId xmlns:p14="http://schemas.microsoft.com/office/powerpoint/2010/main" val="396166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76D9D6-39BE-40B1-8FD0-7923EEBCAE87}"/>
              </a:ext>
            </a:extLst>
          </p:cNvPr>
          <p:cNvSpPr>
            <a:spLocks noGrp="1"/>
          </p:cNvSpPr>
          <p:nvPr>
            <p:ph type="title"/>
          </p:nvPr>
        </p:nvSpPr>
        <p:spPr>
          <a:xfrm>
            <a:off x="2506670" y="749577"/>
            <a:ext cx="8911687" cy="1280890"/>
          </a:xfrm>
        </p:spPr>
        <p:txBody>
          <a:bodyPr/>
          <a:lstStyle/>
          <a:p>
            <a:r>
              <a:rPr lang="en-US" dirty="0">
                <a:hlinkClick r:id="rId2"/>
              </a:rPr>
              <a:t>Go through the Magento installation process</a:t>
            </a:r>
            <a:endParaRPr lang="en-US" dirty="0"/>
          </a:p>
        </p:txBody>
      </p:sp>
      <p:sp>
        <p:nvSpPr>
          <p:cNvPr id="3" name="Content Placeholder 2">
            <a:extLst>
              <a:ext uri="{FF2B5EF4-FFF2-40B4-BE49-F238E27FC236}">
                <a16:creationId xmlns="" xmlns:a16="http://schemas.microsoft.com/office/drawing/2014/main" id="{691F4942-9D3A-4414-803B-1B56FE73487F}"/>
              </a:ext>
            </a:extLst>
          </p:cNvPr>
          <p:cNvSpPr>
            <a:spLocks noGrp="1"/>
          </p:cNvSpPr>
          <p:nvPr>
            <p:ph idx="1"/>
          </p:nvPr>
        </p:nvSpPr>
        <p:spPr/>
        <p:txBody>
          <a:bodyPr/>
          <a:lstStyle/>
          <a:p>
            <a:r>
              <a:rPr lang="en-US" dirty="0"/>
              <a:t>Once the package is uploaded and extracted and you have a MySQL database, navigate to http://</a:t>
            </a:r>
            <a:r>
              <a:rPr lang="en-US" dirty="0" err="1"/>
              <a:t>yoursite.com</a:t>
            </a:r>
            <a:r>
              <a:rPr lang="en-US" dirty="0"/>
              <a:t>/store: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8184" y="2844800"/>
            <a:ext cx="8417455" cy="3810000"/>
          </a:xfrm>
          <a:prstGeom prst="rect">
            <a:avLst/>
          </a:prstGeom>
        </p:spPr>
      </p:pic>
    </p:spTree>
    <p:extLst>
      <p:ext uri="{BB962C8B-B14F-4D97-AF65-F5344CB8AC3E}">
        <p14:creationId xmlns:p14="http://schemas.microsoft.com/office/powerpoint/2010/main" val="2906647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76D9D6-39BE-40B1-8FD0-7923EEBCAE87}"/>
              </a:ext>
            </a:extLst>
          </p:cNvPr>
          <p:cNvSpPr>
            <a:spLocks noGrp="1"/>
          </p:cNvSpPr>
          <p:nvPr>
            <p:ph type="title"/>
          </p:nvPr>
        </p:nvSpPr>
        <p:spPr/>
        <p:txBody>
          <a:bodyPr/>
          <a:lstStyle/>
          <a:p>
            <a:r>
              <a:rPr lang="en-US" u="sng" dirty="0" smtClean="0">
                <a:solidFill>
                  <a:schemeClr val="accent1">
                    <a:lumMod val="60000"/>
                    <a:lumOff val="40000"/>
                  </a:schemeClr>
                </a:solidFill>
              </a:rPr>
              <a:t>CONGRATULATIONS!!!!!</a:t>
            </a:r>
            <a:endParaRPr lang="en-US" u="sng" dirty="0">
              <a:solidFill>
                <a:schemeClr val="accent1">
                  <a:lumMod val="60000"/>
                  <a:lumOff val="4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7426" y="2048933"/>
            <a:ext cx="7052733" cy="3778250"/>
          </a:xfrm>
        </p:spPr>
      </p:pic>
    </p:spTree>
    <p:extLst>
      <p:ext uri="{BB962C8B-B14F-4D97-AF65-F5344CB8AC3E}">
        <p14:creationId xmlns:p14="http://schemas.microsoft.com/office/powerpoint/2010/main" val="3051138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76D9D6-39BE-40B1-8FD0-7923EEBCAE87}"/>
              </a:ext>
            </a:extLst>
          </p:cNvPr>
          <p:cNvSpPr>
            <a:spLocks noGrp="1"/>
          </p:cNvSpPr>
          <p:nvPr>
            <p:ph type="title"/>
          </p:nvPr>
        </p:nvSpPr>
        <p:spPr/>
        <p:txBody>
          <a:bodyPr/>
          <a:lstStyle/>
          <a:p>
            <a:r>
              <a:rPr lang="en-US" u="sng" dirty="0" smtClean="0">
                <a:solidFill>
                  <a:schemeClr val="accent1">
                    <a:lumMod val="60000"/>
                    <a:lumOff val="40000"/>
                  </a:schemeClr>
                </a:solidFill>
              </a:rPr>
              <a:t>REFERENCES:</a:t>
            </a:r>
            <a:endParaRPr lang="en-US" u="sng" dirty="0">
              <a:solidFill>
                <a:schemeClr val="accent1">
                  <a:lumMod val="60000"/>
                  <a:lumOff val="40000"/>
                </a:schemeClr>
              </a:solidFill>
            </a:endParaRPr>
          </a:p>
        </p:txBody>
      </p:sp>
      <p:sp>
        <p:nvSpPr>
          <p:cNvPr id="3" name="Content Placeholder 2">
            <a:extLst>
              <a:ext uri="{FF2B5EF4-FFF2-40B4-BE49-F238E27FC236}">
                <a16:creationId xmlns="" xmlns:a16="http://schemas.microsoft.com/office/drawing/2014/main" id="{691F4942-9D3A-4414-803B-1B56FE73487F}"/>
              </a:ext>
            </a:extLst>
          </p:cNvPr>
          <p:cNvSpPr>
            <a:spLocks noGrp="1"/>
          </p:cNvSpPr>
          <p:nvPr>
            <p:ph idx="1"/>
          </p:nvPr>
        </p:nvSpPr>
        <p:spPr/>
        <p:txBody>
          <a:bodyPr/>
          <a:lstStyle/>
          <a:p>
            <a:r>
              <a:rPr lang="en-US" dirty="0">
                <a:hlinkClick r:id="rId2"/>
              </a:rPr>
              <a:t>https://www.tutorialspoint.com/magento/magento_database_performance.htm</a:t>
            </a:r>
            <a:endParaRPr lang="en-US" dirty="0"/>
          </a:p>
          <a:p>
            <a:endParaRPr lang="en-US" dirty="0"/>
          </a:p>
          <a:p>
            <a:endParaRPr lang="en-US" dirty="0"/>
          </a:p>
          <a:p>
            <a:r>
              <a:rPr lang="en-US" dirty="0"/>
              <a:t>THIS IS </a:t>
            </a:r>
            <a:r>
              <a:rPr lang="en-US" dirty="0" smtClean="0"/>
              <a:t>THE LINK </a:t>
            </a:r>
            <a:r>
              <a:rPr lang="en-US" dirty="0"/>
              <a:t>WHERE </a:t>
            </a:r>
            <a:r>
              <a:rPr lang="en-US" dirty="0" smtClean="0"/>
              <a:t>YOU CAN </a:t>
            </a:r>
            <a:r>
              <a:rPr lang="en-US" dirty="0"/>
              <a:t>FIND </a:t>
            </a:r>
            <a:r>
              <a:rPr lang="en-US"/>
              <a:t>ALL </a:t>
            </a:r>
            <a:r>
              <a:rPr lang="en-US" smtClean="0"/>
              <a:t>PRESENTATION </a:t>
            </a:r>
            <a:r>
              <a:rPr lang="en-US" dirty="0"/>
              <a:t>POINTS.</a:t>
            </a:r>
          </a:p>
          <a:p>
            <a:r>
              <a:rPr lang="en-US" dirty="0"/>
              <a:t>START FROM ORDER PROCESSING STEP BY STEP IF YOU WANT TO.</a:t>
            </a:r>
          </a:p>
        </p:txBody>
      </p:sp>
    </p:spTree>
    <p:extLst>
      <p:ext uri="{BB962C8B-B14F-4D97-AF65-F5344CB8AC3E}">
        <p14:creationId xmlns:p14="http://schemas.microsoft.com/office/powerpoint/2010/main" val="876364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417A0E-0D8A-4640-87C5-FD9AFDC1408F}"/>
              </a:ext>
            </a:extLst>
          </p:cNvPr>
          <p:cNvSpPr>
            <a:spLocks noGrp="1"/>
          </p:cNvSpPr>
          <p:nvPr>
            <p:ph type="title"/>
          </p:nvPr>
        </p:nvSpPr>
        <p:spPr>
          <a:xfrm>
            <a:off x="2433899" y="703623"/>
            <a:ext cx="8911687" cy="807125"/>
          </a:xfrm>
        </p:spPr>
        <p:txBody>
          <a:bodyPr/>
          <a:lstStyle/>
          <a:p>
            <a:r>
              <a:rPr lang="en-US" b="1" i="1" dirty="0">
                <a:solidFill>
                  <a:srgbClr val="C00000"/>
                </a:solidFill>
                <a:effectLst>
                  <a:outerShdw blurRad="38100" dist="38100" dir="2700000" algn="tl">
                    <a:srgbClr val="000000">
                      <a:alpha val="43137"/>
                    </a:srgbClr>
                  </a:outerShdw>
                </a:effectLst>
              </a:rPr>
              <a:t>WHAT IS MAGENTO?</a:t>
            </a:r>
          </a:p>
        </p:txBody>
      </p:sp>
      <p:sp>
        <p:nvSpPr>
          <p:cNvPr id="3" name="Content Placeholder 2">
            <a:extLst>
              <a:ext uri="{FF2B5EF4-FFF2-40B4-BE49-F238E27FC236}">
                <a16:creationId xmlns="" xmlns:a16="http://schemas.microsoft.com/office/drawing/2014/main" id="{7C192924-0CEC-4FA0-A835-DB484A51C551}"/>
              </a:ext>
            </a:extLst>
          </p:cNvPr>
          <p:cNvSpPr>
            <a:spLocks noGrp="1"/>
          </p:cNvSpPr>
          <p:nvPr>
            <p:ph idx="1"/>
          </p:nvPr>
        </p:nvSpPr>
        <p:spPr>
          <a:xfrm>
            <a:off x="1378225" y="1205948"/>
            <a:ext cx="10681253" cy="5340625"/>
          </a:xfrm>
        </p:spPr>
        <p:txBody>
          <a:bodyPr>
            <a:normAutofit/>
          </a:bodyPr>
          <a:lstStyle/>
          <a:p>
            <a:pPr marL="0" indent="0" algn="just">
              <a:buNone/>
            </a:pPr>
            <a:endParaRPr lang="en-US" dirty="0">
              <a:solidFill>
                <a:schemeClr val="tx1"/>
              </a:solidFill>
            </a:endParaRPr>
          </a:p>
          <a:p>
            <a:pPr algn="just"/>
            <a:r>
              <a:rPr lang="en-US" sz="2400" dirty="0">
                <a:solidFill>
                  <a:schemeClr val="tx1"/>
                </a:solidFill>
              </a:rPr>
              <a:t>Magento is an open source E-commerce software, created by </a:t>
            </a:r>
            <a:r>
              <a:rPr lang="en-US" sz="2400" i="1" dirty="0">
                <a:solidFill>
                  <a:schemeClr val="tx1"/>
                </a:solidFill>
              </a:rPr>
              <a:t>Varien Inc., </a:t>
            </a:r>
            <a:r>
              <a:rPr lang="en-US" sz="2400" dirty="0">
                <a:solidFill>
                  <a:schemeClr val="tx1"/>
                </a:solidFill>
              </a:rPr>
              <a:t>which is useful for online business. </a:t>
            </a:r>
          </a:p>
          <a:p>
            <a:pPr algn="just"/>
            <a:r>
              <a:rPr lang="en-US" sz="2400" dirty="0">
                <a:solidFill>
                  <a:schemeClr val="tx1"/>
                </a:solidFill>
              </a:rPr>
              <a:t>It is scalable and it has many control options that helps the user to build both user-friendly and search engine friendly websites.</a:t>
            </a:r>
          </a:p>
          <a:p>
            <a:pPr algn="just"/>
            <a:r>
              <a:rPr lang="en-US" sz="2400" dirty="0">
                <a:solidFill>
                  <a:schemeClr val="tx1"/>
                </a:solidFill>
              </a:rPr>
              <a:t>Magento uses E-commerce platform which offers companies the ultimate E-commerce solutions and extensive support network.</a:t>
            </a:r>
          </a:p>
          <a:p>
            <a:pPr algn="just"/>
            <a:r>
              <a:rPr lang="en-US" sz="2400" dirty="0">
                <a:solidFill>
                  <a:schemeClr val="tx1"/>
                </a:solidFill>
              </a:rPr>
              <a:t> Magento allows user to update E-commerce website automatically.</a:t>
            </a:r>
          </a:p>
          <a:p>
            <a:pPr algn="just"/>
            <a:r>
              <a:rPr lang="en-US" sz="2400" dirty="0">
                <a:solidFill>
                  <a:schemeClr val="tx1"/>
                </a:solidFill>
              </a:rPr>
              <a:t> It is simple, quick and versatile to use and it has a flexible modular architecture.</a:t>
            </a:r>
          </a:p>
          <a:p>
            <a:pPr algn="just"/>
            <a:r>
              <a:rPr lang="en-US" sz="2400" dirty="0">
                <a:solidFill>
                  <a:schemeClr val="tx1"/>
                </a:solidFill>
              </a:rPr>
              <a:t>Magento was developed by </a:t>
            </a:r>
            <a:r>
              <a:rPr lang="en-US" sz="2400" i="1" dirty="0">
                <a:solidFill>
                  <a:schemeClr val="tx1"/>
                </a:solidFill>
              </a:rPr>
              <a:t>Varien Inc.,</a:t>
            </a:r>
            <a:r>
              <a:rPr lang="en-US" sz="2400" dirty="0">
                <a:solidFill>
                  <a:schemeClr val="tx1"/>
                </a:solidFill>
              </a:rPr>
              <a:t> and it was first released on </a:t>
            </a:r>
            <a:r>
              <a:rPr lang="en-US" sz="2400" b="1" i="1" dirty="0">
                <a:solidFill>
                  <a:schemeClr val="tx1"/>
                </a:solidFill>
              </a:rPr>
              <a:t>March 31, 2008.</a:t>
            </a:r>
            <a:endParaRPr lang="en-US" sz="2400" b="1" dirty="0">
              <a:solidFill>
                <a:schemeClr val="tx1"/>
              </a:solidFill>
            </a:endParaRPr>
          </a:p>
          <a:p>
            <a:pPr algn="just"/>
            <a:endParaRPr lang="en-US" b="1" dirty="0">
              <a:solidFill>
                <a:schemeClr val="tx1"/>
              </a:solidFill>
            </a:endParaRPr>
          </a:p>
        </p:txBody>
      </p:sp>
    </p:spTree>
    <p:extLst>
      <p:ext uri="{BB962C8B-B14F-4D97-AF65-F5344CB8AC3E}">
        <p14:creationId xmlns:p14="http://schemas.microsoft.com/office/powerpoint/2010/main" val="30958196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4933" y="2709333"/>
            <a:ext cx="8720667" cy="646331"/>
          </a:xfrm>
          <a:prstGeom prst="rect">
            <a:avLst/>
          </a:prstGeom>
          <a:noFill/>
        </p:spPr>
        <p:txBody>
          <a:bodyPr wrap="square" rtlCol="0">
            <a:spAutoFit/>
          </a:bodyPr>
          <a:lstStyle/>
          <a:p>
            <a:pPr algn="ctr"/>
            <a:r>
              <a:rPr lang="en-US" sz="3600" dirty="0" smtClean="0">
                <a:solidFill>
                  <a:schemeClr val="accent1">
                    <a:lumMod val="60000"/>
                    <a:lumOff val="40000"/>
                  </a:schemeClr>
                </a:solidFill>
              </a:rPr>
              <a:t>THANK YOU!!!!!</a:t>
            </a:r>
            <a:endParaRPr lang="en-US" sz="3600" dirty="0">
              <a:solidFill>
                <a:schemeClr val="accent1">
                  <a:lumMod val="60000"/>
                  <a:lumOff val="40000"/>
                </a:schemeClr>
              </a:solidFill>
            </a:endParaRPr>
          </a:p>
        </p:txBody>
      </p:sp>
    </p:spTree>
    <p:extLst>
      <p:ext uri="{BB962C8B-B14F-4D97-AF65-F5344CB8AC3E}">
        <p14:creationId xmlns:p14="http://schemas.microsoft.com/office/powerpoint/2010/main" val="522353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76D9D6-39BE-40B1-8FD0-7923EEBCAE87}"/>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691F4942-9D3A-4414-803B-1B56FE73487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503653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76D9D6-39BE-40B1-8FD0-7923EEBCAE87}"/>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691F4942-9D3A-4414-803B-1B56FE73487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93986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A1C771-78B7-491C-8043-2D038397A37B}"/>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434B4E5C-BC55-4821-87CB-054A7664CBB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68033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6FD98E-F3CD-40CC-B852-2456D79E8067}"/>
              </a:ext>
            </a:extLst>
          </p:cNvPr>
          <p:cNvSpPr>
            <a:spLocks noGrp="1"/>
          </p:cNvSpPr>
          <p:nvPr>
            <p:ph type="title"/>
          </p:nvPr>
        </p:nvSpPr>
        <p:spPr>
          <a:xfrm>
            <a:off x="2592925" y="624110"/>
            <a:ext cx="8911687" cy="754116"/>
          </a:xfrm>
        </p:spPr>
        <p:txBody>
          <a:bodyPr/>
          <a:lstStyle/>
          <a:p>
            <a:r>
              <a:rPr lang="en-US" b="1" i="1" dirty="0">
                <a:solidFill>
                  <a:srgbClr val="C00000"/>
                </a:solidFill>
                <a:effectLst>
                  <a:outerShdw blurRad="38100" dist="38100" dir="2700000" algn="tl">
                    <a:srgbClr val="000000">
                      <a:alpha val="43137"/>
                    </a:srgbClr>
                  </a:outerShdw>
                </a:effectLst>
              </a:rPr>
              <a:t>ARCHITECHTURE:</a:t>
            </a:r>
          </a:p>
        </p:txBody>
      </p:sp>
      <p:sp>
        <p:nvSpPr>
          <p:cNvPr id="3" name="Content Placeholder 2">
            <a:extLst>
              <a:ext uri="{FF2B5EF4-FFF2-40B4-BE49-F238E27FC236}">
                <a16:creationId xmlns="" xmlns:a16="http://schemas.microsoft.com/office/drawing/2014/main" id="{EC9FD510-2E6C-42D8-ADC2-680D634A1FD8}"/>
              </a:ext>
            </a:extLst>
          </p:cNvPr>
          <p:cNvSpPr>
            <a:spLocks noGrp="1"/>
          </p:cNvSpPr>
          <p:nvPr>
            <p:ph idx="1"/>
          </p:nvPr>
        </p:nvSpPr>
        <p:spPr>
          <a:xfrm>
            <a:off x="-2885768" y="1245704"/>
            <a:ext cx="15697141" cy="7569782"/>
          </a:xfrm>
        </p:spPr>
        <p:txBody>
          <a:bodyPr/>
          <a:lstStyle/>
          <a:p>
            <a:r>
              <a:rPr lang="en-US" dirty="0"/>
              <a:t/>
            </a:r>
            <a:br>
              <a:rPr lang="en-US" dirty="0"/>
            </a:br>
            <a:r>
              <a:rPr lang="en-US" dirty="0"/>
              <a:t/>
            </a:r>
            <a:br>
              <a:rPr lang="en-US" dirty="0"/>
            </a:br>
            <a:endParaRPr lang="en-US" dirty="0"/>
          </a:p>
        </p:txBody>
      </p:sp>
      <p:pic>
        <p:nvPicPr>
          <p:cNvPr id="1026" name="Picture 2" descr="Magento Architecture">
            <a:extLst>
              <a:ext uri="{FF2B5EF4-FFF2-40B4-BE49-F238E27FC236}">
                <a16:creationId xmlns="" xmlns:a16="http://schemas.microsoft.com/office/drawing/2014/main" id="{4153B5CE-408D-4D21-BA50-12ED82254D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809" y="1378226"/>
            <a:ext cx="9077343" cy="4916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9387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C511BF8-03BD-4BF7-941E-47BC83C46510}"/>
              </a:ext>
            </a:extLst>
          </p:cNvPr>
          <p:cNvSpPr>
            <a:spLocks noGrp="1"/>
          </p:cNvSpPr>
          <p:nvPr>
            <p:ph idx="1"/>
          </p:nvPr>
        </p:nvSpPr>
        <p:spPr>
          <a:xfrm>
            <a:off x="1714569" y="834887"/>
            <a:ext cx="9920840" cy="5685184"/>
          </a:xfrm>
        </p:spPr>
        <p:txBody>
          <a:bodyPr>
            <a:noAutofit/>
          </a:bodyPr>
          <a:lstStyle/>
          <a:p>
            <a:r>
              <a:rPr lang="en-US" sz="2400" dirty="0">
                <a:solidFill>
                  <a:schemeClr val="tx1"/>
                </a:solidFill>
              </a:rPr>
              <a:t>The Magento architecture comes with Models, Views and Controllers.</a:t>
            </a:r>
          </a:p>
          <a:p>
            <a:r>
              <a:rPr lang="en-US" sz="2400" b="1" dirty="0">
                <a:solidFill>
                  <a:schemeClr val="tx1"/>
                </a:solidFill>
              </a:rPr>
              <a:t>User Request</a:t>
            </a:r>
            <a:r>
              <a:rPr lang="en-US" sz="2400" dirty="0">
                <a:solidFill>
                  <a:schemeClr val="tx1"/>
                </a:solidFill>
              </a:rPr>
              <a:t> − The user sends a request to a server in the form of request message where web browsers, search engines, etc. act like clients.</a:t>
            </a:r>
          </a:p>
          <a:p>
            <a:r>
              <a:rPr lang="en-US" sz="2400" b="1" dirty="0">
                <a:solidFill>
                  <a:schemeClr val="tx1"/>
                </a:solidFill>
              </a:rPr>
              <a:t>View</a:t>
            </a:r>
            <a:r>
              <a:rPr lang="en-US" sz="2400" dirty="0">
                <a:solidFill>
                  <a:schemeClr val="tx1"/>
                </a:solidFill>
              </a:rPr>
              <a:t> − View represents the data in particular format. It is the user interface which is responsible for displaying the response for user request. It specifies an idea behind the presentation of the model's data to the user. Views are used to reflect "how your data should look like".</a:t>
            </a:r>
          </a:p>
          <a:p>
            <a:r>
              <a:rPr lang="en-US" sz="2400" b="1" dirty="0">
                <a:solidFill>
                  <a:schemeClr val="tx1"/>
                </a:solidFill>
              </a:rPr>
              <a:t>Controller</a:t>
            </a:r>
            <a:r>
              <a:rPr lang="en-US" sz="2400" dirty="0">
                <a:solidFill>
                  <a:schemeClr val="tx1"/>
                </a:solidFill>
              </a:rPr>
              <a:t> − The controller is responsible for responding to user input and perform interactions on the data model objects. It uses models to process the data and send responses back to the view.</a:t>
            </a:r>
          </a:p>
          <a:p>
            <a:r>
              <a:rPr lang="en-US" sz="2400" b="1" dirty="0">
                <a:solidFill>
                  <a:schemeClr val="tx1"/>
                </a:solidFill>
              </a:rPr>
              <a:t>Model</a:t>
            </a:r>
            <a:r>
              <a:rPr lang="en-US" sz="2400" dirty="0">
                <a:solidFill>
                  <a:schemeClr val="tx1"/>
                </a:solidFill>
              </a:rPr>
              <a:t> − The model is responsible for managing the data of the application. It contains logic of the data and represents basic data object in the framework. It responds to request from the view and to the instructions from the controller to update itself.</a:t>
            </a:r>
          </a:p>
        </p:txBody>
      </p:sp>
    </p:spTree>
    <p:extLst>
      <p:ext uri="{BB962C8B-B14F-4D97-AF65-F5344CB8AC3E}">
        <p14:creationId xmlns:p14="http://schemas.microsoft.com/office/powerpoint/2010/main" val="1071880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54C9343-3CBE-478E-A75E-5F2FA4D2D8F0}"/>
              </a:ext>
            </a:extLst>
          </p:cNvPr>
          <p:cNvSpPr>
            <a:spLocks noGrp="1"/>
          </p:cNvSpPr>
          <p:nvPr>
            <p:ph idx="1"/>
          </p:nvPr>
        </p:nvSpPr>
        <p:spPr>
          <a:xfrm>
            <a:off x="1436273" y="1285460"/>
            <a:ext cx="10093118" cy="5420139"/>
          </a:xfrm>
        </p:spPr>
        <p:txBody>
          <a:bodyPr/>
          <a:lstStyle/>
          <a:p>
            <a:endParaRPr lang="en-US" dirty="0">
              <a:solidFill>
                <a:schemeClr val="tx1"/>
              </a:solidFill>
            </a:endParaRPr>
          </a:p>
          <a:p>
            <a:r>
              <a:rPr lang="en-US" sz="2400" b="1" dirty="0">
                <a:solidFill>
                  <a:schemeClr val="tx1"/>
                </a:solidFill>
              </a:rPr>
              <a:t>Database</a:t>
            </a:r>
            <a:r>
              <a:rPr lang="en-US" sz="2400" dirty="0">
                <a:solidFill>
                  <a:schemeClr val="tx1"/>
                </a:solidFill>
              </a:rPr>
              <a:t> − Database contains the information which is requested from the user. When the user requests data, view sends requests to the controller, the controller requests from the model and the model fetches the required information from the database and responds to the user.</a:t>
            </a:r>
          </a:p>
          <a:p>
            <a:r>
              <a:rPr lang="en-US" sz="2400" b="1" dirty="0">
                <a:solidFill>
                  <a:schemeClr val="tx1"/>
                </a:solidFill>
              </a:rPr>
              <a:t>WSDL</a:t>
            </a:r>
            <a:r>
              <a:rPr lang="en-US" sz="2400" dirty="0">
                <a:solidFill>
                  <a:schemeClr val="tx1"/>
                </a:solidFill>
              </a:rPr>
              <a:t> − WSDL stands for Web Services Description Language. It is used for describing web services and how to access them.</a:t>
            </a:r>
          </a:p>
          <a:p>
            <a:endParaRPr lang="en-US" dirty="0"/>
          </a:p>
        </p:txBody>
      </p:sp>
    </p:spTree>
    <p:extLst>
      <p:ext uri="{BB962C8B-B14F-4D97-AF65-F5344CB8AC3E}">
        <p14:creationId xmlns:p14="http://schemas.microsoft.com/office/powerpoint/2010/main" val="668004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3B06CB-6EE5-47D5-B447-F796D8EC86F0}"/>
              </a:ext>
            </a:extLst>
          </p:cNvPr>
          <p:cNvSpPr>
            <a:spLocks noGrp="1"/>
          </p:cNvSpPr>
          <p:nvPr>
            <p:ph type="title"/>
          </p:nvPr>
        </p:nvSpPr>
        <p:spPr>
          <a:xfrm>
            <a:off x="1983326" y="624111"/>
            <a:ext cx="8911687" cy="767368"/>
          </a:xfrm>
        </p:spPr>
        <p:txBody>
          <a:bodyPr/>
          <a:lstStyle/>
          <a:p>
            <a:r>
              <a:rPr lang="en-US" b="1" i="1" dirty="0">
                <a:solidFill>
                  <a:srgbClr val="C00000"/>
                </a:solidFill>
                <a:effectLst>
                  <a:outerShdw blurRad="38100" dist="38100" dir="2700000" algn="tl">
                    <a:srgbClr val="000000">
                      <a:alpha val="43137"/>
                    </a:srgbClr>
                  </a:outerShdw>
                </a:effectLst>
              </a:rPr>
              <a:t>MAGENTO PRODUCTS:</a:t>
            </a:r>
          </a:p>
        </p:txBody>
      </p:sp>
      <p:sp>
        <p:nvSpPr>
          <p:cNvPr id="3" name="Content Placeholder 2">
            <a:extLst>
              <a:ext uri="{FF2B5EF4-FFF2-40B4-BE49-F238E27FC236}">
                <a16:creationId xmlns="" xmlns:a16="http://schemas.microsoft.com/office/drawing/2014/main" id="{247AD3F0-1438-4242-B887-5714A5636295}"/>
              </a:ext>
            </a:extLst>
          </p:cNvPr>
          <p:cNvSpPr>
            <a:spLocks noGrp="1"/>
          </p:cNvSpPr>
          <p:nvPr>
            <p:ph idx="1"/>
          </p:nvPr>
        </p:nvSpPr>
        <p:spPr>
          <a:xfrm>
            <a:off x="1383264" y="1232451"/>
            <a:ext cx="10517188" cy="5393635"/>
          </a:xfrm>
        </p:spPr>
        <p:txBody>
          <a:bodyPr/>
          <a:lstStyle/>
          <a:p>
            <a:pPr algn="just"/>
            <a:r>
              <a:rPr lang="en-US" sz="2400" dirty="0">
                <a:solidFill>
                  <a:schemeClr val="tx1"/>
                </a:solidFill>
              </a:rPr>
              <a:t>Magento provides 6 different types of products. </a:t>
            </a:r>
          </a:p>
          <a:p>
            <a:pPr algn="just"/>
            <a:r>
              <a:rPr lang="en-US" sz="2400" dirty="0">
                <a:solidFill>
                  <a:schemeClr val="tx1"/>
                </a:solidFill>
              </a:rPr>
              <a:t>Appropriate selection of product type is essential for accessing the appropriate set of features required to sell the product. </a:t>
            </a:r>
          </a:p>
          <a:p>
            <a:pPr algn="just"/>
            <a:r>
              <a:rPr lang="en-US" sz="2400" dirty="0">
                <a:solidFill>
                  <a:schemeClr val="tx1"/>
                </a:solidFill>
              </a:rPr>
              <a:t>Following are the product types available in Magento.</a:t>
            </a:r>
          </a:p>
          <a:p>
            <a:pPr lvl="1" algn="just"/>
            <a:r>
              <a:rPr lang="en-US" sz="2200" dirty="0">
                <a:solidFill>
                  <a:schemeClr val="tx1"/>
                </a:solidFill>
              </a:rPr>
              <a:t>Simple Products,</a:t>
            </a:r>
          </a:p>
          <a:p>
            <a:pPr lvl="1" algn="just"/>
            <a:r>
              <a:rPr lang="en-US" sz="2200" dirty="0">
                <a:solidFill>
                  <a:schemeClr val="tx1"/>
                </a:solidFill>
              </a:rPr>
              <a:t>Grouped Products,</a:t>
            </a:r>
          </a:p>
          <a:p>
            <a:pPr lvl="1" algn="just"/>
            <a:r>
              <a:rPr lang="en-US" sz="2200" dirty="0">
                <a:solidFill>
                  <a:schemeClr val="tx1"/>
                </a:solidFill>
              </a:rPr>
              <a:t>Configurable Products,</a:t>
            </a:r>
          </a:p>
          <a:p>
            <a:pPr lvl="1" algn="just"/>
            <a:r>
              <a:rPr lang="en-US" sz="2200" dirty="0">
                <a:solidFill>
                  <a:schemeClr val="tx1"/>
                </a:solidFill>
              </a:rPr>
              <a:t>Virtual Products,</a:t>
            </a:r>
          </a:p>
          <a:p>
            <a:pPr lvl="1" algn="just"/>
            <a:r>
              <a:rPr lang="en-US" sz="2200" dirty="0">
                <a:solidFill>
                  <a:schemeClr val="tx1"/>
                </a:solidFill>
              </a:rPr>
              <a:t>Bundled Products,</a:t>
            </a:r>
          </a:p>
          <a:p>
            <a:pPr lvl="1" algn="just"/>
            <a:r>
              <a:rPr lang="en-US" sz="2200" dirty="0">
                <a:solidFill>
                  <a:schemeClr val="tx1"/>
                </a:solidFill>
              </a:rPr>
              <a:t>Downloadable Products.</a:t>
            </a:r>
          </a:p>
          <a:p>
            <a:endParaRPr lang="en-US" dirty="0"/>
          </a:p>
        </p:txBody>
      </p:sp>
    </p:spTree>
    <p:extLst>
      <p:ext uri="{BB962C8B-B14F-4D97-AF65-F5344CB8AC3E}">
        <p14:creationId xmlns:p14="http://schemas.microsoft.com/office/powerpoint/2010/main" val="202335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179B99-25DA-43EC-860E-C232310CCE0E}"/>
              </a:ext>
            </a:extLst>
          </p:cNvPr>
          <p:cNvSpPr>
            <a:spLocks noGrp="1"/>
          </p:cNvSpPr>
          <p:nvPr>
            <p:ph type="title"/>
          </p:nvPr>
        </p:nvSpPr>
        <p:spPr>
          <a:xfrm>
            <a:off x="1847090" y="689113"/>
            <a:ext cx="8911687" cy="675860"/>
          </a:xfrm>
        </p:spPr>
        <p:txBody>
          <a:bodyPr>
            <a:noAutofit/>
          </a:bodyPr>
          <a:lstStyle/>
          <a:p>
            <a:r>
              <a:rPr lang="en-US" b="1" i="1" dirty="0">
                <a:solidFill>
                  <a:srgbClr val="C00000"/>
                </a:solidFill>
                <a:effectLst>
                  <a:outerShdw blurRad="38100" dist="38100" dir="2700000" algn="tl">
                    <a:srgbClr val="000000">
                      <a:alpha val="43137"/>
                    </a:srgbClr>
                  </a:outerShdw>
                </a:effectLst>
              </a:rPr>
              <a:t>Details</a:t>
            </a:r>
            <a:r>
              <a:rPr lang="en-US" b="1" i="1" dirty="0">
                <a:solidFill>
                  <a:schemeClr val="accent1"/>
                </a:solidFill>
                <a:effectLst>
                  <a:outerShdw blurRad="38100" dist="38100" dir="2700000" algn="tl">
                    <a:srgbClr val="000000">
                      <a:alpha val="43137"/>
                    </a:srgbClr>
                  </a:outerShdw>
                </a:effectLst>
              </a:rPr>
              <a:t> </a:t>
            </a:r>
            <a:r>
              <a:rPr lang="en-US" b="1" i="1" dirty="0">
                <a:solidFill>
                  <a:srgbClr val="C00000"/>
                </a:solidFill>
                <a:effectLst>
                  <a:outerShdw blurRad="38100" dist="38100" dir="2700000" algn="tl">
                    <a:srgbClr val="000000">
                      <a:alpha val="43137"/>
                    </a:srgbClr>
                  </a:outerShdw>
                </a:effectLst>
              </a:rPr>
              <a:t>of Products</a:t>
            </a:r>
            <a:r>
              <a:rPr lang="en-US" b="1" i="1" dirty="0">
                <a:solidFill>
                  <a:schemeClr val="accent1"/>
                </a:solidFill>
                <a:effectLst>
                  <a:outerShdw blurRad="38100" dist="38100" dir="2700000" algn="tl">
                    <a:srgbClr val="000000">
                      <a:alpha val="43137"/>
                    </a:srgbClr>
                  </a:outerShdw>
                </a:effectLst>
              </a:rPr>
              <a:t>:</a:t>
            </a:r>
          </a:p>
        </p:txBody>
      </p:sp>
      <p:sp>
        <p:nvSpPr>
          <p:cNvPr id="3" name="Content Placeholder 2">
            <a:extLst>
              <a:ext uri="{FF2B5EF4-FFF2-40B4-BE49-F238E27FC236}">
                <a16:creationId xmlns="" xmlns:a16="http://schemas.microsoft.com/office/drawing/2014/main" id="{66246D82-469F-451C-9A64-CDCD27B4E928}"/>
              </a:ext>
            </a:extLst>
          </p:cNvPr>
          <p:cNvSpPr>
            <a:spLocks noGrp="1"/>
          </p:cNvSpPr>
          <p:nvPr>
            <p:ph idx="1"/>
          </p:nvPr>
        </p:nvSpPr>
        <p:spPr>
          <a:xfrm>
            <a:off x="1383263" y="1219200"/>
            <a:ext cx="9814824" cy="5638799"/>
          </a:xfrm>
        </p:spPr>
        <p:txBody>
          <a:bodyPr>
            <a:noAutofit/>
          </a:bodyPr>
          <a:lstStyle/>
          <a:p>
            <a:r>
              <a:rPr lang="en-US" sz="2400" b="1" dirty="0">
                <a:solidFill>
                  <a:schemeClr val="tx1"/>
                </a:solidFill>
              </a:rPr>
              <a:t>Simple Products</a:t>
            </a:r>
          </a:p>
          <a:p>
            <a:pPr>
              <a:buFont typeface="Arial" panose="020B0604020202020204" pitchFamily="34" charset="0"/>
              <a:buChar char="•"/>
            </a:pPr>
            <a:r>
              <a:rPr lang="en-US" sz="2400" dirty="0">
                <a:solidFill>
                  <a:schemeClr val="tx1"/>
                </a:solidFill>
              </a:rPr>
              <a:t>These are general product type, which are the most used products. In this section, there are no options for selecting size or color of the product.</a:t>
            </a:r>
          </a:p>
          <a:p>
            <a:pPr>
              <a:buFont typeface="Arial" panose="020B0604020202020204" pitchFamily="34" charset="0"/>
              <a:buChar char="•"/>
            </a:pPr>
            <a:r>
              <a:rPr lang="en-US" sz="2400" dirty="0">
                <a:solidFill>
                  <a:schemeClr val="tx1"/>
                </a:solidFill>
              </a:rPr>
              <a:t>Example − Coffee cup, DVD's, Camera lens, etc.</a:t>
            </a:r>
          </a:p>
          <a:p>
            <a:r>
              <a:rPr lang="en-US" sz="2400" b="1" dirty="0">
                <a:solidFill>
                  <a:schemeClr val="tx1"/>
                </a:solidFill>
              </a:rPr>
              <a:t>Grouped Products</a:t>
            </a:r>
          </a:p>
          <a:p>
            <a:pPr>
              <a:buFont typeface="Arial" panose="020B0604020202020204" pitchFamily="34" charset="0"/>
              <a:buChar char="•"/>
            </a:pPr>
            <a:r>
              <a:rPr lang="en-US" sz="2400" dirty="0">
                <a:solidFill>
                  <a:schemeClr val="tx1"/>
                </a:solidFill>
              </a:rPr>
              <a:t>This is a group of simple products. In this type, you cannot specify a specific price for a product; you can just specify the discount.</a:t>
            </a:r>
          </a:p>
          <a:p>
            <a:pPr>
              <a:buFont typeface="Arial" panose="020B0604020202020204" pitchFamily="34" charset="0"/>
              <a:buChar char="•"/>
            </a:pPr>
            <a:r>
              <a:rPr lang="en-US" sz="2400" dirty="0">
                <a:solidFill>
                  <a:schemeClr val="tx1"/>
                </a:solidFill>
              </a:rPr>
              <a:t>Example − Cell phone + Memory card + Ear phone</a:t>
            </a:r>
          </a:p>
          <a:p>
            <a:r>
              <a:rPr lang="en-US" sz="2400" b="1" dirty="0">
                <a:solidFill>
                  <a:schemeClr val="tx1"/>
                </a:solidFill>
              </a:rPr>
              <a:t>Configurable Products</a:t>
            </a:r>
          </a:p>
          <a:p>
            <a:pPr>
              <a:buFont typeface="Arial" panose="020B0604020202020204" pitchFamily="34" charset="0"/>
              <a:buChar char="•"/>
            </a:pPr>
            <a:r>
              <a:rPr lang="en-US" sz="2400" dirty="0">
                <a:solidFill>
                  <a:schemeClr val="tx1"/>
                </a:solidFill>
              </a:rPr>
              <a:t>In this type, customer can select products according to their color and size before purchasing.</a:t>
            </a:r>
          </a:p>
          <a:p>
            <a:endParaRPr lang="en-US" sz="2400" dirty="0">
              <a:solidFill>
                <a:schemeClr val="tx1"/>
              </a:solidFill>
            </a:endParaRPr>
          </a:p>
        </p:txBody>
      </p:sp>
    </p:spTree>
    <p:extLst>
      <p:ext uri="{BB962C8B-B14F-4D97-AF65-F5344CB8AC3E}">
        <p14:creationId xmlns:p14="http://schemas.microsoft.com/office/powerpoint/2010/main" val="3691327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41FEB11-C17D-4D0F-87DD-4F006C42BEC6}"/>
              </a:ext>
            </a:extLst>
          </p:cNvPr>
          <p:cNvSpPr>
            <a:spLocks noGrp="1"/>
          </p:cNvSpPr>
          <p:nvPr>
            <p:ph idx="1"/>
          </p:nvPr>
        </p:nvSpPr>
        <p:spPr>
          <a:xfrm>
            <a:off x="1754325" y="159026"/>
            <a:ext cx="10225640" cy="6308035"/>
          </a:xfrm>
        </p:spPr>
        <p:txBody>
          <a:bodyPr>
            <a:noAutofit/>
          </a:bodyPr>
          <a:lstStyle/>
          <a:p>
            <a:pPr algn="just">
              <a:buFont typeface="Arial" panose="020B0604020202020204" pitchFamily="34" charset="0"/>
              <a:buChar char="•"/>
            </a:pPr>
            <a:r>
              <a:rPr lang="en-US" sz="2400" dirty="0">
                <a:solidFill>
                  <a:schemeClr val="tx1"/>
                </a:solidFill>
              </a:rPr>
              <a:t>Example − Cell phones obtained in different colors and sizes.</a:t>
            </a:r>
          </a:p>
          <a:p>
            <a:pPr algn="just"/>
            <a:r>
              <a:rPr lang="en-US" sz="2400" b="1" dirty="0">
                <a:solidFill>
                  <a:schemeClr val="tx1"/>
                </a:solidFill>
              </a:rPr>
              <a:t>Virtual Products</a:t>
            </a:r>
          </a:p>
          <a:p>
            <a:pPr algn="just">
              <a:buFont typeface="Arial" panose="020B0604020202020204" pitchFamily="34" charset="0"/>
              <a:buChar char="•"/>
            </a:pPr>
            <a:r>
              <a:rPr lang="en-US" sz="2400" dirty="0">
                <a:solidFill>
                  <a:schemeClr val="tx1"/>
                </a:solidFill>
              </a:rPr>
              <a:t>Virtual products are those which do not have physical counterpart, i.e. these are used for virtual items. These products cannot be shipped or stocked.</a:t>
            </a:r>
          </a:p>
          <a:p>
            <a:pPr algn="just">
              <a:buFont typeface="Arial" panose="020B0604020202020204" pitchFamily="34" charset="0"/>
              <a:buChar char="•"/>
            </a:pPr>
            <a:r>
              <a:rPr lang="en-US" sz="2400" dirty="0">
                <a:solidFill>
                  <a:schemeClr val="tx1"/>
                </a:solidFill>
              </a:rPr>
              <a:t>Example − Online training course</a:t>
            </a:r>
          </a:p>
          <a:p>
            <a:pPr algn="just"/>
            <a:r>
              <a:rPr lang="en-US" sz="2400" b="1" dirty="0">
                <a:solidFill>
                  <a:schemeClr val="tx1"/>
                </a:solidFill>
              </a:rPr>
              <a:t>Bundled Products</a:t>
            </a:r>
          </a:p>
          <a:p>
            <a:pPr algn="just">
              <a:buFont typeface="Arial" panose="020B0604020202020204" pitchFamily="34" charset="0"/>
              <a:buChar char="•"/>
            </a:pPr>
            <a:r>
              <a:rPr lang="en-US" sz="2400" dirty="0">
                <a:solidFill>
                  <a:schemeClr val="tx1"/>
                </a:solidFill>
              </a:rPr>
              <a:t>Bundled products are those products which cannot be sold separately and doesn't give any choice to the end user.</a:t>
            </a:r>
          </a:p>
          <a:p>
            <a:pPr algn="just">
              <a:buFont typeface="Arial" panose="020B0604020202020204" pitchFamily="34" charset="0"/>
              <a:buChar char="•"/>
            </a:pPr>
            <a:r>
              <a:rPr lang="en-US" sz="2400" dirty="0">
                <a:solidFill>
                  <a:schemeClr val="tx1"/>
                </a:solidFill>
              </a:rPr>
              <a:t>Example − Consider you want to buy a cell phone which includes earphone, memory card, battery, charging cable, etc. These are together called bundled products. These products cannot be sold individually but can be sold within the bundle product.</a:t>
            </a:r>
            <a:endParaRPr lang="en-US" sz="2400" dirty="0"/>
          </a:p>
        </p:txBody>
      </p:sp>
    </p:spTree>
    <p:extLst>
      <p:ext uri="{BB962C8B-B14F-4D97-AF65-F5344CB8AC3E}">
        <p14:creationId xmlns:p14="http://schemas.microsoft.com/office/powerpoint/2010/main" val="146549570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448</TotalTime>
  <Words>873</Words>
  <Application>Microsoft Macintosh PowerPoint</Application>
  <PresentationFormat>Widescreen</PresentationFormat>
  <Paragraphs>122</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Calibri</vt:lpstr>
      <vt:lpstr>Century Gothic</vt:lpstr>
      <vt:lpstr>Wingdings 3</vt:lpstr>
      <vt:lpstr>Arial</vt:lpstr>
      <vt:lpstr>Wisp</vt:lpstr>
      <vt:lpstr>MAGENTO</vt:lpstr>
      <vt:lpstr>WHY MAGENTO?</vt:lpstr>
      <vt:lpstr>WHAT IS MAGENTO?</vt:lpstr>
      <vt:lpstr>ARCHITECHTURE:</vt:lpstr>
      <vt:lpstr>PowerPoint Presentation</vt:lpstr>
      <vt:lpstr>PowerPoint Presentation</vt:lpstr>
      <vt:lpstr>MAGENTO PRODUCTS:</vt:lpstr>
      <vt:lpstr>Details of Products:</vt:lpstr>
      <vt:lpstr>PowerPoint Presentation</vt:lpstr>
      <vt:lpstr>PowerPoint Presentation</vt:lpstr>
      <vt:lpstr>PowerPoint Presentation</vt:lpstr>
      <vt:lpstr>PowerPoint Presentation</vt:lpstr>
      <vt:lpstr>PowerPoint Presentation</vt:lpstr>
      <vt:lpstr>FEATURES:</vt:lpstr>
      <vt:lpstr>ADVANTAGES:</vt:lpstr>
      <vt:lpstr>DISADVANTAGES:</vt:lpstr>
      <vt:lpstr>MAGENTO ORDER PROCESSING</vt:lpstr>
      <vt:lpstr>PowerPoint Presentation</vt:lpstr>
      <vt:lpstr>Some of the Top Brands Using Magento:</vt:lpstr>
      <vt:lpstr>EXAMPLES OF MAGENTO WEBSITES  </vt:lpstr>
      <vt:lpstr>Topshop Australia</vt:lpstr>
      <vt:lpstr>Land Rover</vt:lpstr>
      <vt:lpstr>Follow these steps to install Magento manually: </vt:lpstr>
      <vt:lpstr>Download the Magento installation packageStep </vt:lpstr>
      <vt:lpstr>Upload the Magento files to your serverStep </vt:lpstr>
      <vt:lpstr>Create a MySQL Database for Magento to useStep</vt:lpstr>
      <vt:lpstr>Go through the Magento installation process</vt:lpstr>
      <vt:lpstr>CONGRATULATIONS!!!!!</vt:lpstr>
      <vt:lpstr>REFERENCES: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MAGENTO</dc:title>
  <dc:creator>Dhrupaben Amin</dc:creator>
  <cp:lastModifiedBy>daminivakani10@gmail.com</cp:lastModifiedBy>
  <cp:revision>28</cp:revision>
  <dcterms:created xsi:type="dcterms:W3CDTF">2017-10-12T21:49:34Z</dcterms:created>
  <dcterms:modified xsi:type="dcterms:W3CDTF">2017-10-13T23:21:15Z</dcterms:modified>
</cp:coreProperties>
</file>