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0592-1200-4FCF-A989-C577D9DF5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EA85E-114B-4897-89F7-F7C18111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2A83-776B-4F90-B4B5-436B98DB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2768-A45A-4BF5-95F1-7DBBA847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0503-E0E0-42ED-A556-D577E28E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1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BD57-852B-430B-9292-ECC8B0B4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3EA88-5805-427D-ABEA-A37192C0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6C91-7521-4BFF-AEFF-B744DCDD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6EDA-C6C5-4339-8527-A6BF94A9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764E-2E2B-47FC-9A6F-030FBBE6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9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7B954-4F0E-4B01-AE1A-E6317B21F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CB8EB-1883-49B8-8924-C1B8E0BC2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9ED0-6C04-4618-A4A0-1DEAD2D8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3F31-0A41-417D-BE86-5D4E731E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3AAD-2E87-4DAE-A52A-1F72E408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2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E5B8-EC82-4161-92E2-87FD2BD3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B2BB-6B52-47D5-B462-C0255946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A7C8-6A33-4BD8-901B-2AA76300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C848-5D01-4950-A9CC-428FF26F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C152-3D6B-47D6-8C85-3D40B497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7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6144-EE39-47B1-AFCF-2E0F0F07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8F280-3756-4ECC-9FB8-9C155C1F1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390E-B0F4-4061-8C1B-DA3B8559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58B64-17AF-4D24-8A60-1C8C48CE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3EF2-6A3D-4D58-A56C-E04FC0DF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AAF0-5ACB-424A-8532-5E299A3F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EDC0-A3F2-4181-9217-B0CE2A273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BB9B5-BB69-41A9-9905-D9EC85265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5700-6D8A-4318-B106-CE36AD03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52431-9066-41AD-BD7F-9BE0F49C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EAF53-53ED-4FEF-9B7C-D34AFB01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3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69B0-F152-4758-A519-C530394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15F97-1FCF-4EEE-86D6-6640C8B8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F3F4E-C464-4635-B5B0-663933EA7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A8836-4DDE-43FA-B654-60643ACE9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56BA9-F56E-4149-AEC1-B5ACBB169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362A7-0AE3-4C7D-B0C9-09FD762A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1561C-4AF1-40F4-91B8-22DA0C44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B1FA6-BEB7-4A27-8543-5B89E868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4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87D-6FDA-4AE0-BD75-31CE8B42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CEEEC-1387-4294-B8F6-F9711378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F262A-2A0B-40DE-B9B7-ADB34513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19A61-8F11-4D77-BBAF-B6C83023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66A33-165F-446B-9DF4-AEA8233D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377EC-95EC-42CC-90DF-ED223B43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13025-171F-4821-BF26-F10BFD8A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76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A48D-DB78-4F65-9777-13E8BF70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0800-D3B8-4252-ACF1-48D5908C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5DAA2-5925-4313-9415-0F78C53DA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F56D6-3967-4D53-8C13-0CC434D5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1466C-72DA-4680-8C16-7D3C626B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7606F-785D-40B0-9840-A38286ED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9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3D93-77DA-4C4E-B840-0183D7BD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42612-78E3-4931-A733-024D09F67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1354F-289A-4828-83FA-87EDE8732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9223D-C43A-44F2-9B4B-C1BA7AA2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0D5E-2FC9-4CD1-890A-17B8BB5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8213A-7F27-4A77-8BAB-55A36D15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A6011-305A-4F70-AB85-5F8C48DD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D37BF-1A9F-4E1A-BFF5-325EA43D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2714-41FC-41E1-84A6-42B030F0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FE3A1-32AD-4B02-8EF3-B7A924A909CC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07DE-31C1-460C-9E51-BDD4BD9C1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B3B9-6E7B-4CD3-AE08-F30DE2DED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D908-B70E-4766-B40F-7B5C1AC1A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5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inarycloud.com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indfiresolutions.com/blog/2018/05/flask-vs-Django/" TargetMode="External"/><Relationship Id="rId4" Type="http://schemas.openxmlformats.org/officeDocument/2006/relationships/hyperlink" Target="https://trio.dev/blo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3E5AE-888C-4B02-A12A-11847E768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7" t="35549" r="31196" b="12639"/>
          <a:stretch/>
        </p:blipFill>
        <p:spPr>
          <a:xfrm>
            <a:off x="430300" y="424070"/>
            <a:ext cx="11271370" cy="602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6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35755-9473-423E-AE0F-BC9DBF565301}"/>
              </a:ext>
            </a:extLst>
          </p:cNvPr>
          <p:cNvSpPr txBox="1"/>
          <p:nvPr/>
        </p:nvSpPr>
        <p:spPr>
          <a:xfrm>
            <a:off x="1523999" y="954157"/>
            <a:ext cx="852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brief overview on DJANGO and FLASK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80AB4-9BBB-4F47-B67A-F02A1B099286}"/>
              </a:ext>
            </a:extLst>
          </p:cNvPr>
          <p:cNvSpPr txBox="1"/>
          <p:nvPr/>
        </p:nvSpPr>
        <p:spPr>
          <a:xfrm>
            <a:off x="649357" y="1934817"/>
            <a:ext cx="1066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Merriweather"/>
              </a:rPr>
              <a:t>Django is a Python </a:t>
            </a:r>
            <a:r>
              <a:rPr lang="en-US" b="1" i="0" dirty="0">
                <a:effectLst/>
                <a:latin typeface="Merriweather"/>
              </a:rPr>
              <a:t>full-stack framework for web development</a:t>
            </a:r>
            <a:r>
              <a:rPr lang="en-US" b="0" i="0" dirty="0">
                <a:effectLst/>
                <a:latin typeface="Merriweather"/>
              </a:rPr>
              <a:t>. This framework stands out for its "batteries included" system approach, meaning that it provides the most typically required libraries and tools.</a:t>
            </a:r>
          </a:p>
          <a:p>
            <a:pPr algn="l"/>
            <a:endParaRPr lang="en-US" b="0" i="0" dirty="0">
              <a:effectLst/>
              <a:latin typeface="Merriweather"/>
            </a:endParaRPr>
          </a:p>
          <a:p>
            <a:pPr algn="l"/>
            <a:r>
              <a:rPr lang="en-US" b="0" i="0" dirty="0">
                <a:effectLst/>
                <a:latin typeface="Merriweather"/>
              </a:rPr>
              <a:t>This versatile framework was launched in 2005 and developed by Adrian </a:t>
            </a:r>
            <a:r>
              <a:rPr lang="en-US" b="0" i="0" dirty="0" err="1">
                <a:effectLst/>
                <a:latin typeface="Merriweather"/>
              </a:rPr>
              <a:t>Holovaty</a:t>
            </a:r>
            <a:r>
              <a:rPr lang="en-US" b="0" i="0" dirty="0">
                <a:effectLst/>
                <a:latin typeface="Merriweather"/>
              </a:rPr>
              <a:t> and Simon Willison. Django helps developers to build and maintain web applications' quality.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3EA56-9944-4CF7-B62B-9723064BC577}"/>
              </a:ext>
            </a:extLst>
          </p:cNvPr>
          <p:cNvSpPr txBox="1"/>
          <p:nvPr/>
        </p:nvSpPr>
        <p:spPr>
          <a:xfrm>
            <a:off x="649357" y="4267200"/>
            <a:ext cx="10349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Merriweather"/>
              </a:rPr>
              <a:t>Flask is a Python microframework</a:t>
            </a:r>
            <a:r>
              <a:rPr lang="en-US" b="0" i="0" dirty="0">
                <a:effectLst/>
                <a:latin typeface="Merriweather"/>
              </a:rPr>
              <a:t> for web development. Despite being built with a small core and considered a very lightweight </a:t>
            </a:r>
            <a:r>
              <a:rPr lang="en-US" b="1" i="0" dirty="0">
                <a:effectLst/>
                <a:latin typeface="Merriweather"/>
              </a:rPr>
              <a:t>Web Server Gateway Interface (WSGI)</a:t>
            </a:r>
            <a:r>
              <a:rPr lang="en-US" b="0" i="0" dirty="0">
                <a:effectLst/>
                <a:latin typeface="Merriweather"/>
              </a:rPr>
              <a:t>, Flask stands out for its </a:t>
            </a:r>
            <a:r>
              <a:rPr lang="en-US" b="1" i="0" dirty="0">
                <a:effectLst/>
                <a:latin typeface="Merriweather"/>
              </a:rPr>
              <a:t>easy-to-extend philosophy</a:t>
            </a:r>
            <a:r>
              <a:rPr lang="en-US" b="0" i="0" dirty="0">
                <a:effectLst/>
                <a:latin typeface="Merriweather"/>
              </a:rPr>
              <a:t>.</a:t>
            </a:r>
          </a:p>
          <a:p>
            <a:pPr algn="l"/>
            <a:endParaRPr lang="en-US" b="0" i="0" dirty="0">
              <a:effectLst/>
              <a:latin typeface="Merriweather"/>
            </a:endParaRPr>
          </a:p>
          <a:p>
            <a:pPr algn="l"/>
            <a:r>
              <a:rPr lang="en-US" b="0" i="0" dirty="0">
                <a:effectLst/>
                <a:latin typeface="Merriweather"/>
              </a:rPr>
              <a:t>Flask was developed by Armin </a:t>
            </a:r>
            <a:r>
              <a:rPr lang="en-US" b="0" i="0" dirty="0" err="1">
                <a:effectLst/>
                <a:latin typeface="Merriweather"/>
              </a:rPr>
              <a:t>Ronacher</a:t>
            </a:r>
            <a:r>
              <a:rPr lang="en-US" b="0" i="0" dirty="0">
                <a:effectLst/>
                <a:latin typeface="Merriweather"/>
              </a:rPr>
              <a:t> and introduced in 2010 on April Fool's day. It was designed to scale up to complex applications and to support an easy and quick start.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60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17C268-2DEB-4B83-9B08-FD9927D69B56}"/>
              </a:ext>
            </a:extLst>
          </p:cNvPr>
          <p:cNvSpPr txBox="1"/>
          <p:nvPr/>
        </p:nvSpPr>
        <p:spPr>
          <a:xfrm>
            <a:off x="1265583" y="333196"/>
            <a:ext cx="947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Django vs Flask</a:t>
            </a:r>
            <a:endParaRPr lang="en-IN" sz="2800" b="1" i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DDEA45-B727-4F6E-BECF-6AD27AE67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96311"/>
              </p:ext>
            </p:extLst>
          </p:nvPr>
        </p:nvGraphicFramePr>
        <p:xfrm>
          <a:off x="2849218" y="856416"/>
          <a:ext cx="5989982" cy="5911561"/>
        </p:xfrm>
        <a:graphic>
          <a:graphicData uri="http://schemas.openxmlformats.org/drawingml/2006/table">
            <a:tbl>
              <a:tblPr/>
              <a:tblGrid>
                <a:gridCol w="1338469">
                  <a:extLst>
                    <a:ext uri="{9D8B030D-6E8A-4147-A177-3AD203B41FA5}">
                      <a16:colId xmlns:a16="http://schemas.microsoft.com/office/drawing/2014/main" val="4103389338"/>
                    </a:ext>
                  </a:extLst>
                </a:gridCol>
                <a:gridCol w="2316143">
                  <a:extLst>
                    <a:ext uri="{9D8B030D-6E8A-4147-A177-3AD203B41FA5}">
                      <a16:colId xmlns:a16="http://schemas.microsoft.com/office/drawing/2014/main" val="179798296"/>
                    </a:ext>
                  </a:extLst>
                </a:gridCol>
                <a:gridCol w="2335370">
                  <a:extLst>
                    <a:ext uri="{9D8B030D-6E8A-4147-A177-3AD203B41FA5}">
                      <a16:colId xmlns:a16="http://schemas.microsoft.com/office/drawing/2014/main" val="1027617746"/>
                    </a:ext>
                  </a:extLst>
                </a:gridCol>
              </a:tblGrid>
              <a:tr h="2252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>
                          <a:solidFill>
                            <a:srgbClr val="FFFFFF"/>
                          </a:solidFill>
                          <a:effectLst/>
                          <a:latin typeface="Merriweather"/>
                        </a:rPr>
                        <a:t>Features</a:t>
                      </a:r>
                      <a:endParaRPr lang="en-IN" sz="8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767" marR="30767" marT="30767" marB="307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>
                          <a:solidFill>
                            <a:srgbClr val="FFFFFF"/>
                          </a:solidFill>
                          <a:effectLst/>
                          <a:latin typeface="Merriweather"/>
                        </a:rPr>
                        <a:t>Flask</a:t>
                      </a:r>
                      <a:endParaRPr lang="en-IN" sz="8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767" marR="30767" marT="30767" marB="307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8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>
                          <a:solidFill>
                            <a:srgbClr val="FFFFFF"/>
                          </a:solidFill>
                          <a:effectLst/>
                          <a:latin typeface="Merriweather"/>
                        </a:rPr>
                        <a:t>Django</a:t>
                      </a:r>
                      <a:endParaRPr lang="en-IN" sz="8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0767" marR="30767" marT="30767" marB="3076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990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61443"/>
                  </a:ext>
                </a:extLst>
              </a:tr>
              <a:tr h="4789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Type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Lightweight microframework.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Full-stack framework.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93673"/>
                  </a:ext>
                </a:extLst>
              </a:tr>
              <a:tr h="38763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Template Engine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Flask is based on the Jinja2 format motor.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Built-in template engine.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90451"/>
                  </a:ext>
                </a:extLst>
              </a:tr>
              <a:tr h="68464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Admin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Does not have a feature to manage administration tasks, but it does have an extension: Flask-Admin.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Django already comes with an admin panel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776"/>
                  </a:ext>
                </a:extLst>
              </a:tr>
              <a:tr h="98522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Database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Has many libraries (e.g., </a:t>
                      </a:r>
                      <a:r>
                        <a:rPr lang="en-IN" sz="1400" b="0" i="0" dirty="0" err="1">
                          <a:effectLst/>
                          <a:latin typeface="Merriweather"/>
                        </a:rPr>
                        <a:t>SQLAlchemy</a:t>
                      </a:r>
                      <a:r>
                        <a:rPr lang="en-IN" sz="1400" b="0" i="0" dirty="0">
                          <a:effectLst/>
                          <a:latin typeface="Merriweather"/>
                        </a:rPr>
                        <a:t>, </a:t>
                      </a:r>
                      <a:r>
                        <a:rPr lang="en-IN" sz="1400" b="0" i="0" dirty="0" err="1">
                          <a:effectLst/>
                          <a:latin typeface="Merriweather"/>
                        </a:rPr>
                        <a:t>PyMongo</a:t>
                      </a:r>
                      <a:r>
                        <a:rPr lang="en-IN" sz="1400" b="0" i="0" dirty="0">
                          <a:effectLst/>
                          <a:latin typeface="Merriweather"/>
                        </a:rPr>
                        <a:t>, and </a:t>
                      </a:r>
                      <a:r>
                        <a:rPr lang="en-IN" sz="1400" b="0" i="0" dirty="0" err="1">
                          <a:effectLst/>
                          <a:latin typeface="Merriweather"/>
                        </a:rPr>
                        <a:t>PonyORM</a:t>
                      </a:r>
                      <a:r>
                        <a:rPr lang="en-IN" sz="1400" b="0" i="0" dirty="0">
                          <a:effectLst/>
                          <a:latin typeface="Merriweather"/>
                        </a:rPr>
                        <a:t>) and extensions (e.g., Flask-Peewee, Flask-Pony, and Flask-Alembic) available.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Built-in ORM, that enables developers to work with several relational database systems.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46625"/>
                  </a:ext>
                </a:extLst>
              </a:tr>
              <a:tr h="83493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Development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Provides more control over the components the developer wishes to implement.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Since it integrates all the "batteries", developers have the required tools at their disposal for quick implementation.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12845"/>
                  </a:ext>
                </a:extLst>
              </a:tr>
              <a:tr h="83493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Flexibility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High flexibility - Flask enables developers to build and add functionalities to simple applications in a flexible way.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dirty="0">
                          <a:effectLst/>
                          <a:latin typeface="Merriweather"/>
                        </a:rPr>
                        <a:t>Low flexibility - Developers are not as free to use other plugins and libraries as they are with Flask.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2466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effectLst/>
                          <a:latin typeface="Merriweather"/>
                        </a:rPr>
                        <a:t>Learn</a:t>
                      </a:r>
                      <a:endParaRPr lang="en-IN" sz="1600" b="0" i="0" dirty="0">
                        <a:effectLst/>
                        <a:latin typeface="Merriweather"/>
                      </a:endParaRP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Easier to learn.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dirty="0">
                          <a:effectLst/>
                          <a:latin typeface="Merriweather"/>
                        </a:rPr>
                        <a:t>High learning curve.</a:t>
                      </a:r>
                    </a:p>
                  </a:txBody>
                  <a:tcPr marL="35162" marR="35162" marT="35162" marB="3516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8997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D4757F8-C1E3-444D-95DA-67F5B5776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2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526BA-ADA1-44FE-BBDB-3ACE78D75016}"/>
              </a:ext>
            </a:extLst>
          </p:cNvPr>
          <p:cNvSpPr txBox="1"/>
          <p:nvPr/>
        </p:nvSpPr>
        <p:spPr>
          <a:xfrm>
            <a:off x="1961322" y="834887"/>
            <a:ext cx="756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Why should we choose </a:t>
            </a:r>
            <a:r>
              <a:rPr lang="en-US" sz="2800" b="1" i="1" dirty="0" err="1"/>
              <a:t>django</a:t>
            </a:r>
            <a:r>
              <a:rPr lang="en-US" sz="2800" b="1" i="1" dirty="0"/>
              <a:t> over flask</a:t>
            </a:r>
            <a:endParaRPr lang="en-IN" sz="28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0B356-7BC2-46F5-A25E-A184837FC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58107"/>
            <a:ext cx="7620000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65A2C-260F-4D23-B403-4FD82FDBFA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" t="17971" r="630" b="10339"/>
          <a:stretch/>
        </p:blipFill>
        <p:spPr>
          <a:xfrm>
            <a:off x="2226364" y="1305339"/>
            <a:ext cx="7673009" cy="4916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DE020-162F-4471-A043-75FEFD014827}"/>
              </a:ext>
            </a:extLst>
          </p:cNvPr>
          <p:cNvSpPr txBox="1"/>
          <p:nvPr/>
        </p:nvSpPr>
        <p:spPr>
          <a:xfrm>
            <a:off x="1338470" y="636104"/>
            <a:ext cx="921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Famous companies using Django and flask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22609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FFBF0-E384-4923-873B-04AFD0A5FB83}"/>
              </a:ext>
            </a:extLst>
          </p:cNvPr>
          <p:cNvSpPr txBox="1"/>
          <p:nvPr/>
        </p:nvSpPr>
        <p:spPr>
          <a:xfrm>
            <a:off x="2610678" y="675861"/>
            <a:ext cx="587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Conclusion</a:t>
            </a:r>
            <a:endParaRPr lang="en-IN" sz="28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24A5F-0D1A-42B4-8986-B9DBCE16DB48}"/>
              </a:ext>
            </a:extLst>
          </p:cNvPr>
          <p:cNvSpPr txBox="1"/>
          <p:nvPr/>
        </p:nvSpPr>
        <p:spPr>
          <a:xfrm>
            <a:off x="1470991" y="2464904"/>
            <a:ext cx="94753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B2E31"/>
                </a:solidFill>
                <a:effectLst/>
                <a:latin typeface="Ibmplexsans-Regular"/>
              </a:rPr>
              <a:t>Django and Flask are two sides of the same coin, and yet they face comparison regularly.</a:t>
            </a:r>
          </a:p>
          <a:p>
            <a:r>
              <a:rPr lang="en-US" b="0" i="0" dirty="0">
                <a:solidFill>
                  <a:srgbClr val="3A3B3A"/>
                </a:solidFill>
                <a:effectLst/>
                <a:latin typeface="AvertaStd"/>
              </a:rPr>
              <a:t>When comparing Flask and Django, the aim is not to declare that one framework is better than the other. Rather, it is to </a:t>
            </a:r>
            <a:r>
              <a:rPr lang="en-US" i="0" dirty="0">
                <a:solidFill>
                  <a:srgbClr val="3A3B3A"/>
                </a:solidFill>
                <a:effectLst/>
                <a:latin typeface="AvertaStd"/>
              </a:rPr>
              <a:t>examine the key points that will enable you to make an informed decision, against the needs of your individual project.</a:t>
            </a:r>
          </a:p>
          <a:p>
            <a:endParaRPr lang="en-US" dirty="0">
              <a:solidFill>
                <a:srgbClr val="3A3B3A"/>
              </a:solidFill>
              <a:latin typeface="AvertaStd"/>
            </a:endParaRPr>
          </a:p>
          <a:p>
            <a:r>
              <a:rPr lang="en-US" b="0" i="0" dirty="0">
                <a:solidFill>
                  <a:srgbClr val="3A3B3A"/>
                </a:solidFill>
                <a:effectLst/>
                <a:latin typeface="AvertaStd"/>
              </a:rPr>
              <a:t>The main thing to remember when choosing a framework, is that they are not a one-size-fits-all solution; the individual project needs should take precedence. Consider the size of the app you wish to build plus plans for future growth, how much </a:t>
            </a:r>
            <a:r>
              <a:rPr lang="en-US" b="0" i="0" dirty="0" err="1">
                <a:solidFill>
                  <a:srgbClr val="3A3B3A"/>
                </a:solidFill>
                <a:effectLst/>
                <a:latin typeface="AvertaStd"/>
              </a:rPr>
              <a:t>customisation</a:t>
            </a:r>
            <a:r>
              <a:rPr lang="en-US" b="0" i="0" dirty="0">
                <a:solidFill>
                  <a:srgbClr val="3A3B3A"/>
                </a:solidFill>
                <a:effectLst/>
                <a:latin typeface="AvertaStd"/>
              </a:rPr>
              <a:t> will be required, and the type of app you are building.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5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E421A-D3CB-4D6B-A773-BA4650235ABA}"/>
              </a:ext>
            </a:extLst>
          </p:cNvPr>
          <p:cNvSpPr txBox="1"/>
          <p:nvPr/>
        </p:nvSpPr>
        <p:spPr>
          <a:xfrm>
            <a:off x="3326296" y="742122"/>
            <a:ext cx="477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References</a:t>
            </a:r>
            <a:endParaRPr lang="en-IN" sz="28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07C3B-3A97-4272-BA89-53413E71F270}"/>
              </a:ext>
            </a:extLst>
          </p:cNvPr>
          <p:cNvSpPr txBox="1"/>
          <p:nvPr/>
        </p:nvSpPr>
        <p:spPr>
          <a:xfrm>
            <a:off x="1815548" y="2504661"/>
            <a:ext cx="7938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2"/>
              </a:rPr>
              <a:t>https://www.geeksforgeeks.org/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3"/>
              </a:rPr>
              <a:t>https://www.imaginarycloud.com/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4"/>
              </a:rPr>
              <a:t>https://trio.dev/blog/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hlinkClick r:id="rId5"/>
              </a:rPr>
              <a:t>https://www.mindfiresolutions.com/blog/2018/05/flask-vs-Django/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501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AvertaStd</vt:lpstr>
      <vt:lpstr>Calibri</vt:lpstr>
      <vt:lpstr>Calibri Light</vt:lpstr>
      <vt:lpstr>Ibmplexsans-Regular</vt:lpstr>
      <vt:lpstr>Merriweather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Damini Prakash</dc:creator>
  <cp:lastModifiedBy>Damini Prakash</cp:lastModifiedBy>
  <cp:revision>3</cp:revision>
  <dcterms:created xsi:type="dcterms:W3CDTF">2021-07-22T18:10:34Z</dcterms:created>
  <dcterms:modified xsi:type="dcterms:W3CDTF">2021-07-24T06:08:16Z</dcterms:modified>
</cp:coreProperties>
</file>