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60" r:id="rId8"/>
    <p:sldId id="272" r:id="rId9"/>
    <p:sldId id="275" r:id="rId10"/>
    <p:sldId id="273" r:id="rId11"/>
    <p:sldId id="276"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6A31"/>
    <a:srgbClr val="3B535B"/>
    <a:srgbClr val="F08638"/>
    <a:srgbClr val="FED14A"/>
    <a:srgbClr val="DFBE4C"/>
    <a:srgbClr val="685135"/>
    <a:srgbClr val="BDA07D"/>
    <a:srgbClr val="F5F9F9"/>
    <a:srgbClr val="627272"/>
    <a:srgbClr val="93A5A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p:scale>
          <a:sx n="81" d="100"/>
          <a:sy n="81" d="100"/>
        </p:scale>
        <p:origin x="754"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5/22/2023</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5/22/2023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dirty="0"/>
              <a:t>PRESENTATION TITLE</a:t>
            </a:r>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2470854" y="1480008"/>
            <a:ext cx="5278514" cy="2862225"/>
          </a:xfrm>
        </p:spPr>
        <p:txBody>
          <a:bodyPr/>
          <a:lstStyle/>
          <a:p>
            <a:r>
              <a:rPr lang="en-US" b="1" dirty="0">
                <a:solidFill>
                  <a:srgbClr val="F08638"/>
                </a:solidFill>
                <a:latin typeface="Footlight MT Light" panose="0204060206030A020304" pitchFamily="18" charset="0"/>
              </a:rPr>
              <a:t>Hagrid’s HARVEST</a:t>
            </a:r>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2470854" y="4351660"/>
            <a:ext cx="5278514" cy="446583"/>
          </a:xfrm>
        </p:spPr>
        <p:txBody>
          <a:bodyPr/>
          <a:lstStyle/>
          <a:p>
            <a:r>
              <a:rPr lang="en-US" sz="2400" b="1" dirty="0">
                <a:solidFill>
                  <a:srgbClr val="3B535B"/>
                </a:solidFill>
                <a:latin typeface="Arial" panose="020B0604020202020204" pitchFamily="34" charset="0"/>
                <a:cs typeface="Arial" panose="020B0604020202020204" pitchFamily="34" charset="0"/>
              </a:rPr>
              <a:t>TEAM: WICK-149</a:t>
            </a:r>
          </a:p>
          <a:p>
            <a:endParaRPr lang="en-US" sz="2400" b="1" dirty="0">
              <a:solidFill>
                <a:srgbClr val="FED14A"/>
              </a:solidFill>
            </a:endParaRPr>
          </a:p>
        </p:txBody>
      </p:sp>
      <p:pic>
        <p:nvPicPr>
          <p:cNvPr id="7" name="Picture Placeholder 6">
            <a:extLst>
              <a:ext uri="{FF2B5EF4-FFF2-40B4-BE49-F238E27FC236}">
                <a16:creationId xmlns:a16="http://schemas.microsoft.com/office/drawing/2014/main" id="{5A492D51-4DBA-40BC-82AA-A33BD0D3F740}"/>
              </a:ext>
            </a:extLst>
          </p:cNvPr>
          <p:cNvPicPr>
            <a:picLocks noGrp="1" noChangeAspect="1"/>
          </p:cNvPicPr>
          <p:nvPr>
            <p:ph type="pic" sz="quarter" idx="11"/>
          </p:nvPr>
        </p:nvPicPr>
        <p:blipFill>
          <a:blip r:embed="rId2"/>
          <a:srcRect/>
          <a:stretch/>
        </p:blipFill>
        <p:spPr>
          <a:xfrm>
            <a:off x="7852528" y="1489435"/>
            <a:ext cx="4339471" cy="4420827"/>
          </a:xfrm>
        </p:spPr>
      </p:pic>
      <p:sp>
        <p:nvSpPr>
          <p:cNvPr id="34" name="Rectangle 33">
            <a:extLst>
              <a:ext uri="{FF2B5EF4-FFF2-40B4-BE49-F238E27FC236}">
                <a16:creationId xmlns:a16="http://schemas.microsoft.com/office/drawing/2014/main" id="{106CDEB7-77E8-4351-9B76-07896E7317C0}"/>
              </a:ext>
              <a:ext uri="{C183D7F6-B498-43B3-948B-1728B52AA6E4}">
                <adec:decorative xmlns:adec="http://schemas.microsoft.com/office/drawing/2017/decorative" val="1"/>
              </a:ext>
            </a:extLst>
          </p:cNvPr>
          <p:cNvSpPr/>
          <p:nvPr/>
        </p:nvSpPr>
        <p:spPr>
          <a:xfrm>
            <a:off x="0" y="0"/>
            <a:ext cx="1809945" cy="6858000"/>
          </a:xfrm>
          <a:prstGeom prst="rect">
            <a:avLst/>
          </a:prstGeom>
          <a:solidFill>
            <a:srgbClr val="F76A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256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1401580" y="675555"/>
            <a:ext cx="4694420" cy="1124392"/>
          </a:xfrm>
        </p:spPr>
        <p:txBody>
          <a:bodyPr/>
          <a:lstStyle/>
          <a:p>
            <a:r>
              <a:rPr lang="en-US" b="1" dirty="0">
                <a:solidFill>
                  <a:srgbClr val="F08638"/>
                </a:solidFill>
                <a:latin typeface="Arial" panose="020B0604020202020204" pitchFamily="34" charset="0"/>
                <a:cs typeface="Arial" panose="020B0604020202020204" pitchFamily="34" charset="0"/>
              </a:rPr>
              <a:t>Agenda</a:t>
            </a:r>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1401580" y="1896233"/>
            <a:ext cx="4058872" cy="3740995"/>
          </a:xfrm>
        </p:spPr>
        <p:txBody>
          <a:bodyPr/>
          <a:lstStyle/>
          <a:p>
            <a:pPr marL="342900" indent="-342900">
              <a:buFont typeface="Arial" panose="020B0604020202020204" pitchFamily="34" charset="0"/>
              <a:buChar char="•"/>
            </a:pPr>
            <a:r>
              <a:rPr lang="en-US" dirty="0">
                <a:solidFill>
                  <a:srgbClr val="3B535B"/>
                </a:solidFill>
                <a:latin typeface="Arial" panose="020B0604020202020204" pitchFamily="34" charset="0"/>
                <a:cs typeface="Arial" panose="020B0604020202020204" pitchFamily="34" charset="0"/>
              </a:rPr>
              <a:t>Introduction​</a:t>
            </a:r>
          </a:p>
          <a:p>
            <a:pPr marL="342900" indent="-342900">
              <a:buFont typeface="Arial" panose="020B0604020202020204" pitchFamily="34" charset="0"/>
              <a:buChar char="•"/>
            </a:pPr>
            <a:r>
              <a:rPr lang="en-US" dirty="0">
                <a:solidFill>
                  <a:srgbClr val="3B535B"/>
                </a:solidFill>
                <a:latin typeface="Arial" panose="020B0604020202020204" pitchFamily="34" charset="0"/>
                <a:cs typeface="Arial" panose="020B0604020202020204" pitchFamily="34" charset="0"/>
              </a:rPr>
              <a:t>ER​</a:t>
            </a:r>
          </a:p>
          <a:p>
            <a:pPr marL="342900" indent="-342900">
              <a:buFont typeface="Arial" panose="020B0604020202020204" pitchFamily="34" charset="0"/>
              <a:buChar char="•"/>
            </a:pPr>
            <a:r>
              <a:rPr lang="en-US" dirty="0">
                <a:solidFill>
                  <a:srgbClr val="3B535B"/>
                </a:solidFill>
                <a:latin typeface="Arial" panose="020B0604020202020204" pitchFamily="34" charset="0"/>
                <a:cs typeface="Arial" panose="020B0604020202020204" pitchFamily="34" charset="0"/>
              </a:rPr>
              <a:t>Relational Schema</a:t>
            </a:r>
          </a:p>
          <a:p>
            <a:pPr marL="342900" indent="-342900">
              <a:buFont typeface="Arial" panose="020B0604020202020204" pitchFamily="34" charset="0"/>
              <a:buChar char="•"/>
            </a:pPr>
            <a:r>
              <a:rPr lang="en-US" dirty="0">
                <a:solidFill>
                  <a:srgbClr val="3B535B"/>
                </a:solidFill>
                <a:latin typeface="Arial" panose="020B0604020202020204" pitchFamily="34" charset="0"/>
                <a:cs typeface="Arial" panose="020B0604020202020204" pitchFamily="34" charset="0"/>
              </a:rPr>
              <a:t>Star Schema</a:t>
            </a:r>
          </a:p>
          <a:p>
            <a:pPr marL="342900" indent="-342900">
              <a:buFont typeface="Arial" panose="020B0604020202020204" pitchFamily="34" charset="0"/>
              <a:buChar char="•"/>
            </a:pPr>
            <a:r>
              <a:rPr lang="en-US" dirty="0">
                <a:solidFill>
                  <a:srgbClr val="3B535B"/>
                </a:solidFill>
                <a:latin typeface="Arial" panose="020B0604020202020204" pitchFamily="34" charset="0"/>
                <a:cs typeface="Arial" panose="020B0604020202020204" pitchFamily="34" charset="0"/>
              </a:rPr>
              <a:t>Live Demo</a:t>
            </a:r>
          </a:p>
          <a:p>
            <a:pPr marL="342900" indent="-342900">
              <a:buFont typeface="Arial" panose="020B0604020202020204" pitchFamily="34" charset="0"/>
              <a:buChar char="•"/>
            </a:pPr>
            <a:r>
              <a:rPr lang="en-US" dirty="0">
                <a:solidFill>
                  <a:srgbClr val="3B535B"/>
                </a:solidFill>
                <a:latin typeface="Arial" panose="020B0604020202020204" pitchFamily="34" charset="0"/>
                <a:cs typeface="Arial" panose="020B0604020202020204" pitchFamily="34" charset="0"/>
              </a:rPr>
              <a:t>Summary​</a:t>
            </a:r>
          </a:p>
        </p:txBody>
      </p:sp>
      <p:pic>
        <p:nvPicPr>
          <p:cNvPr id="31" name="Picture Placeholder 30">
            <a:extLst>
              <a:ext uri="{FF2B5EF4-FFF2-40B4-BE49-F238E27FC236}">
                <a16:creationId xmlns:a16="http://schemas.microsoft.com/office/drawing/2014/main" id="{8B396EA2-87A9-49C1-BCCC-F8C1867D92AB}"/>
              </a:ext>
            </a:extLst>
          </p:cNvPr>
          <p:cNvPicPr>
            <a:picLocks noGrp="1" noChangeAspect="1"/>
          </p:cNvPicPr>
          <p:nvPr>
            <p:ph type="pic" sz="quarter" idx="13"/>
          </p:nvPr>
        </p:nvPicPr>
        <p:blipFill>
          <a:blip r:embed="rId2"/>
          <a:srcRect/>
          <a:stretch/>
        </p:blipFill>
        <p:spPr>
          <a:xfrm>
            <a:off x="7494445" y="1799947"/>
            <a:ext cx="3657463" cy="3311903"/>
          </a:xfrm>
        </p:spPr>
      </p:pic>
      <p:sp>
        <p:nvSpPr>
          <p:cNvPr id="4" name="Slide Number Placeholder 3">
            <a:extLst>
              <a:ext uri="{FF2B5EF4-FFF2-40B4-BE49-F238E27FC236}">
                <a16:creationId xmlns:a16="http://schemas.microsoft.com/office/drawing/2014/main" id="{C5FE626F-057D-4E99-A748-F977659F21EC}"/>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a:t>
            </a:fld>
            <a:endParaRPr lang="en-US" dirty="0"/>
          </a:p>
        </p:txBody>
      </p:sp>
    </p:spTree>
    <p:extLst>
      <p:ext uri="{BB962C8B-B14F-4D97-AF65-F5344CB8AC3E}">
        <p14:creationId xmlns:p14="http://schemas.microsoft.com/office/powerpoint/2010/main" val="2060042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6096000" y="2239736"/>
            <a:ext cx="4749800" cy="527050"/>
          </a:xfrm>
        </p:spPr>
        <p:txBody>
          <a:bodyPr/>
          <a:lstStyle/>
          <a:p>
            <a:r>
              <a:rPr lang="en-US" dirty="0">
                <a:solidFill>
                  <a:srgbClr val="F76A31"/>
                </a:solidFill>
                <a:latin typeface="Arial" panose="020B0604020202020204" pitchFamily="34" charset="0"/>
                <a:cs typeface="Arial" panose="020B0604020202020204" pitchFamily="34" charset="0"/>
              </a:rPr>
              <a:t>Introduction</a:t>
            </a:r>
          </a:p>
        </p:txBody>
      </p:sp>
      <p:pic>
        <p:nvPicPr>
          <p:cNvPr id="9" name="Picture Placeholder 8">
            <a:extLst>
              <a:ext uri="{FF2B5EF4-FFF2-40B4-BE49-F238E27FC236}">
                <a16:creationId xmlns:a16="http://schemas.microsoft.com/office/drawing/2014/main" id="{22E34CE8-EDAD-4F1F-B483-DB47EDF53E66}"/>
              </a:ext>
            </a:extLst>
          </p:cNvPr>
          <p:cNvPicPr>
            <a:picLocks noGrp="1" noChangeAspect="1"/>
          </p:cNvPicPr>
          <p:nvPr>
            <p:ph type="pic" sz="quarter" idx="13"/>
          </p:nvPr>
        </p:nvPicPr>
        <p:blipFill>
          <a:blip r:embed="rId2"/>
          <a:srcRect/>
          <a:stretch/>
        </p:blipFill>
        <p:spPr>
          <a:xfrm>
            <a:off x="838200" y="895547"/>
            <a:ext cx="4114800" cy="5392884"/>
          </a:xfrm>
        </p:spPr>
      </p:pic>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6096000" y="2766786"/>
            <a:ext cx="4749800" cy="2663053"/>
          </a:xfrm>
        </p:spPr>
        <p:txBody>
          <a:bodyPr/>
          <a:lstStyle/>
          <a:p>
            <a:pPr algn="just"/>
            <a:r>
              <a:rPr lang="en-US" b="1" dirty="0"/>
              <a:t>Unleash the magic at Hagrid's Harvest, where freshness and abundance meet. Inspired by Hagrid's abundant supplies to Hogwarts, we offer premium produce, meats, pantry essentials, and more. With sustainable practices and top-notch products, ignite your culinary passion in our inviting store. Discover the enchantment of Hagrid's Harvest for an extraordinary shopping experience.</a:t>
            </a:r>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3</a:t>
            </a:fld>
            <a:endParaRPr lang="en-US" dirty="0"/>
          </a:p>
        </p:txBody>
      </p:sp>
      <p:sp>
        <p:nvSpPr>
          <p:cNvPr id="52" name="Rectangle 51">
            <a:extLst>
              <a:ext uri="{FF2B5EF4-FFF2-40B4-BE49-F238E27FC236}">
                <a16:creationId xmlns:a16="http://schemas.microsoft.com/office/drawing/2014/main" id="{CB5CC355-F6A6-4B5D-BE90-7C2313A8123B}"/>
              </a:ext>
              <a:ext uri="{C183D7F6-B498-43B3-948B-1728B52AA6E4}">
                <adec:decorative xmlns:adec="http://schemas.microsoft.com/office/drawing/2017/decorative" val="1"/>
              </a:ext>
            </a:extLst>
          </p:cNvPr>
          <p:cNvSpPr/>
          <p:nvPr/>
        </p:nvSpPr>
        <p:spPr>
          <a:xfrm>
            <a:off x="1720850" y="-18853"/>
            <a:ext cx="2349500" cy="136688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9905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80681A4-3FB5-4C86-B096-26281897B272}"/>
              </a:ext>
            </a:extLst>
          </p:cNvPr>
          <p:cNvSpPr>
            <a:spLocks noGrp="1"/>
          </p:cNvSpPr>
          <p:nvPr>
            <p:ph type="title"/>
          </p:nvPr>
        </p:nvSpPr>
        <p:spPr>
          <a:xfrm>
            <a:off x="1022262" y="159563"/>
            <a:ext cx="9972675" cy="567873"/>
          </a:xfrm>
        </p:spPr>
        <p:txBody>
          <a:bodyPr/>
          <a:lstStyle/>
          <a:p>
            <a:r>
              <a:rPr lang="en-US" dirty="0">
                <a:solidFill>
                  <a:srgbClr val="F76A31"/>
                </a:solidFill>
                <a:latin typeface="Arial" panose="020B0604020202020204" pitchFamily="34" charset="0"/>
                <a:cs typeface="Arial" panose="020B0604020202020204" pitchFamily="34" charset="0"/>
              </a:rPr>
              <a:t>ER Diagram</a:t>
            </a:r>
          </a:p>
        </p:txBody>
      </p:sp>
      <p:pic>
        <p:nvPicPr>
          <p:cNvPr id="9" name="Picture 8">
            <a:extLst>
              <a:ext uri="{FF2B5EF4-FFF2-40B4-BE49-F238E27FC236}">
                <a16:creationId xmlns:a16="http://schemas.microsoft.com/office/drawing/2014/main" id="{81BF27BD-AF7C-76D7-F4DB-4E3AB771831D}"/>
              </a:ext>
            </a:extLst>
          </p:cNvPr>
          <p:cNvPicPr>
            <a:picLocks noChangeAspect="1"/>
          </p:cNvPicPr>
          <p:nvPr/>
        </p:nvPicPr>
        <p:blipFill>
          <a:blip r:embed="rId2"/>
          <a:stretch>
            <a:fillRect/>
          </a:stretch>
        </p:blipFill>
        <p:spPr>
          <a:xfrm>
            <a:off x="2278403" y="727435"/>
            <a:ext cx="7770570" cy="6072977"/>
          </a:xfrm>
          <a:prstGeom prst="rect">
            <a:avLst/>
          </a:prstGeom>
        </p:spPr>
      </p:pic>
    </p:spTree>
    <p:extLst>
      <p:ext uri="{BB962C8B-B14F-4D97-AF65-F5344CB8AC3E}">
        <p14:creationId xmlns:p14="http://schemas.microsoft.com/office/powerpoint/2010/main" val="2788665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strVal val="#ppt_w*0.70"/>
                                          </p:val>
                                        </p:tav>
                                        <p:tav tm="100000">
                                          <p:val>
                                            <p:strVal val="#ppt_w"/>
                                          </p:val>
                                        </p:tav>
                                      </p:tavLst>
                                    </p:anim>
                                    <p:anim calcmode="lin" valueType="num">
                                      <p:cBhvr>
                                        <p:cTn id="12" dur="1000" fill="hold"/>
                                        <p:tgtEl>
                                          <p:spTgt spid="9"/>
                                        </p:tgtEl>
                                        <p:attrNameLst>
                                          <p:attrName>ppt_h</p:attrName>
                                        </p:attrNameLst>
                                      </p:cBhvr>
                                      <p:tavLst>
                                        <p:tav tm="0">
                                          <p:val>
                                            <p:strVal val="#ppt_h"/>
                                          </p:val>
                                        </p:tav>
                                        <p:tav tm="100000">
                                          <p:val>
                                            <p:strVal val="#ppt_h"/>
                                          </p:val>
                                        </p:tav>
                                      </p:tavLst>
                                    </p:anim>
                                    <p:animEffect transition="in" filter="fade">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80681A4-3FB5-4C86-B096-26281897B272}"/>
              </a:ext>
            </a:extLst>
          </p:cNvPr>
          <p:cNvSpPr>
            <a:spLocks noGrp="1"/>
          </p:cNvSpPr>
          <p:nvPr>
            <p:ph type="title"/>
          </p:nvPr>
        </p:nvSpPr>
        <p:spPr>
          <a:xfrm>
            <a:off x="1022262" y="159563"/>
            <a:ext cx="9972675" cy="567873"/>
          </a:xfrm>
        </p:spPr>
        <p:txBody>
          <a:bodyPr/>
          <a:lstStyle/>
          <a:p>
            <a:r>
              <a:rPr lang="en-US" dirty="0">
                <a:solidFill>
                  <a:srgbClr val="F76A31"/>
                </a:solidFill>
                <a:latin typeface="Arial" panose="020B0604020202020204" pitchFamily="34" charset="0"/>
                <a:cs typeface="Arial" panose="020B0604020202020204" pitchFamily="34" charset="0"/>
              </a:rPr>
              <a:t>Relational Schema</a:t>
            </a:r>
          </a:p>
        </p:txBody>
      </p:sp>
      <p:pic>
        <p:nvPicPr>
          <p:cNvPr id="3" name="Picture 2">
            <a:extLst>
              <a:ext uri="{FF2B5EF4-FFF2-40B4-BE49-F238E27FC236}">
                <a16:creationId xmlns:a16="http://schemas.microsoft.com/office/drawing/2014/main" id="{0E90E32D-515A-E7D4-C30B-B832EA28CA58}"/>
              </a:ext>
            </a:extLst>
          </p:cNvPr>
          <p:cNvPicPr>
            <a:picLocks noChangeAspect="1"/>
          </p:cNvPicPr>
          <p:nvPr/>
        </p:nvPicPr>
        <p:blipFill>
          <a:blip r:embed="rId2"/>
          <a:stretch>
            <a:fillRect/>
          </a:stretch>
        </p:blipFill>
        <p:spPr>
          <a:xfrm>
            <a:off x="1861352" y="727436"/>
            <a:ext cx="8167642" cy="6059863"/>
          </a:xfrm>
          <a:prstGeom prst="rect">
            <a:avLst/>
          </a:prstGeom>
        </p:spPr>
      </p:pic>
    </p:spTree>
    <p:extLst>
      <p:ext uri="{BB962C8B-B14F-4D97-AF65-F5344CB8AC3E}">
        <p14:creationId xmlns:p14="http://schemas.microsoft.com/office/powerpoint/2010/main" val="12633019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80681A4-3FB5-4C86-B096-26281897B272}"/>
              </a:ext>
            </a:extLst>
          </p:cNvPr>
          <p:cNvSpPr>
            <a:spLocks noGrp="1"/>
          </p:cNvSpPr>
          <p:nvPr>
            <p:ph type="title"/>
          </p:nvPr>
        </p:nvSpPr>
        <p:spPr>
          <a:xfrm>
            <a:off x="1022262" y="159563"/>
            <a:ext cx="9972675" cy="567873"/>
          </a:xfrm>
        </p:spPr>
        <p:txBody>
          <a:bodyPr/>
          <a:lstStyle/>
          <a:p>
            <a:r>
              <a:rPr lang="en-US" dirty="0">
                <a:solidFill>
                  <a:srgbClr val="F76A31"/>
                </a:solidFill>
                <a:latin typeface="Arial" panose="020B0604020202020204" pitchFamily="34" charset="0"/>
                <a:cs typeface="Arial" panose="020B0604020202020204" pitchFamily="34" charset="0"/>
              </a:rPr>
              <a:t>STAR Schema</a:t>
            </a:r>
          </a:p>
        </p:txBody>
      </p:sp>
      <p:pic>
        <p:nvPicPr>
          <p:cNvPr id="4" name="Picture 3">
            <a:extLst>
              <a:ext uri="{FF2B5EF4-FFF2-40B4-BE49-F238E27FC236}">
                <a16:creationId xmlns:a16="http://schemas.microsoft.com/office/drawing/2014/main" id="{056E455E-BA72-6E42-BE85-253557011A0C}"/>
              </a:ext>
            </a:extLst>
          </p:cNvPr>
          <p:cNvPicPr>
            <a:picLocks noChangeAspect="1"/>
          </p:cNvPicPr>
          <p:nvPr/>
        </p:nvPicPr>
        <p:blipFill>
          <a:blip r:embed="rId2"/>
          <a:stretch>
            <a:fillRect/>
          </a:stretch>
        </p:blipFill>
        <p:spPr>
          <a:xfrm>
            <a:off x="1181135" y="1049419"/>
            <a:ext cx="9829729" cy="5191125"/>
          </a:xfrm>
          <a:prstGeom prst="rect">
            <a:avLst/>
          </a:prstGeom>
        </p:spPr>
      </p:pic>
    </p:spTree>
    <p:extLst>
      <p:ext uri="{BB962C8B-B14F-4D97-AF65-F5344CB8AC3E}">
        <p14:creationId xmlns:p14="http://schemas.microsoft.com/office/powerpoint/2010/main" val="26638211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6197600" y="2330450"/>
            <a:ext cx="4749800" cy="527050"/>
          </a:xfrm>
        </p:spPr>
        <p:txBody>
          <a:bodyPr/>
          <a:lstStyle/>
          <a:p>
            <a:r>
              <a:rPr lang="en-US" dirty="0">
                <a:solidFill>
                  <a:srgbClr val="F76A31"/>
                </a:solidFill>
                <a:latin typeface="Arial" panose="020B0604020202020204" pitchFamily="34" charset="0"/>
                <a:cs typeface="Arial" panose="020B0604020202020204" pitchFamily="34" charset="0"/>
              </a:rPr>
              <a:t>Live demo</a:t>
            </a:r>
          </a:p>
        </p:txBody>
      </p:sp>
      <p:pic>
        <p:nvPicPr>
          <p:cNvPr id="9" name="Picture Placeholder 8">
            <a:extLst>
              <a:ext uri="{FF2B5EF4-FFF2-40B4-BE49-F238E27FC236}">
                <a16:creationId xmlns:a16="http://schemas.microsoft.com/office/drawing/2014/main" id="{22E34CE8-EDAD-4F1F-B483-DB47EDF53E66}"/>
              </a:ext>
            </a:extLst>
          </p:cNvPr>
          <p:cNvPicPr>
            <a:picLocks noGrp="1" noChangeAspect="1"/>
          </p:cNvPicPr>
          <p:nvPr>
            <p:ph type="pic" sz="quarter" idx="13"/>
          </p:nvPr>
        </p:nvPicPr>
        <p:blipFill>
          <a:blip r:embed="rId2"/>
          <a:srcRect/>
          <a:stretch/>
        </p:blipFill>
        <p:spPr>
          <a:xfrm>
            <a:off x="838200" y="963466"/>
            <a:ext cx="4114800" cy="5392884"/>
          </a:xfrm>
        </p:spPr>
      </p:pic>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6197600" y="3091992"/>
            <a:ext cx="4749800" cy="2466980"/>
          </a:xfrm>
        </p:spPr>
        <p:txBody>
          <a:bodyPr/>
          <a:lstStyle/>
          <a:p>
            <a:r>
              <a:rPr lang="en-US" b="1" dirty="0"/>
              <a:t>Now lets see the live demo of our app </a:t>
            </a:r>
          </a:p>
          <a:p>
            <a:pPr marL="342900" indent="-342900">
              <a:buAutoNum type="arabicPeriod"/>
            </a:pPr>
            <a:r>
              <a:rPr lang="en-US" b="1" dirty="0"/>
              <a:t>Operational database</a:t>
            </a:r>
          </a:p>
          <a:p>
            <a:pPr marL="342900" indent="-342900">
              <a:buAutoNum type="arabicPeriod"/>
            </a:pPr>
            <a:r>
              <a:rPr lang="en-US" b="1" dirty="0"/>
              <a:t>Analytical database</a:t>
            </a:r>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7</a:t>
            </a:fld>
            <a:endParaRPr lang="en-US" dirty="0"/>
          </a:p>
        </p:txBody>
      </p:sp>
      <p:sp>
        <p:nvSpPr>
          <p:cNvPr id="52" name="Rectangle 51">
            <a:extLst>
              <a:ext uri="{FF2B5EF4-FFF2-40B4-BE49-F238E27FC236}">
                <a16:creationId xmlns:a16="http://schemas.microsoft.com/office/drawing/2014/main" id="{CB5CC355-F6A6-4B5D-BE90-7C2313A8123B}"/>
              </a:ext>
              <a:ext uri="{C183D7F6-B498-43B3-948B-1728B52AA6E4}">
                <adec:decorative xmlns:adec="http://schemas.microsoft.com/office/drawing/2017/decorative" val="1"/>
              </a:ext>
            </a:extLst>
          </p:cNvPr>
          <p:cNvSpPr/>
          <p:nvPr/>
        </p:nvSpPr>
        <p:spPr>
          <a:xfrm>
            <a:off x="1720850" y="-18853"/>
            <a:ext cx="2349500" cy="136688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064034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6096000" y="1569989"/>
            <a:ext cx="4749800" cy="527050"/>
          </a:xfrm>
        </p:spPr>
        <p:txBody>
          <a:bodyPr/>
          <a:lstStyle/>
          <a:p>
            <a:r>
              <a:rPr lang="en-US" dirty="0">
                <a:solidFill>
                  <a:srgbClr val="F76A31"/>
                </a:solidFill>
                <a:latin typeface="Arial" panose="020B0604020202020204" pitchFamily="34" charset="0"/>
                <a:cs typeface="Arial" panose="020B0604020202020204" pitchFamily="34" charset="0"/>
              </a:rPr>
              <a:t>Summary</a:t>
            </a:r>
          </a:p>
        </p:txBody>
      </p:sp>
      <p:pic>
        <p:nvPicPr>
          <p:cNvPr id="9" name="Picture Placeholder 8">
            <a:extLst>
              <a:ext uri="{FF2B5EF4-FFF2-40B4-BE49-F238E27FC236}">
                <a16:creationId xmlns:a16="http://schemas.microsoft.com/office/drawing/2014/main" id="{22E34CE8-EDAD-4F1F-B483-DB47EDF53E66}"/>
              </a:ext>
            </a:extLst>
          </p:cNvPr>
          <p:cNvPicPr>
            <a:picLocks noGrp="1" noChangeAspect="1"/>
          </p:cNvPicPr>
          <p:nvPr>
            <p:ph type="pic" sz="quarter" idx="13"/>
          </p:nvPr>
        </p:nvPicPr>
        <p:blipFill>
          <a:blip r:embed="rId2"/>
          <a:srcRect/>
          <a:stretch/>
        </p:blipFill>
        <p:spPr>
          <a:xfrm>
            <a:off x="838200" y="895547"/>
            <a:ext cx="4114800" cy="5392884"/>
          </a:xfrm>
        </p:spPr>
      </p:pic>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6096000" y="2260462"/>
            <a:ext cx="4749800" cy="3734985"/>
          </a:xfrm>
        </p:spPr>
        <p:txBody>
          <a:bodyPr/>
          <a:lstStyle/>
          <a:p>
            <a:pPr algn="just"/>
            <a:r>
              <a:rPr lang="en-US" b="1" dirty="0"/>
              <a:t>Our e-commerce operational database successfully stores and manages transactional data related to the day-to-day operations. It serves as a central repository for storing information such as customer data, product details, orders, inventory, and other operational aspects of the e-commerce platform. </a:t>
            </a:r>
          </a:p>
          <a:p>
            <a:pPr algn="just"/>
            <a:r>
              <a:rPr lang="en-US" b="1" dirty="0"/>
              <a:t>Also the data warehouse structure allows for efficient querying, reporting, and integration with analytical tools, enabling you to make data-driven decisions, optimize business operations, and enhance the overall customer experience.</a:t>
            </a:r>
          </a:p>
          <a:p>
            <a:pPr algn="just"/>
            <a:endParaRPr lang="en-US" b="1" dirty="0"/>
          </a:p>
          <a:p>
            <a:pPr algn="just"/>
            <a:endParaRPr lang="en-US" b="1" dirty="0"/>
          </a:p>
          <a:p>
            <a:br>
              <a:rPr lang="en-US" dirty="0"/>
            </a:br>
            <a:br>
              <a:rPr lang="en-US" dirty="0"/>
            </a:br>
            <a:endParaRPr lang="en-US" b="1" dirty="0"/>
          </a:p>
          <a:p>
            <a:pPr algn="just"/>
            <a:endParaRPr lang="en-US" b="1" dirty="0"/>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8</a:t>
            </a:fld>
            <a:endParaRPr lang="en-US" dirty="0"/>
          </a:p>
        </p:txBody>
      </p:sp>
      <p:sp>
        <p:nvSpPr>
          <p:cNvPr id="52" name="Rectangle 51">
            <a:extLst>
              <a:ext uri="{FF2B5EF4-FFF2-40B4-BE49-F238E27FC236}">
                <a16:creationId xmlns:a16="http://schemas.microsoft.com/office/drawing/2014/main" id="{CB5CC355-F6A6-4B5D-BE90-7C2313A8123B}"/>
              </a:ext>
              <a:ext uri="{C183D7F6-B498-43B3-948B-1728B52AA6E4}">
                <adec:decorative xmlns:adec="http://schemas.microsoft.com/office/drawing/2017/decorative" val="1"/>
              </a:ext>
            </a:extLst>
          </p:cNvPr>
          <p:cNvSpPr/>
          <p:nvPr/>
        </p:nvSpPr>
        <p:spPr>
          <a:xfrm>
            <a:off x="1720850" y="-18853"/>
            <a:ext cx="2349500" cy="136688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03054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2404867" y="989814"/>
            <a:ext cx="5278514" cy="2862225"/>
          </a:xfrm>
        </p:spPr>
        <p:txBody>
          <a:bodyPr/>
          <a:lstStyle/>
          <a:p>
            <a:r>
              <a:rPr lang="en-US" b="1" dirty="0">
                <a:solidFill>
                  <a:srgbClr val="F08638"/>
                </a:solidFill>
                <a:latin typeface="Footlight MT Light" panose="0204060206030A020304" pitchFamily="18" charset="0"/>
              </a:rPr>
              <a:t>THANKYOU</a:t>
            </a:r>
          </a:p>
        </p:txBody>
      </p:sp>
      <p:pic>
        <p:nvPicPr>
          <p:cNvPr id="7" name="Picture Placeholder 6">
            <a:extLst>
              <a:ext uri="{FF2B5EF4-FFF2-40B4-BE49-F238E27FC236}">
                <a16:creationId xmlns:a16="http://schemas.microsoft.com/office/drawing/2014/main" id="{5A492D51-4DBA-40BC-82AA-A33BD0D3F740}"/>
              </a:ext>
            </a:extLst>
          </p:cNvPr>
          <p:cNvPicPr>
            <a:picLocks noGrp="1" noChangeAspect="1"/>
          </p:cNvPicPr>
          <p:nvPr>
            <p:ph type="pic" sz="quarter" idx="11"/>
          </p:nvPr>
        </p:nvPicPr>
        <p:blipFill>
          <a:blip r:embed="rId2"/>
          <a:srcRect/>
          <a:stretch/>
        </p:blipFill>
        <p:spPr>
          <a:xfrm>
            <a:off x="7852528" y="1489435"/>
            <a:ext cx="4339471" cy="4420827"/>
          </a:xfrm>
        </p:spPr>
      </p:pic>
      <p:sp>
        <p:nvSpPr>
          <p:cNvPr id="34" name="Rectangle 33">
            <a:extLst>
              <a:ext uri="{FF2B5EF4-FFF2-40B4-BE49-F238E27FC236}">
                <a16:creationId xmlns:a16="http://schemas.microsoft.com/office/drawing/2014/main" id="{106CDEB7-77E8-4351-9B76-07896E7317C0}"/>
              </a:ext>
              <a:ext uri="{C183D7F6-B498-43B3-948B-1728B52AA6E4}">
                <adec:decorative xmlns:adec="http://schemas.microsoft.com/office/drawing/2017/decorative" val="1"/>
              </a:ext>
            </a:extLst>
          </p:cNvPr>
          <p:cNvSpPr/>
          <p:nvPr/>
        </p:nvSpPr>
        <p:spPr>
          <a:xfrm>
            <a:off x="0" y="0"/>
            <a:ext cx="1809945" cy="6858000"/>
          </a:xfrm>
          <a:prstGeom prst="rect">
            <a:avLst/>
          </a:prstGeom>
          <a:solidFill>
            <a:srgbClr val="F76A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7903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ppt_w*0.70"/>
                                          </p:val>
                                        </p:tav>
                                        <p:tav tm="100000">
                                          <p:val>
                                            <p:strVal val="#ppt_w"/>
                                          </p:val>
                                        </p:tav>
                                      </p:tavLst>
                                    </p:anim>
                                    <p:anim calcmode="lin" valueType="num">
                                      <p:cBhvr>
                                        <p:cTn id="12" dur="1000" fill="hold"/>
                                        <p:tgtEl>
                                          <p:spTgt spid="4"/>
                                        </p:tgtEl>
                                        <p:attrNameLst>
                                          <p:attrName>ppt_h</p:attrName>
                                        </p:attrNameLst>
                                      </p:cBhvr>
                                      <p:tavLst>
                                        <p:tav tm="0">
                                          <p:val>
                                            <p:strVal val="#ppt_h"/>
                                          </p:val>
                                        </p:tav>
                                        <p:tav tm="100000">
                                          <p:val>
                                            <p:strVal val="#ppt_h"/>
                                          </p:val>
                                        </p:tav>
                                      </p:tavLst>
                                    </p:anim>
                                    <p:animEffect transition="in" filter="fade">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0C81F5-4E08-4068-8DC9-6D21305E57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119E3DC-63DC-4703-A1A6-A21819296CF6}">
  <ds:schemaRefs>
    <ds:schemaRef ds:uri="http://schemas.microsoft.com/sharepoint/v3/contenttype/forms"/>
  </ds:schemaRefs>
</ds:datastoreItem>
</file>

<file path=customXml/itemProps3.xml><?xml version="1.0" encoding="utf-8"?>
<ds:datastoreItem xmlns:ds="http://schemas.openxmlformats.org/officeDocument/2006/customXml" ds:itemID="{3E84E3F0-7763-473A-A672-F70F538DA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Coastal presentation</Template>
  <TotalTime>767</TotalTime>
  <Words>192</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Footlight MT Light</vt:lpstr>
      <vt:lpstr>Segoe UI</vt:lpstr>
      <vt:lpstr>Segoe UI Light</vt:lpstr>
      <vt:lpstr>Office Theme</vt:lpstr>
      <vt:lpstr>Hagrid’s HARVEST</vt:lpstr>
      <vt:lpstr>Agenda</vt:lpstr>
      <vt:lpstr>Introduction</vt:lpstr>
      <vt:lpstr>ER Diagram</vt:lpstr>
      <vt:lpstr>Relational Schema</vt:lpstr>
      <vt:lpstr>STAR Schema</vt:lpstr>
      <vt:lpstr>Live demo</vt:lpstr>
      <vt:lpstr>Summary</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Hagrid’s HARVEST</dc:title>
  <dc:creator>Sweekruthi Balivada</dc:creator>
  <cp:lastModifiedBy>Sweekruthi Balivada</cp:lastModifiedBy>
  <cp:revision>2</cp:revision>
  <dcterms:created xsi:type="dcterms:W3CDTF">2023-05-14T23:39:44Z</dcterms:created>
  <dcterms:modified xsi:type="dcterms:W3CDTF">2023-05-22T21:39:22Z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