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9" r:id="rId6"/>
    <p:sldId id="258" r:id="rId7"/>
    <p:sldId id="260" r:id="rId8"/>
    <p:sldId id="261" r:id="rId9"/>
    <p:sldId id="262"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1" autoAdjust="0"/>
    <p:restoredTop sz="94660"/>
  </p:normalViewPr>
  <p:slideViewPr>
    <p:cSldViewPr snapToGrid="0">
      <p:cViewPr varScale="1">
        <p:scale>
          <a:sx n="114" d="100"/>
          <a:sy n="114"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A2D3-D6DD-4A69-9068-523C691061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D7872F-8C4D-480E-9812-0DAE0A4B08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8A1A54-829E-4987-AEE9-97A1DD074F20}"/>
              </a:ext>
            </a:extLst>
          </p:cNvPr>
          <p:cNvSpPr>
            <a:spLocks noGrp="1"/>
          </p:cNvSpPr>
          <p:nvPr>
            <p:ph type="dt" sz="half" idx="10"/>
          </p:nvPr>
        </p:nvSpPr>
        <p:spPr/>
        <p:txBody>
          <a:bodyPr/>
          <a:lstStyle/>
          <a:p>
            <a:fld id="{F287DA8F-E09B-4660-8331-91C0CCE04B2A}" type="datetimeFigureOut">
              <a:rPr lang="en-US" smtClean="0"/>
              <a:t>4/15/2021</a:t>
            </a:fld>
            <a:endParaRPr lang="en-US"/>
          </a:p>
        </p:txBody>
      </p:sp>
      <p:sp>
        <p:nvSpPr>
          <p:cNvPr id="5" name="Footer Placeholder 4">
            <a:extLst>
              <a:ext uri="{FF2B5EF4-FFF2-40B4-BE49-F238E27FC236}">
                <a16:creationId xmlns:a16="http://schemas.microsoft.com/office/drawing/2014/main" id="{AF526BEC-5E5C-435F-B0ED-4C7D9CDDE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79AB4-81EB-4D06-AFE1-0527EE092992}"/>
              </a:ext>
            </a:extLst>
          </p:cNvPr>
          <p:cNvSpPr>
            <a:spLocks noGrp="1"/>
          </p:cNvSpPr>
          <p:nvPr>
            <p:ph type="sldNum" sz="quarter" idx="12"/>
          </p:nvPr>
        </p:nvSpPr>
        <p:spPr/>
        <p:txBody>
          <a:bodyPr/>
          <a:lstStyle/>
          <a:p>
            <a:fld id="{D86CA6A7-D210-4EBD-A9DB-B31650738706}" type="slidenum">
              <a:rPr lang="en-US" smtClean="0"/>
              <a:t>‹#›</a:t>
            </a:fld>
            <a:endParaRPr lang="en-US"/>
          </a:p>
        </p:txBody>
      </p:sp>
    </p:spTree>
    <p:extLst>
      <p:ext uri="{BB962C8B-B14F-4D97-AF65-F5344CB8AC3E}">
        <p14:creationId xmlns:p14="http://schemas.microsoft.com/office/powerpoint/2010/main" val="426773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22D3-75A5-4A06-B6FF-619E9380A2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EDC1F9-426C-4F85-A896-6017F48134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E53FE-72A1-477D-A7CE-58CC49CCE7B8}"/>
              </a:ext>
            </a:extLst>
          </p:cNvPr>
          <p:cNvSpPr>
            <a:spLocks noGrp="1"/>
          </p:cNvSpPr>
          <p:nvPr>
            <p:ph type="dt" sz="half" idx="10"/>
          </p:nvPr>
        </p:nvSpPr>
        <p:spPr/>
        <p:txBody>
          <a:bodyPr/>
          <a:lstStyle/>
          <a:p>
            <a:fld id="{F287DA8F-E09B-4660-8331-91C0CCE04B2A}" type="datetimeFigureOut">
              <a:rPr lang="en-US" smtClean="0"/>
              <a:t>4/15/2021</a:t>
            </a:fld>
            <a:endParaRPr lang="en-US"/>
          </a:p>
        </p:txBody>
      </p:sp>
      <p:sp>
        <p:nvSpPr>
          <p:cNvPr id="5" name="Footer Placeholder 4">
            <a:extLst>
              <a:ext uri="{FF2B5EF4-FFF2-40B4-BE49-F238E27FC236}">
                <a16:creationId xmlns:a16="http://schemas.microsoft.com/office/drawing/2014/main" id="{AF9C9F45-8DB9-4EF0-81A7-B9DC70020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68A6A-41D4-465B-BF27-1EE6F9016AC3}"/>
              </a:ext>
            </a:extLst>
          </p:cNvPr>
          <p:cNvSpPr>
            <a:spLocks noGrp="1"/>
          </p:cNvSpPr>
          <p:nvPr>
            <p:ph type="sldNum" sz="quarter" idx="12"/>
          </p:nvPr>
        </p:nvSpPr>
        <p:spPr/>
        <p:txBody>
          <a:bodyPr/>
          <a:lstStyle/>
          <a:p>
            <a:fld id="{D86CA6A7-D210-4EBD-A9DB-B31650738706}" type="slidenum">
              <a:rPr lang="en-US" smtClean="0"/>
              <a:t>‹#›</a:t>
            </a:fld>
            <a:endParaRPr lang="en-US"/>
          </a:p>
        </p:txBody>
      </p:sp>
    </p:spTree>
    <p:extLst>
      <p:ext uri="{BB962C8B-B14F-4D97-AF65-F5344CB8AC3E}">
        <p14:creationId xmlns:p14="http://schemas.microsoft.com/office/powerpoint/2010/main" val="92905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74CC0C-B8AE-42DE-868C-BFA0CB5448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A797E-DDD3-4CAB-BDCF-B2C46F6248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2DD4F-ADE8-463E-87A8-9286B948F64A}"/>
              </a:ext>
            </a:extLst>
          </p:cNvPr>
          <p:cNvSpPr>
            <a:spLocks noGrp="1"/>
          </p:cNvSpPr>
          <p:nvPr>
            <p:ph type="dt" sz="half" idx="10"/>
          </p:nvPr>
        </p:nvSpPr>
        <p:spPr/>
        <p:txBody>
          <a:bodyPr/>
          <a:lstStyle/>
          <a:p>
            <a:fld id="{F287DA8F-E09B-4660-8331-91C0CCE04B2A}" type="datetimeFigureOut">
              <a:rPr lang="en-US" smtClean="0"/>
              <a:t>4/15/2021</a:t>
            </a:fld>
            <a:endParaRPr lang="en-US"/>
          </a:p>
        </p:txBody>
      </p:sp>
      <p:sp>
        <p:nvSpPr>
          <p:cNvPr id="5" name="Footer Placeholder 4">
            <a:extLst>
              <a:ext uri="{FF2B5EF4-FFF2-40B4-BE49-F238E27FC236}">
                <a16:creationId xmlns:a16="http://schemas.microsoft.com/office/drawing/2014/main" id="{051E96E2-4A84-4DFF-9011-425EAE52E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377C9-4E26-4420-9AFA-1EDB662DB136}"/>
              </a:ext>
            </a:extLst>
          </p:cNvPr>
          <p:cNvSpPr>
            <a:spLocks noGrp="1"/>
          </p:cNvSpPr>
          <p:nvPr>
            <p:ph type="sldNum" sz="quarter" idx="12"/>
          </p:nvPr>
        </p:nvSpPr>
        <p:spPr/>
        <p:txBody>
          <a:bodyPr/>
          <a:lstStyle/>
          <a:p>
            <a:fld id="{D86CA6A7-D210-4EBD-A9DB-B31650738706}" type="slidenum">
              <a:rPr lang="en-US" smtClean="0"/>
              <a:t>‹#›</a:t>
            </a:fld>
            <a:endParaRPr lang="en-US"/>
          </a:p>
        </p:txBody>
      </p:sp>
    </p:spTree>
    <p:extLst>
      <p:ext uri="{BB962C8B-B14F-4D97-AF65-F5344CB8AC3E}">
        <p14:creationId xmlns:p14="http://schemas.microsoft.com/office/powerpoint/2010/main" val="310881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CE93-7A16-413E-8AF9-1B24D94AC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173E7-F35C-4C6C-AD9F-31B4FFB72F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CF22F-F4F3-4F1A-AD55-1895B713EC79}"/>
              </a:ext>
            </a:extLst>
          </p:cNvPr>
          <p:cNvSpPr>
            <a:spLocks noGrp="1"/>
          </p:cNvSpPr>
          <p:nvPr>
            <p:ph type="dt" sz="half" idx="10"/>
          </p:nvPr>
        </p:nvSpPr>
        <p:spPr/>
        <p:txBody>
          <a:bodyPr/>
          <a:lstStyle/>
          <a:p>
            <a:fld id="{F287DA8F-E09B-4660-8331-91C0CCE04B2A}" type="datetimeFigureOut">
              <a:rPr lang="en-US" smtClean="0"/>
              <a:t>4/15/2021</a:t>
            </a:fld>
            <a:endParaRPr lang="en-US"/>
          </a:p>
        </p:txBody>
      </p:sp>
      <p:sp>
        <p:nvSpPr>
          <p:cNvPr id="5" name="Footer Placeholder 4">
            <a:extLst>
              <a:ext uri="{FF2B5EF4-FFF2-40B4-BE49-F238E27FC236}">
                <a16:creationId xmlns:a16="http://schemas.microsoft.com/office/drawing/2014/main" id="{6C81DB93-1DCB-43AD-BDCF-B96442DF6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60889-F631-44EF-A99D-20930769AA13}"/>
              </a:ext>
            </a:extLst>
          </p:cNvPr>
          <p:cNvSpPr>
            <a:spLocks noGrp="1"/>
          </p:cNvSpPr>
          <p:nvPr>
            <p:ph type="sldNum" sz="quarter" idx="12"/>
          </p:nvPr>
        </p:nvSpPr>
        <p:spPr/>
        <p:txBody>
          <a:bodyPr/>
          <a:lstStyle/>
          <a:p>
            <a:fld id="{D86CA6A7-D210-4EBD-A9DB-B31650738706}" type="slidenum">
              <a:rPr lang="en-US" smtClean="0"/>
              <a:t>‹#›</a:t>
            </a:fld>
            <a:endParaRPr lang="en-US"/>
          </a:p>
        </p:txBody>
      </p:sp>
    </p:spTree>
    <p:extLst>
      <p:ext uri="{BB962C8B-B14F-4D97-AF65-F5344CB8AC3E}">
        <p14:creationId xmlns:p14="http://schemas.microsoft.com/office/powerpoint/2010/main" val="57751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871D-C41F-4FE7-A020-770245E149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5F97D9-7DE3-4141-A6BA-491C1246D4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9382DB-F497-451A-89C1-C38CCCAFD598}"/>
              </a:ext>
            </a:extLst>
          </p:cNvPr>
          <p:cNvSpPr>
            <a:spLocks noGrp="1"/>
          </p:cNvSpPr>
          <p:nvPr>
            <p:ph type="dt" sz="half" idx="10"/>
          </p:nvPr>
        </p:nvSpPr>
        <p:spPr/>
        <p:txBody>
          <a:bodyPr/>
          <a:lstStyle/>
          <a:p>
            <a:fld id="{F287DA8F-E09B-4660-8331-91C0CCE04B2A}" type="datetimeFigureOut">
              <a:rPr lang="en-US" smtClean="0"/>
              <a:t>4/15/2021</a:t>
            </a:fld>
            <a:endParaRPr lang="en-US"/>
          </a:p>
        </p:txBody>
      </p:sp>
      <p:sp>
        <p:nvSpPr>
          <p:cNvPr id="5" name="Footer Placeholder 4">
            <a:extLst>
              <a:ext uri="{FF2B5EF4-FFF2-40B4-BE49-F238E27FC236}">
                <a16:creationId xmlns:a16="http://schemas.microsoft.com/office/drawing/2014/main" id="{1B1C799D-FF1C-42BE-A904-6FF75A210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0E337-B970-47A1-B14B-8F3F00754423}"/>
              </a:ext>
            </a:extLst>
          </p:cNvPr>
          <p:cNvSpPr>
            <a:spLocks noGrp="1"/>
          </p:cNvSpPr>
          <p:nvPr>
            <p:ph type="sldNum" sz="quarter" idx="12"/>
          </p:nvPr>
        </p:nvSpPr>
        <p:spPr/>
        <p:txBody>
          <a:bodyPr/>
          <a:lstStyle/>
          <a:p>
            <a:fld id="{D86CA6A7-D210-4EBD-A9DB-B31650738706}" type="slidenum">
              <a:rPr lang="en-US" smtClean="0"/>
              <a:t>‹#›</a:t>
            </a:fld>
            <a:endParaRPr lang="en-US"/>
          </a:p>
        </p:txBody>
      </p:sp>
    </p:spTree>
    <p:extLst>
      <p:ext uri="{BB962C8B-B14F-4D97-AF65-F5344CB8AC3E}">
        <p14:creationId xmlns:p14="http://schemas.microsoft.com/office/powerpoint/2010/main" val="287363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07DE8-7FC2-4862-89D2-CA50BFC791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6CE938-CCD6-424C-B4E2-2C59BF1AE5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A76F1B-FDEA-425C-89D9-27C6DD1E79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AE9A3-EE6F-41F1-ADA2-991EFB33218D}"/>
              </a:ext>
            </a:extLst>
          </p:cNvPr>
          <p:cNvSpPr>
            <a:spLocks noGrp="1"/>
          </p:cNvSpPr>
          <p:nvPr>
            <p:ph type="dt" sz="half" idx="10"/>
          </p:nvPr>
        </p:nvSpPr>
        <p:spPr/>
        <p:txBody>
          <a:bodyPr/>
          <a:lstStyle/>
          <a:p>
            <a:fld id="{F287DA8F-E09B-4660-8331-91C0CCE04B2A}" type="datetimeFigureOut">
              <a:rPr lang="en-US" smtClean="0"/>
              <a:t>4/15/2021</a:t>
            </a:fld>
            <a:endParaRPr lang="en-US"/>
          </a:p>
        </p:txBody>
      </p:sp>
      <p:sp>
        <p:nvSpPr>
          <p:cNvPr id="6" name="Footer Placeholder 5">
            <a:extLst>
              <a:ext uri="{FF2B5EF4-FFF2-40B4-BE49-F238E27FC236}">
                <a16:creationId xmlns:a16="http://schemas.microsoft.com/office/drawing/2014/main" id="{F5428EF4-5D2F-45A1-AE7B-F58C2380D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2E5D5-7A4F-4557-84AF-49E64B3EA8E3}"/>
              </a:ext>
            </a:extLst>
          </p:cNvPr>
          <p:cNvSpPr>
            <a:spLocks noGrp="1"/>
          </p:cNvSpPr>
          <p:nvPr>
            <p:ph type="sldNum" sz="quarter" idx="12"/>
          </p:nvPr>
        </p:nvSpPr>
        <p:spPr/>
        <p:txBody>
          <a:bodyPr/>
          <a:lstStyle/>
          <a:p>
            <a:fld id="{D86CA6A7-D210-4EBD-A9DB-B31650738706}" type="slidenum">
              <a:rPr lang="en-US" smtClean="0"/>
              <a:t>‹#›</a:t>
            </a:fld>
            <a:endParaRPr lang="en-US"/>
          </a:p>
        </p:txBody>
      </p:sp>
    </p:spTree>
    <p:extLst>
      <p:ext uri="{BB962C8B-B14F-4D97-AF65-F5344CB8AC3E}">
        <p14:creationId xmlns:p14="http://schemas.microsoft.com/office/powerpoint/2010/main" val="176349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DB70-2FE1-4E9D-AC45-328B73EB31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BDC52B-61CA-4BC2-91EC-58F1BAE6A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9856AD-7D08-49FC-AA8F-257A74C3FF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AE9F5-3F08-4BDA-BEF4-6365314F16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C752E-4C45-419B-ABFC-D13BD9562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9AF4A0-E209-4E5A-A249-CD9DB9A9C160}"/>
              </a:ext>
            </a:extLst>
          </p:cNvPr>
          <p:cNvSpPr>
            <a:spLocks noGrp="1"/>
          </p:cNvSpPr>
          <p:nvPr>
            <p:ph type="dt" sz="half" idx="10"/>
          </p:nvPr>
        </p:nvSpPr>
        <p:spPr/>
        <p:txBody>
          <a:bodyPr/>
          <a:lstStyle/>
          <a:p>
            <a:fld id="{F287DA8F-E09B-4660-8331-91C0CCE04B2A}" type="datetimeFigureOut">
              <a:rPr lang="en-US" smtClean="0"/>
              <a:t>4/15/2021</a:t>
            </a:fld>
            <a:endParaRPr lang="en-US"/>
          </a:p>
        </p:txBody>
      </p:sp>
      <p:sp>
        <p:nvSpPr>
          <p:cNvPr id="8" name="Footer Placeholder 7">
            <a:extLst>
              <a:ext uri="{FF2B5EF4-FFF2-40B4-BE49-F238E27FC236}">
                <a16:creationId xmlns:a16="http://schemas.microsoft.com/office/drawing/2014/main" id="{DCCA09BE-FB40-423F-A2CE-25BB9F942A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72D5A4-4992-4C04-A4D8-4B332A9F33B5}"/>
              </a:ext>
            </a:extLst>
          </p:cNvPr>
          <p:cNvSpPr>
            <a:spLocks noGrp="1"/>
          </p:cNvSpPr>
          <p:nvPr>
            <p:ph type="sldNum" sz="quarter" idx="12"/>
          </p:nvPr>
        </p:nvSpPr>
        <p:spPr/>
        <p:txBody>
          <a:bodyPr/>
          <a:lstStyle/>
          <a:p>
            <a:fld id="{D86CA6A7-D210-4EBD-A9DB-B31650738706}" type="slidenum">
              <a:rPr lang="en-US" smtClean="0"/>
              <a:t>‹#›</a:t>
            </a:fld>
            <a:endParaRPr lang="en-US"/>
          </a:p>
        </p:txBody>
      </p:sp>
    </p:spTree>
    <p:extLst>
      <p:ext uri="{BB962C8B-B14F-4D97-AF65-F5344CB8AC3E}">
        <p14:creationId xmlns:p14="http://schemas.microsoft.com/office/powerpoint/2010/main" val="123457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8D2A-1AB1-404F-B757-C5B948D156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7AC096-395F-4882-AEF2-457CBB438918}"/>
              </a:ext>
            </a:extLst>
          </p:cNvPr>
          <p:cNvSpPr>
            <a:spLocks noGrp="1"/>
          </p:cNvSpPr>
          <p:nvPr>
            <p:ph type="dt" sz="half" idx="10"/>
          </p:nvPr>
        </p:nvSpPr>
        <p:spPr/>
        <p:txBody>
          <a:bodyPr/>
          <a:lstStyle/>
          <a:p>
            <a:fld id="{F287DA8F-E09B-4660-8331-91C0CCE04B2A}" type="datetimeFigureOut">
              <a:rPr lang="en-US" smtClean="0"/>
              <a:t>4/15/2021</a:t>
            </a:fld>
            <a:endParaRPr lang="en-US"/>
          </a:p>
        </p:txBody>
      </p:sp>
      <p:sp>
        <p:nvSpPr>
          <p:cNvPr id="4" name="Footer Placeholder 3">
            <a:extLst>
              <a:ext uri="{FF2B5EF4-FFF2-40B4-BE49-F238E27FC236}">
                <a16:creationId xmlns:a16="http://schemas.microsoft.com/office/drawing/2014/main" id="{9E45323A-7C9C-4FC0-A082-38ECDB22F7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D462A4-75CD-4647-A4B0-3EA2ED4AD889}"/>
              </a:ext>
            </a:extLst>
          </p:cNvPr>
          <p:cNvSpPr>
            <a:spLocks noGrp="1"/>
          </p:cNvSpPr>
          <p:nvPr>
            <p:ph type="sldNum" sz="quarter" idx="12"/>
          </p:nvPr>
        </p:nvSpPr>
        <p:spPr/>
        <p:txBody>
          <a:bodyPr/>
          <a:lstStyle/>
          <a:p>
            <a:fld id="{D86CA6A7-D210-4EBD-A9DB-B31650738706}" type="slidenum">
              <a:rPr lang="en-US" smtClean="0"/>
              <a:t>‹#›</a:t>
            </a:fld>
            <a:endParaRPr lang="en-US"/>
          </a:p>
        </p:txBody>
      </p:sp>
    </p:spTree>
    <p:extLst>
      <p:ext uri="{BB962C8B-B14F-4D97-AF65-F5344CB8AC3E}">
        <p14:creationId xmlns:p14="http://schemas.microsoft.com/office/powerpoint/2010/main" val="33777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4DC3B-0775-43D0-A82F-22337FD70F98}"/>
              </a:ext>
            </a:extLst>
          </p:cNvPr>
          <p:cNvSpPr>
            <a:spLocks noGrp="1"/>
          </p:cNvSpPr>
          <p:nvPr>
            <p:ph type="dt" sz="half" idx="10"/>
          </p:nvPr>
        </p:nvSpPr>
        <p:spPr/>
        <p:txBody>
          <a:bodyPr/>
          <a:lstStyle/>
          <a:p>
            <a:fld id="{F287DA8F-E09B-4660-8331-91C0CCE04B2A}" type="datetimeFigureOut">
              <a:rPr lang="en-US" smtClean="0"/>
              <a:t>4/15/2021</a:t>
            </a:fld>
            <a:endParaRPr lang="en-US"/>
          </a:p>
        </p:txBody>
      </p:sp>
      <p:sp>
        <p:nvSpPr>
          <p:cNvPr id="3" name="Footer Placeholder 2">
            <a:extLst>
              <a:ext uri="{FF2B5EF4-FFF2-40B4-BE49-F238E27FC236}">
                <a16:creationId xmlns:a16="http://schemas.microsoft.com/office/drawing/2014/main" id="{7F227AFC-D677-4625-8271-2C50ACA520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4217E5-233A-480C-AE69-0AF9BBAA6527}"/>
              </a:ext>
            </a:extLst>
          </p:cNvPr>
          <p:cNvSpPr>
            <a:spLocks noGrp="1"/>
          </p:cNvSpPr>
          <p:nvPr>
            <p:ph type="sldNum" sz="quarter" idx="12"/>
          </p:nvPr>
        </p:nvSpPr>
        <p:spPr/>
        <p:txBody>
          <a:bodyPr/>
          <a:lstStyle/>
          <a:p>
            <a:fld id="{D86CA6A7-D210-4EBD-A9DB-B31650738706}" type="slidenum">
              <a:rPr lang="en-US" smtClean="0"/>
              <a:t>‹#›</a:t>
            </a:fld>
            <a:endParaRPr lang="en-US"/>
          </a:p>
        </p:txBody>
      </p:sp>
    </p:spTree>
    <p:extLst>
      <p:ext uri="{BB962C8B-B14F-4D97-AF65-F5344CB8AC3E}">
        <p14:creationId xmlns:p14="http://schemas.microsoft.com/office/powerpoint/2010/main" val="159684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D4C2-BAA2-4DDF-B348-4B9BBCFA8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B41079-6930-4849-AACF-E5ADAE865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365455-C1CE-459B-A259-4D1975E1F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57530-5AB5-4CF8-AE48-4E3F6E88BD83}"/>
              </a:ext>
            </a:extLst>
          </p:cNvPr>
          <p:cNvSpPr>
            <a:spLocks noGrp="1"/>
          </p:cNvSpPr>
          <p:nvPr>
            <p:ph type="dt" sz="half" idx="10"/>
          </p:nvPr>
        </p:nvSpPr>
        <p:spPr/>
        <p:txBody>
          <a:bodyPr/>
          <a:lstStyle/>
          <a:p>
            <a:fld id="{F287DA8F-E09B-4660-8331-91C0CCE04B2A}" type="datetimeFigureOut">
              <a:rPr lang="en-US" smtClean="0"/>
              <a:t>4/15/2021</a:t>
            </a:fld>
            <a:endParaRPr lang="en-US"/>
          </a:p>
        </p:txBody>
      </p:sp>
      <p:sp>
        <p:nvSpPr>
          <p:cNvPr id="6" name="Footer Placeholder 5">
            <a:extLst>
              <a:ext uri="{FF2B5EF4-FFF2-40B4-BE49-F238E27FC236}">
                <a16:creationId xmlns:a16="http://schemas.microsoft.com/office/drawing/2014/main" id="{C1C153DB-18BF-492D-8DBE-EDF527D17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465E1-37DD-4966-97AA-D5230AD3BD32}"/>
              </a:ext>
            </a:extLst>
          </p:cNvPr>
          <p:cNvSpPr>
            <a:spLocks noGrp="1"/>
          </p:cNvSpPr>
          <p:nvPr>
            <p:ph type="sldNum" sz="quarter" idx="12"/>
          </p:nvPr>
        </p:nvSpPr>
        <p:spPr/>
        <p:txBody>
          <a:bodyPr/>
          <a:lstStyle/>
          <a:p>
            <a:fld id="{D86CA6A7-D210-4EBD-A9DB-B31650738706}" type="slidenum">
              <a:rPr lang="en-US" smtClean="0"/>
              <a:t>‹#›</a:t>
            </a:fld>
            <a:endParaRPr lang="en-US"/>
          </a:p>
        </p:txBody>
      </p:sp>
    </p:spTree>
    <p:extLst>
      <p:ext uri="{BB962C8B-B14F-4D97-AF65-F5344CB8AC3E}">
        <p14:creationId xmlns:p14="http://schemas.microsoft.com/office/powerpoint/2010/main" val="212125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CF66-465D-4C1B-8B5D-A8804DCC7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BA70D0-3695-49EA-804D-988F574FDA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CCA23F-B61E-4C00-9F32-8ED3FAF9D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4CE10-9E5A-4B9F-A29A-CE40BBEA2ED8}"/>
              </a:ext>
            </a:extLst>
          </p:cNvPr>
          <p:cNvSpPr>
            <a:spLocks noGrp="1"/>
          </p:cNvSpPr>
          <p:nvPr>
            <p:ph type="dt" sz="half" idx="10"/>
          </p:nvPr>
        </p:nvSpPr>
        <p:spPr/>
        <p:txBody>
          <a:bodyPr/>
          <a:lstStyle/>
          <a:p>
            <a:fld id="{F287DA8F-E09B-4660-8331-91C0CCE04B2A}" type="datetimeFigureOut">
              <a:rPr lang="en-US" smtClean="0"/>
              <a:t>4/15/2021</a:t>
            </a:fld>
            <a:endParaRPr lang="en-US"/>
          </a:p>
        </p:txBody>
      </p:sp>
      <p:sp>
        <p:nvSpPr>
          <p:cNvPr id="6" name="Footer Placeholder 5">
            <a:extLst>
              <a:ext uri="{FF2B5EF4-FFF2-40B4-BE49-F238E27FC236}">
                <a16:creationId xmlns:a16="http://schemas.microsoft.com/office/drawing/2014/main" id="{DBCA8249-2473-4EAA-BBD4-68BEEF696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0CC0F-39CE-44B0-9200-EFF7853668FF}"/>
              </a:ext>
            </a:extLst>
          </p:cNvPr>
          <p:cNvSpPr>
            <a:spLocks noGrp="1"/>
          </p:cNvSpPr>
          <p:nvPr>
            <p:ph type="sldNum" sz="quarter" idx="12"/>
          </p:nvPr>
        </p:nvSpPr>
        <p:spPr/>
        <p:txBody>
          <a:bodyPr/>
          <a:lstStyle/>
          <a:p>
            <a:fld id="{D86CA6A7-D210-4EBD-A9DB-B31650738706}" type="slidenum">
              <a:rPr lang="en-US" smtClean="0"/>
              <a:t>‹#›</a:t>
            </a:fld>
            <a:endParaRPr lang="en-US"/>
          </a:p>
        </p:txBody>
      </p:sp>
    </p:spTree>
    <p:extLst>
      <p:ext uri="{BB962C8B-B14F-4D97-AF65-F5344CB8AC3E}">
        <p14:creationId xmlns:p14="http://schemas.microsoft.com/office/powerpoint/2010/main" val="2906356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6C2F95-8980-4CB1-8D82-18F8924ED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17BB88-87F0-406E-852D-F27155174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AD9E2-693E-4F9C-AD7D-E901B8B4F5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7DA8F-E09B-4660-8331-91C0CCE04B2A}" type="datetimeFigureOut">
              <a:rPr lang="en-US" smtClean="0"/>
              <a:t>4/15/2021</a:t>
            </a:fld>
            <a:endParaRPr lang="en-US"/>
          </a:p>
        </p:txBody>
      </p:sp>
      <p:sp>
        <p:nvSpPr>
          <p:cNvPr id="5" name="Footer Placeholder 4">
            <a:extLst>
              <a:ext uri="{FF2B5EF4-FFF2-40B4-BE49-F238E27FC236}">
                <a16:creationId xmlns:a16="http://schemas.microsoft.com/office/drawing/2014/main" id="{5BF0340A-86C3-460A-A9D0-5FAD55C42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8A5EFC-86AE-411E-9C26-FF48FBB51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CA6A7-D210-4EBD-A9DB-B31650738706}" type="slidenum">
              <a:rPr lang="en-US" smtClean="0"/>
              <a:t>‹#›</a:t>
            </a:fld>
            <a:endParaRPr lang="en-US"/>
          </a:p>
        </p:txBody>
      </p:sp>
    </p:spTree>
    <p:extLst>
      <p:ext uri="{BB962C8B-B14F-4D97-AF65-F5344CB8AC3E}">
        <p14:creationId xmlns:p14="http://schemas.microsoft.com/office/powerpoint/2010/main" val="3418464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D1AB-6C9A-4571-AFF4-B70EFF6EB7CE}"/>
              </a:ext>
            </a:extLst>
          </p:cNvPr>
          <p:cNvSpPr>
            <a:spLocks noGrp="1"/>
          </p:cNvSpPr>
          <p:nvPr>
            <p:ph type="ctrTitle"/>
          </p:nvPr>
        </p:nvSpPr>
        <p:spPr/>
        <p:txBody>
          <a:bodyPr/>
          <a:lstStyle/>
          <a:p>
            <a:r>
              <a:rPr lang="en-US" dirty="0"/>
              <a:t>HW6 Report</a:t>
            </a:r>
          </a:p>
        </p:txBody>
      </p:sp>
      <p:sp>
        <p:nvSpPr>
          <p:cNvPr id="3" name="Subtitle 2">
            <a:extLst>
              <a:ext uri="{FF2B5EF4-FFF2-40B4-BE49-F238E27FC236}">
                <a16:creationId xmlns:a16="http://schemas.microsoft.com/office/drawing/2014/main" id="{E3E4F0B8-7833-4901-9491-F281730BEB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1179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2D1D-DA59-4461-8A9B-E42E71BF7D9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BE23A59-C036-4F8D-909C-A526C813F98A}"/>
              </a:ext>
            </a:extLst>
          </p:cNvPr>
          <p:cNvSpPr>
            <a:spLocks noGrp="1"/>
          </p:cNvSpPr>
          <p:nvPr>
            <p:ph idx="1"/>
          </p:nvPr>
        </p:nvSpPr>
        <p:spPr/>
        <p:txBody>
          <a:bodyPr/>
          <a:lstStyle/>
          <a:p>
            <a:r>
              <a:rPr lang="en-US" dirty="0"/>
              <a:t>Since the training dataset is small, the model underfits the data.</a:t>
            </a:r>
          </a:p>
        </p:txBody>
      </p:sp>
      <p:pic>
        <p:nvPicPr>
          <p:cNvPr id="5" name="Picture 4" descr="Chart, line chart&#10;&#10;Description automatically generated">
            <a:extLst>
              <a:ext uri="{FF2B5EF4-FFF2-40B4-BE49-F238E27FC236}">
                <a16:creationId xmlns:a16="http://schemas.microsoft.com/office/drawing/2014/main" id="{2250A258-3289-4CF5-8236-A24F6BB2B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791" y="2858062"/>
            <a:ext cx="6279940" cy="3139970"/>
          </a:xfrm>
          <a:prstGeom prst="rect">
            <a:avLst/>
          </a:prstGeom>
        </p:spPr>
      </p:pic>
    </p:spTree>
    <p:extLst>
      <p:ext uri="{BB962C8B-B14F-4D97-AF65-F5344CB8AC3E}">
        <p14:creationId xmlns:p14="http://schemas.microsoft.com/office/powerpoint/2010/main" val="1609049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54D0-793C-4D8A-862F-42EF4DE76608}"/>
              </a:ext>
            </a:extLst>
          </p:cNvPr>
          <p:cNvSpPr>
            <a:spLocks noGrp="1"/>
          </p:cNvSpPr>
          <p:nvPr>
            <p:ph type="title"/>
          </p:nvPr>
        </p:nvSpPr>
        <p:spPr/>
        <p:txBody>
          <a:bodyPr/>
          <a:lstStyle/>
          <a:p>
            <a:r>
              <a:rPr lang="en-US" dirty="0"/>
              <a:t>Results</a:t>
            </a:r>
          </a:p>
        </p:txBody>
      </p:sp>
      <p:sp>
        <p:nvSpPr>
          <p:cNvPr id="7" name="Content Placeholder 6">
            <a:extLst>
              <a:ext uri="{FF2B5EF4-FFF2-40B4-BE49-F238E27FC236}">
                <a16:creationId xmlns:a16="http://schemas.microsoft.com/office/drawing/2014/main" id="{B19D321F-9709-4358-88E7-EB793E167E58}"/>
              </a:ext>
            </a:extLst>
          </p:cNvPr>
          <p:cNvSpPr>
            <a:spLocks noGrp="1"/>
          </p:cNvSpPr>
          <p:nvPr>
            <p:ph idx="1"/>
          </p:nvPr>
        </p:nvSpPr>
        <p:spPr/>
        <p:txBody>
          <a:bodyPr/>
          <a:lstStyle/>
          <a:p>
            <a:r>
              <a:rPr lang="en-US" dirty="0"/>
              <a:t>The confusion matrix is generated on every 50 images of 300 images, FA meaning the false alarm class.</a:t>
            </a:r>
          </a:p>
        </p:txBody>
      </p:sp>
      <p:pic>
        <p:nvPicPr>
          <p:cNvPr id="9" name="Picture 8" descr="Chart&#10;&#10;Description automatically generated">
            <a:extLst>
              <a:ext uri="{FF2B5EF4-FFF2-40B4-BE49-F238E27FC236}">
                <a16:creationId xmlns:a16="http://schemas.microsoft.com/office/drawing/2014/main" id="{2085AF6D-1A81-475E-9B2F-592ABDBC7186}"/>
              </a:ext>
            </a:extLst>
          </p:cNvPr>
          <p:cNvPicPr>
            <a:picLocks noChangeAspect="1"/>
          </p:cNvPicPr>
          <p:nvPr/>
        </p:nvPicPr>
        <p:blipFill rotWithShape="1">
          <a:blip r:embed="rId2">
            <a:extLst>
              <a:ext uri="{28A0092B-C50C-407E-A947-70E740481C1C}">
                <a14:useLocalDpi xmlns:a14="http://schemas.microsoft.com/office/drawing/2010/main" val="0"/>
              </a:ext>
            </a:extLst>
          </a:blip>
          <a:srcRect t="11250"/>
          <a:stretch/>
        </p:blipFill>
        <p:spPr>
          <a:xfrm>
            <a:off x="3182683" y="3090041"/>
            <a:ext cx="5112232" cy="3402834"/>
          </a:xfrm>
          <a:prstGeom prst="rect">
            <a:avLst/>
          </a:prstGeom>
        </p:spPr>
      </p:pic>
    </p:spTree>
    <p:extLst>
      <p:ext uri="{BB962C8B-B14F-4D97-AF65-F5344CB8AC3E}">
        <p14:creationId xmlns:p14="http://schemas.microsoft.com/office/powerpoint/2010/main" val="156102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DC15-15AF-41D0-B154-B3934FD094B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93C739D-6A42-4237-A72D-00467456C121}"/>
              </a:ext>
            </a:extLst>
          </p:cNvPr>
          <p:cNvSpPr>
            <a:spLocks noGrp="1"/>
          </p:cNvSpPr>
          <p:nvPr>
            <p:ph idx="1"/>
          </p:nvPr>
        </p:nvSpPr>
        <p:spPr/>
        <p:txBody>
          <a:bodyPr/>
          <a:lstStyle/>
          <a:p>
            <a:r>
              <a:rPr lang="en-US" dirty="0"/>
              <a:t>Sample predicted bounding box. Blue indicates prediction, green indicates truth. (Wrong label indicate </a:t>
            </a:r>
            <a:r>
              <a:rPr lang="en-US"/>
              <a:t>unselected class)</a:t>
            </a:r>
            <a:endParaRPr lang="en-US" dirty="0"/>
          </a:p>
        </p:txBody>
      </p:sp>
      <p:pic>
        <p:nvPicPr>
          <p:cNvPr id="5" name="Picture 4">
            <a:extLst>
              <a:ext uri="{FF2B5EF4-FFF2-40B4-BE49-F238E27FC236}">
                <a16:creationId xmlns:a16="http://schemas.microsoft.com/office/drawing/2014/main" id="{5F579BCA-0F62-44B9-A8BF-18AC61A17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654" y="2937885"/>
            <a:ext cx="4539986" cy="3404990"/>
          </a:xfrm>
          <a:prstGeom prst="rect">
            <a:avLst/>
          </a:prstGeom>
        </p:spPr>
      </p:pic>
      <p:pic>
        <p:nvPicPr>
          <p:cNvPr id="7" name="Picture 6" descr="A picture containing grass, tree, outdoor&#10;&#10;Description automatically generated">
            <a:extLst>
              <a:ext uri="{FF2B5EF4-FFF2-40B4-BE49-F238E27FC236}">
                <a16:creationId xmlns:a16="http://schemas.microsoft.com/office/drawing/2014/main" id="{40893F6B-7B1A-49F5-8F9F-0C2988D65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093" y="2937885"/>
            <a:ext cx="4539986" cy="3404990"/>
          </a:xfrm>
          <a:prstGeom prst="rect">
            <a:avLst/>
          </a:prstGeom>
        </p:spPr>
      </p:pic>
    </p:spTree>
    <p:extLst>
      <p:ext uri="{BB962C8B-B14F-4D97-AF65-F5344CB8AC3E}">
        <p14:creationId xmlns:p14="http://schemas.microsoft.com/office/powerpoint/2010/main" val="244965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ABB6-4C91-42EE-BD8D-A265022B68AE}"/>
              </a:ext>
            </a:extLst>
          </p:cNvPr>
          <p:cNvSpPr>
            <a:spLocks noGrp="1"/>
          </p:cNvSpPr>
          <p:nvPr>
            <p:ph type="title"/>
          </p:nvPr>
        </p:nvSpPr>
        <p:spPr/>
        <p:txBody>
          <a:bodyPr/>
          <a:lstStyle/>
          <a:p>
            <a:r>
              <a:rPr lang="en-US" dirty="0"/>
              <a:t>COCO subset</a:t>
            </a:r>
          </a:p>
        </p:txBody>
      </p:sp>
      <p:sp>
        <p:nvSpPr>
          <p:cNvPr id="3" name="Content Placeholder 2">
            <a:extLst>
              <a:ext uri="{FF2B5EF4-FFF2-40B4-BE49-F238E27FC236}">
                <a16:creationId xmlns:a16="http://schemas.microsoft.com/office/drawing/2014/main" id="{B87DE11B-1EA7-4314-8731-CDF5DE37D40C}"/>
              </a:ext>
            </a:extLst>
          </p:cNvPr>
          <p:cNvSpPr>
            <a:spLocks noGrp="1"/>
          </p:cNvSpPr>
          <p:nvPr>
            <p:ph idx="1"/>
          </p:nvPr>
        </p:nvSpPr>
        <p:spPr>
          <a:xfrm>
            <a:off x="838200" y="1825625"/>
            <a:ext cx="10515600" cy="3174392"/>
          </a:xfrm>
        </p:spPr>
        <p:txBody>
          <a:bodyPr>
            <a:normAutofit fontScale="92500" lnSpcReduction="20000"/>
          </a:bodyPr>
          <a:lstStyle/>
          <a:p>
            <a:r>
              <a:rPr lang="en-US" dirty="0"/>
              <a:t>Given the instructions, I construct the COCO subset in three steps.</a:t>
            </a:r>
          </a:p>
          <a:p>
            <a:r>
              <a:rPr lang="en-US" dirty="0"/>
              <a:t>First, obtain the subset with all three classes appear. That is the intersection of all three classes.</a:t>
            </a:r>
          </a:p>
          <a:p>
            <a:r>
              <a:rPr lang="en-US" dirty="0"/>
              <a:t>Second, obtain the subset with each two classes appear. That is the intersections of each two classes.</a:t>
            </a:r>
          </a:p>
          <a:p>
            <a:r>
              <a:rPr lang="en-US" dirty="0"/>
              <a:t>Third, obtain the subset with each class having at least 2 objects appear. That is the subset of each class.</a:t>
            </a:r>
          </a:p>
          <a:p>
            <a:r>
              <a:rPr lang="en-US" dirty="0"/>
              <a:t>Finally, combine three subsets and eliminate the duplicates, filter the combine subset by limiting maximum 5 objects appear.</a:t>
            </a:r>
          </a:p>
        </p:txBody>
      </p:sp>
      <p:pic>
        <p:nvPicPr>
          <p:cNvPr id="5" name="Picture 4" descr="Shape&#10;&#10;Description automatically generated with medium confidence">
            <a:extLst>
              <a:ext uri="{FF2B5EF4-FFF2-40B4-BE49-F238E27FC236}">
                <a16:creationId xmlns:a16="http://schemas.microsoft.com/office/drawing/2014/main" id="{7850CB09-7A1F-4063-994F-E2E3B1A21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379" y="4879703"/>
            <a:ext cx="2009775" cy="1819275"/>
          </a:xfrm>
          <a:prstGeom prst="rect">
            <a:avLst/>
          </a:prstGeom>
        </p:spPr>
      </p:pic>
    </p:spTree>
    <p:extLst>
      <p:ext uri="{BB962C8B-B14F-4D97-AF65-F5344CB8AC3E}">
        <p14:creationId xmlns:p14="http://schemas.microsoft.com/office/powerpoint/2010/main" val="304848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7D6C-2C37-45EF-9E99-58F7D9D671D7}"/>
              </a:ext>
            </a:extLst>
          </p:cNvPr>
          <p:cNvSpPr>
            <a:spLocks noGrp="1"/>
          </p:cNvSpPr>
          <p:nvPr>
            <p:ph type="title"/>
          </p:nvPr>
        </p:nvSpPr>
        <p:spPr/>
        <p:txBody>
          <a:bodyPr/>
          <a:lstStyle/>
          <a:p>
            <a:r>
              <a:rPr lang="en-US" dirty="0"/>
              <a:t>COCO subset: download</a:t>
            </a:r>
          </a:p>
        </p:txBody>
      </p:sp>
      <p:sp>
        <p:nvSpPr>
          <p:cNvPr id="3" name="Content Placeholder 2">
            <a:extLst>
              <a:ext uri="{FF2B5EF4-FFF2-40B4-BE49-F238E27FC236}">
                <a16:creationId xmlns:a16="http://schemas.microsoft.com/office/drawing/2014/main" id="{8DEF520F-FF2A-47DC-A26B-4D9DB36F48A1}"/>
              </a:ext>
            </a:extLst>
          </p:cNvPr>
          <p:cNvSpPr>
            <a:spLocks noGrp="1"/>
          </p:cNvSpPr>
          <p:nvPr>
            <p:ph idx="1"/>
          </p:nvPr>
        </p:nvSpPr>
        <p:spPr/>
        <p:txBody>
          <a:bodyPr>
            <a:normAutofit lnSpcReduction="10000"/>
          </a:bodyPr>
          <a:lstStyle/>
          <a:p>
            <a:r>
              <a:rPr lang="en-US" dirty="0"/>
              <a:t>All selected images and their corresponding path are packed into a list, later use COCO API to download them into Training folder. Then open each image and convert it to RGB and 128*128 size.</a:t>
            </a:r>
          </a:p>
          <a:p>
            <a:r>
              <a:rPr lang="en-US" dirty="0"/>
              <a:t>The </a:t>
            </a:r>
            <a:r>
              <a:rPr lang="en-US" dirty="0" err="1"/>
              <a:t>dataloader</a:t>
            </a:r>
            <a:r>
              <a:rPr lang="en-US" dirty="0"/>
              <a:t> creates an image tensor from the image; a [5,4] </a:t>
            </a:r>
            <a:r>
              <a:rPr lang="en-US" dirty="0" err="1"/>
              <a:t>bbox</a:t>
            </a:r>
            <a:r>
              <a:rPr lang="en-US" dirty="0"/>
              <a:t> tensor with 5 objects and 4 values (</a:t>
            </a:r>
            <a:r>
              <a:rPr lang="en-US" dirty="0" err="1"/>
              <a:t>x,y,w,h</a:t>
            </a:r>
            <a:r>
              <a:rPr lang="en-US" dirty="0"/>
              <a:t>); a [1,5] </a:t>
            </a:r>
            <a:r>
              <a:rPr lang="en-US" dirty="0" err="1"/>
              <a:t>bbox</a:t>
            </a:r>
            <a:r>
              <a:rPr lang="en-US" dirty="0"/>
              <a:t> label tensor with string label converted to integer; number of objects in image.</a:t>
            </a:r>
          </a:p>
          <a:p>
            <a:r>
              <a:rPr lang="en-US" dirty="0"/>
              <a:t>A subset of size 10000 is downloaded for training and 1000 for testing. In running the model, due to hardware limitations, the model is trained on only 1000 images for 20 epochs, and testing on 300 images.</a:t>
            </a:r>
          </a:p>
          <a:p>
            <a:r>
              <a:rPr lang="en-US" dirty="0"/>
              <a:t>Classes “Person”, “Chair”, “Car” are selected.</a:t>
            </a:r>
          </a:p>
        </p:txBody>
      </p:sp>
    </p:spTree>
    <p:extLst>
      <p:ext uri="{BB962C8B-B14F-4D97-AF65-F5344CB8AC3E}">
        <p14:creationId xmlns:p14="http://schemas.microsoft.com/office/powerpoint/2010/main" val="4420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764B-598D-4B1C-B183-AC8A3F34EA8D}"/>
              </a:ext>
            </a:extLst>
          </p:cNvPr>
          <p:cNvSpPr>
            <a:spLocks noGrp="1"/>
          </p:cNvSpPr>
          <p:nvPr>
            <p:ph type="title"/>
          </p:nvPr>
        </p:nvSpPr>
        <p:spPr/>
        <p:txBody>
          <a:bodyPr/>
          <a:lstStyle/>
          <a:p>
            <a:r>
              <a:rPr lang="en-US" dirty="0"/>
              <a:t>Network Design</a:t>
            </a:r>
          </a:p>
        </p:txBody>
      </p:sp>
      <p:sp>
        <p:nvSpPr>
          <p:cNvPr id="3" name="Content Placeholder 2">
            <a:extLst>
              <a:ext uri="{FF2B5EF4-FFF2-40B4-BE49-F238E27FC236}">
                <a16:creationId xmlns:a16="http://schemas.microsoft.com/office/drawing/2014/main" id="{C86373E6-6CE6-4FDD-9067-4B6178F2B89E}"/>
              </a:ext>
            </a:extLst>
          </p:cNvPr>
          <p:cNvSpPr>
            <a:spLocks noGrp="1"/>
          </p:cNvSpPr>
          <p:nvPr>
            <p:ph idx="1"/>
          </p:nvPr>
        </p:nvSpPr>
        <p:spPr/>
        <p:txBody>
          <a:bodyPr/>
          <a:lstStyle/>
          <a:p>
            <a:r>
              <a:rPr lang="en-US" dirty="0"/>
              <a:t>The Network has 19 convolutional layers followed by two fully connected layers. The image size is (128, 128).</a:t>
            </a:r>
          </a:p>
        </p:txBody>
      </p:sp>
      <p:pic>
        <p:nvPicPr>
          <p:cNvPr id="5" name="Picture 4" descr="A picture containing crane&#10;&#10;Description automatically generated">
            <a:extLst>
              <a:ext uri="{FF2B5EF4-FFF2-40B4-BE49-F238E27FC236}">
                <a16:creationId xmlns:a16="http://schemas.microsoft.com/office/drawing/2014/main" id="{1E79C43A-84A8-4769-ACC8-C4C2BDE68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770" y="2999860"/>
            <a:ext cx="4076357" cy="3312040"/>
          </a:xfrm>
          <a:prstGeom prst="rect">
            <a:avLst/>
          </a:prstGeom>
        </p:spPr>
      </p:pic>
    </p:spTree>
    <p:extLst>
      <p:ext uri="{BB962C8B-B14F-4D97-AF65-F5344CB8AC3E}">
        <p14:creationId xmlns:p14="http://schemas.microsoft.com/office/powerpoint/2010/main" val="87909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FCDF-40A2-4E3C-A278-540C4594CFE8}"/>
              </a:ext>
            </a:extLst>
          </p:cNvPr>
          <p:cNvSpPr>
            <a:spLocks noGrp="1"/>
          </p:cNvSpPr>
          <p:nvPr>
            <p:ph type="title"/>
          </p:nvPr>
        </p:nvSpPr>
        <p:spPr/>
        <p:txBody>
          <a:bodyPr/>
          <a:lstStyle/>
          <a:p>
            <a:r>
              <a:rPr lang="en-US" dirty="0"/>
              <a:t>Network Design (cont.)</a:t>
            </a:r>
          </a:p>
        </p:txBody>
      </p:sp>
      <p:sp>
        <p:nvSpPr>
          <p:cNvPr id="3" name="Content Placeholder 2">
            <a:extLst>
              <a:ext uri="{FF2B5EF4-FFF2-40B4-BE49-F238E27FC236}">
                <a16:creationId xmlns:a16="http://schemas.microsoft.com/office/drawing/2014/main" id="{CAFC193E-ED14-4CBE-9457-4EDF81658AB7}"/>
              </a:ext>
            </a:extLst>
          </p:cNvPr>
          <p:cNvSpPr>
            <a:spLocks noGrp="1"/>
          </p:cNvSpPr>
          <p:nvPr>
            <p:ph idx="1"/>
          </p:nvPr>
        </p:nvSpPr>
        <p:spPr/>
        <p:txBody>
          <a:bodyPr/>
          <a:lstStyle/>
          <a:p>
            <a:r>
              <a:rPr lang="en-US" dirty="0"/>
              <a:t>The network takes in 128*128 image [3, 128, 128].</a:t>
            </a:r>
          </a:p>
          <a:p>
            <a:r>
              <a:rPr lang="en-US" dirty="0"/>
              <a:t>Two pre-process applies two convolutional layers, </a:t>
            </a:r>
            <a:r>
              <a:rPr lang="en-US" dirty="0" err="1"/>
              <a:t>relu</a:t>
            </a:r>
            <a:r>
              <a:rPr lang="en-US" dirty="0"/>
              <a:t> activation functions, and </a:t>
            </a:r>
            <a:r>
              <a:rPr lang="en-US" dirty="0" err="1"/>
              <a:t>maxpool</a:t>
            </a:r>
            <a:r>
              <a:rPr lang="en-US" dirty="0"/>
              <a:t> layers. The input is converted to [64, 32, 32].</a:t>
            </a:r>
          </a:p>
          <a:p>
            <a:r>
              <a:rPr lang="en-US" dirty="0"/>
              <a:t>Through 3 groups of convolutional layers together with </a:t>
            </a:r>
            <a:r>
              <a:rPr lang="en-US" dirty="0" err="1"/>
              <a:t>SkipBlock</a:t>
            </a:r>
            <a:r>
              <a:rPr lang="en-US" dirty="0"/>
              <a:t> applied, the output is [256, 4, 4].</a:t>
            </a:r>
          </a:p>
          <a:p>
            <a:r>
              <a:rPr lang="en-US" dirty="0"/>
              <a:t>Before feed into the fully connected layers, the output is converted to [1, 4096].</a:t>
            </a:r>
          </a:p>
          <a:p>
            <a:r>
              <a:rPr lang="en-US" dirty="0"/>
              <a:t>After two fully connected layers, the output is a [1, 1440] vector.</a:t>
            </a:r>
          </a:p>
        </p:txBody>
      </p:sp>
    </p:spTree>
    <p:extLst>
      <p:ext uri="{BB962C8B-B14F-4D97-AF65-F5344CB8AC3E}">
        <p14:creationId xmlns:p14="http://schemas.microsoft.com/office/powerpoint/2010/main" val="289197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D4AE-A783-408A-8D3D-65D605CC902D}"/>
              </a:ext>
            </a:extLst>
          </p:cNvPr>
          <p:cNvSpPr>
            <a:spLocks noGrp="1"/>
          </p:cNvSpPr>
          <p:nvPr>
            <p:ph type="title"/>
          </p:nvPr>
        </p:nvSpPr>
        <p:spPr/>
        <p:txBody>
          <a:bodyPr/>
          <a:lstStyle/>
          <a:p>
            <a:r>
              <a:rPr lang="en-US" dirty="0"/>
              <a:t>Network Design: YOLO-like Detector</a:t>
            </a:r>
          </a:p>
        </p:txBody>
      </p:sp>
      <p:sp>
        <p:nvSpPr>
          <p:cNvPr id="3" name="Content Placeholder 2">
            <a:extLst>
              <a:ext uri="{FF2B5EF4-FFF2-40B4-BE49-F238E27FC236}">
                <a16:creationId xmlns:a16="http://schemas.microsoft.com/office/drawing/2014/main" id="{C512D6D8-3E14-458B-A4FF-3DB7E4AC699D}"/>
              </a:ext>
            </a:extLst>
          </p:cNvPr>
          <p:cNvSpPr>
            <a:spLocks noGrp="1"/>
          </p:cNvSpPr>
          <p:nvPr>
            <p:ph idx="1"/>
          </p:nvPr>
        </p:nvSpPr>
        <p:spPr/>
        <p:txBody>
          <a:bodyPr>
            <a:normAutofit fontScale="92500" lnSpcReduction="20000"/>
          </a:bodyPr>
          <a:lstStyle/>
          <a:p>
            <a:r>
              <a:rPr lang="en-US" dirty="0"/>
              <a:t>For each 128*128 image, use </a:t>
            </a:r>
            <a:r>
              <a:rPr lang="en-US" dirty="0" err="1"/>
              <a:t>yolo_interval</a:t>
            </a:r>
            <a:r>
              <a:rPr lang="en-US" dirty="0"/>
              <a:t> of 20 to obtain a 6*6 cell grid.</a:t>
            </a:r>
          </a:p>
          <a:p>
            <a:r>
              <a:rPr lang="en-US" dirty="0"/>
              <a:t>For each cell, there are 5 candidate anchor boxes with different aspect ratio (h/w): 1/1, 1/3, 1/5, 3/1, 5/1.</a:t>
            </a:r>
          </a:p>
          <a:p>
            <a:r>
              <a:rPr lang="en-US" dirty="0"/>
              <a:t>The idea is letting the anchor box whose center is closest to object bounding box be the responsible box.</a:t>
            </a:r>
          </a:p>
          <a:p>
            <a:r>
              <a:rPr lang="en-US" dirty="0"/>
              <a:t>I only considered images with maximum of 5 objects detected.</a:t>
            </a:r>
          </a:p>
          <a:p>
            <a:r>
              <a:rPr lang="en-US" dirty="0"/>
              <a:t>A yolo vector is constructed for each anchor box. Each vector is of size [1, 8], with the index 0 means the confidence the anchor box contains the object (I used the </a:t>
            </a:r>
            <a:r>
              <a:rPr lang="en-US" dirty="0" err="1"/>
              <a:t>IoU</a:t>
            </a:r>
            <a:r>
              <a:rPr lang="en-US" dirty="0"/>
              <a:t> for index 0 in case some object bounding box is smaller than the candidate anchor box), index 1 and 2 means the offsets of coordinates, index 3 and 4 correspond the bounding box height and width, and the last three indexes correspond the class labels.</a:t>
            </a:r>
          </a:p>
        </p:txBody>
      </p:sp>
      <p:sp>
        <p:nvSpPr>
          <p:cNvPr id="4" name="TextBox 3">
            <a:extLst>
              <a:ext uri="{FF2B5EF4-FFF2-40B4-BE49-F238E27FC236}">
                <a16:creationId xmlns:a16="http://schemas.microsoft.com/office/drawing/2014/main" id="{E49B621C-54A4-4DB9-B52D-AAA67DBF28B2}"/>
              </a:ext>
            </a:extLst>
          </p:cNvPr>
          <p:cNvSpPr txBox="1"/>
          <p:nvPr/>
        </p:nvSpPr>
        <p:spPr>
          <a:xfrm>
            <a:off x="4423362" y="6123543"/>
            <a:ext cx="3345275" cy="369332"/>
          </a:xfrm>
          <a:prstGeom prst="rect">
            <a:avLst/>
          </a:prstGeom>
          <a:noFill/>
        </p:spPr>
        <p:txBody>
          <a:bodyPr wrap="none" rtlCol="0">
            <a:spAutoFit/>
          </a:bodyPr>
          <a:lstStyle/>
          <a:p>
            <a:r>
              <a:rPr lang="en-US" dirty="0"/>
              <a:t>[</a:t>
            </a:r>
            <a:r>
              <a:rPr lang="en-US" dirty="0" err="1"/>
              <a:t>IoU</a:t>
            </a:r>
            <a:r>
              <a:rPr lang="en-US" dirty="0"/>
              <a:t>, </a:t>
            </a:r>
            <a:r>
              <a:rPr lang="en-US" dirty="0" err="1"/>
              <a:t>delx</a:t>
            </a:r>
            <a:r>
              <a:rPr lang="en-US" dirty="0"/>
              <a:t>, </a:t>
            </a:r>
            <a:r>
              <a:rPr lang="en-US" dirty="0" err="1"/>
              <a:t>dely</a:t>
            </a:r>
            <a:r>
              <a:rPr lang="en-US" dirty="0"/>
              <a:t>, </a:t>
            </a:r>
            <a:r>
              <a:rPr lang="en-US" dirty="0" err="1"/>
              <a:t>bh</a:t>
            </a:r>
            <a:r>
              <a:rPr lang="en-US" dirty="0"/>
              <a:t>, </a:t>
            </a:r>
            <a:r>
              <a:rPr lang="en-US" dirty="0" err="1"/>
              <a:t>bw</a:t>
            </a:r>
            <a:r>
              <a:rPr lang="en-US" dirty="0"/>
              <a:t>, c1, c2, c3]</a:t>
            </a:r>
          </a:p>
        </p:txBody>
      </p:sp>
    </p:spTree>
    <p:extLst>
      <p:ext uri="{BB962C8B-B14F-4D97-AF65-F5344CB8AC3E}">
        <p14:creationId xmlns:p14="http://schemas.microsoft.com/office/powerpoint/2010/main" val="311935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E98C-BE48-48E5-9B9B-16FDD76F17D9}"/>
              </a:ext>
            </a:extLst>
          </p:cNvPr>
          <p:cNvSpPr>
            <a:spLocks noGrp="1"/>
          </p:cNvSpPr>
          <p:nvPr>
            <p:ph type="title"/>
          </p:nvPr>
        </p:nvSpPr>
        <p:spPr/>
        <p:txBody>
          <a:bodyPr/>
          <a:lstStyle/>
          <a:p>
            <a:r>
              <a:rPr lang="en-US" dirty="0"/>
              <a:t>Network Design: YOLO-like Detector (cont.)</a:t>
            </a:r>
          </a:p>
        </p:txBody>
      </p:sp>
      <p:sp>
        <p:nvSpPr>
          <p:cNvPr id="3" name="Content Placeholder 2">
            <a:extLst>
              <a:ext uri="{FF2B5EF4-FFF2-40B4-BE49-F238E27FC236}">
                <a16:creationId xmlns:a16="http://schemas.microsoft.com/office/drawing/2014/main" id="{CD186EB6-6424-4E09-B441-919E28108DD6}"/>
              </a:ext>
            </a:extLst>
          </p:cNvPr>
          <p:cNvSpPr>
            <a:spLocks noGrp="1"/>
          </p:cNvSpPr>
          <p:nvPr>
            <p:ph idx="1"/>
          </p:nvPr>
        </p:nvSpPr>
        <p:spPr/>
        <p:txBody>
          <a:bodyPr/>
          <a:lstStyle/>
          <a:p>
            <a:r>
              <a:rPr lang="en-US" dirty="0"/>
              <a:t>If the bounding box label is one of the three selected classes, corresponding index in the yolo vector is set to 1. For unselected classes, in my case, bounding box label tensor with value 13, the corresponding index in the yolo vector is 0.</a:t>
            </a:r>
          </a:p>
          <a:p>
            <a:r>
              <a:rPr lang="en-US" dirty="0"/>
              <a:t>Therefore, for all cells, each cell has 5 anchor boxes, an image will turn into a [36, 5, 8] vector, which correspond my network output dimension [1, 1440].</a:t>
            </a:r>
          </a:p>
        </p:txBody>
      </p:sp>
    </p:spTree>
    <p:extLst>
      <p:ext uri="{BB962C8B-B14F-4D97-AF65-F5344CB8AC3E}">
        <p14:creationId xmlns:p14="http://schemas.microsoft.com/office/powerpoint/2010/main" val="78608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CBF7-13B8-49A3-A9E0-2A36DF12146C}"/>
              </a:ext>
            </a:extLst>
          </p:cNvPr>
          <p:cNvSpPr>
            <a:spLocks noGrp="1"/>
          </p:cNvSpPr>
          <p:nvPr>
            <p:ph type="title"/>
          </p:nvPr>
        </p:nvSpPr>
        <p:spPr/>
        <p:txBody>
          <a:bodyPr/>
          <a:lstStyle/>
          <a:p>
            <a:r>
              <a:rPr lang="en-US" dirty="0"/>
              <a:t>Network Design: YOLO-like Detector (cont.)</a:t>
            </a:r>
          </a:p>
        </p:txBody>
      </p:sp>
      <p:sp>
        <p:nvSpPr>
          <p:cNvPr id="3" name="Content Placeholder 2">
            <a:extLst>
              <a:ext uri="{FF2B5EF4-FFF2-40B4-BE49-F238E27FC236}">
                <a16:creationId xmlns:a16="http://schemas.microsoft.com/office/drawing/2014/main" id="{73D7AFDB-EF99-4978-B710-08C4AFDAF9E6}"/>
              </a:ext>
            </a:extLst>
          </p:cNvPr>
          <p:cNvSpPr>
            <a:spLocks noGrp="1"/>
          </p:cNvSpPr>
          <p:nvPr>
            <p:ph idx="1"/>
          </p:nvPr>
        </p:nvSpPr>
        <p:spPr>
          <a:xfrm>
            <a:off x="838200" y="1825625"/>
            <a:ext cx="10515600" cy="3266492"/>
          </a:xfrm>
        </p:spPr>
        <p:txBody>
          <a:bodyPr>
            <a:normAutofit fontScale="85000" lnSpcReduction="10000"/>
          </a:bodyPr>
          <a:lstStyle/>
          <a:p>
            <a:r>
              <a:rPr lang="en-US" dirty="0"/>
              <a:t>I have implemented the Yolo Loss function based on the equation in Yolov1 paper, but the training result is not optimal. Therefore, I choose MSE instead. The Yolo Loss function can be found in model.py file with class name </a:t>
            </a:r>
            <a:r>
              <a:rPr lang="en-US" dirty="0" err="1"/>
              <a:t>YoloLoss</a:t>
            </a:r>
            <a:r>
              <a:rPr lang="en-US" dirty="0"/>
              <a:t>.</a:t>
            </a:r>
          </a:p>
          <a:p>
            <a:r>
              <a:rPr lang="en-US" dirty="0"/>
              <a:t>A customized </a:t>
            </a:r>
            <a:r>
              <a:rPr lang="en-US" dirty="0" err="1"/>
              <a:t>IoU</a:t>
            </a:r>
            <a:r>
              <a:rPr lang="en-US" dirty="0"/>
              <a:t> metric is implemented for testing. The idea is given the true bounding box and predicted bounding box coordinates and width and height, the two diagonal coordinates can be calculated. Within the larger region covered by the diagonal coordinates, go through each pixel and check if the pixel is within the bounding boxes. If it is in both boxes, count as intersection and union; if only one box, count as union; otherwise do not count. The </a:t>
            </a:r>
            <a:r>
              <a:rPr lang="en-US" dirty="0" err="1"/>
              <a:t>IoU</a:t>
            </a:r>
            <a:r>
              <a:rPr lang="en-US" dirty="0"/>
              <a:t> error is calculated by intersection / union.</a:t>
            </a:r>
          </a:p>
        </p:txBody>
      </p:sp>
      <p:pic>
        <p:nvPicPr>
          <p:cNvPr id="5" name="Picture 4" descr="A screenshot of a computer&#10;&#10;Description automatically generated with medium confidence">
            <a:extLst>
              <a:ext uri="{FF2B5EF4-FFF2-40B4-BE49-F238E27FC236}">
                <a16:creationId xmlns:a16="http://schemas.microsoft.com/office/drawing/2014/main" id="{61674C79-5FCD-4D69-9183-E2E2774D1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9663" y="4725711"/>
            <a:ext cx="3533775" cy="2105025"/>
          </a:xfrm>
          <a:prstGeom prst="rect">
            <a:avLst/>
          </a:prstGeom>
        </p:spPr>
      </p:pic>
    </p:spTree>
    <p:extLst>
      <p:ext uri="{BB962C8B-B14F-4D97-AF65-F5344CB8AC3E}">
        <p14:creationId xmlns:p14="http://schemas.microsoft.com/office/powerpoint/2010/main" val="97060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C5E8-809C-4A83-A35A-03166E3FAD45}"/>
              </a:ext>
            </a:extLst>
          </p:cNvPr>
          <p:cNvSpPr>
            <a:spLocks noGrp="1"/>
          </p:cNvSpPr>
          <p:nvPr>
            <p:ph type="title"/>
          </p:nvPr>
        </p:nvSpPr>
        <p:spPr/>
        <p:txBody>
          <a:bodyPr/>
          <a:lstStyle/>
          <a:p>
            <a:r>
              <a:rPr lang="en-US" dirty="0"/>
              <a:t>Network Design: YOLO-like Detector (cont.)</a:t>
            </a:r>
          </a:p>
        </p:txBody>
      </p:sp>
      <p:sp>
        <p:nvSpPr>
          <p:cNvPr id="3" name="Content Placeholder 2">
            <a:extLst>
              <a:ext uri="{FF2B5EF4-FFF2-40B4-BE49-F238E27FC236}">
                <a16:creationId xmlns:a16="http://schemas.microsoft.com/office/drawing/2014/main" id="{B15FA7DD-5264-4B3B-BDDD-EDDE492A577F}"/>
              </a:ext>
            </a:extLst>
          </p:cNvPr>
          <p:cNvSpPr>
            <a:spLocks noGrp="1"/>
          </p:cNvSpPr>
          <p:nvPr>
            <p:ph idx="1"/>
          </p:nvPr>
        </p:nvSpPr>
        <p:spPr/>
        <p:txBody>
          <a:bodyPr>
            <a:normAutofit lnSpcReduction="10000"/>
          </a:bodyPr>
          <a:lstStyle/>
          <a:p>
            <a:r>
              <a:rPr lang="en-US" dirty="0"/>
              <a:t>To obtain the predicted bounding boxes coordinates, I unscrambled the output of the network.</a:t>
            </a:r>
          </a:p>
          <a:p>
            <a:r>
              <a:rPr lang="en-US" dirty="0"/>
              <a:t>From the output, </a:t>
            </a:r>
            <a:r>
              <a:rPr lang="en-US" dirty="0" err="1"/>
              <a:t>bh</a:t>
            </a:r>
            <a:r>
              <a:rPr lang="en-US" dirty="0"/>
              <a:t> and </a:t>
            </a:r>
            <a:r>
              <a:rPr lang="en-US" dirty="0" err="1"/>
              <a:t>bw</a:t>
            </a:r>
            <a:r>
              <a:rPr lang="en-US" dirty="0"/>
              <a:t> can be used to obtain the </a:t>
            </a:r>
            <a:r>
              <a:rPr lang="en-US" dirty="0" err="1"/>
              <a:t>pred_h</a:t>
            </a:r>
            <a:r>
              <a:rPr lang="en-US" dirty="0"/>
              <a:t> and </a:t>
            </a:r>
            <a:r>
              <a:rPr lang="en-US" dirty="0" err="1"/>
              <a:t>pred_w</a:t>
            </a:r>
            <a:r>
              <a:rPr lang="en-US" dirty="0"/>
              <a:t> of the predicted bounding boxes. Since the true bounding box x, y, w, h are given, the </a:t>
            </a:r>
            <a:r>
              <a:rPr lang="en-US" dirty="0" err="1"/>
              <a:t>pred_x</a:t>
            </a:r>
            <a:r>
              <a:rPr lang="en-US" dirty="0"/>
              <a:t>, </a:t>
            </a:r>
            <a:r>
              <a:rPr lang="en-US" dirty="0" err="1"/>
              <a:t>pred_y</a:t>
            </a:r>
            <a:r>
              <a:rPr lang="en-US" dirty="0"/>
              <a:t> can be calculated from x, y, </a:t>
            </a:r>
            <a:r>
              <a:rPr lang="en-US" dirty="0" err="1"/>
              <a:t>pred_h</a:t>
            </a:r>
            <a:r>
              <a:rPr lang="en-US" dirty="0"/>
              <a:t>, </a:t>
            </a:r>
            <a:r>
              <a:rPr lang="en-US" dirty="0" err="1"/>
              <a:t>pred_w</a:t>
            </a:r>
            <a:r>
              <a:rPr lang="en-US" dirty="0"/>
              <a:t> and the predicted offsets of center coordinates.</a:t>
            </a:r>
          </a:p>
          <a:p>
            <a:r>
              <a:rPr lang="en-US" dirty="0"/>
              <a:t>Since the false alarm predictions are important, I unscrambled the output and obtain the all the predicted label for each responsible anchor box. By constructing a confusion matrix between the </a:t>
            </a:r>
            <a:r>
              <a:rPr lang="en-US" dirty="0" err="1"/>
              <a:t>true_labels</a:t>
            </a:r>
            <a:r>
              <a:rPr lang="en-US" dirty="0"/>
              <a:t> and </a:t>
            </a:r>
            <a:r>
              <a:rPr lang="en-US" dirty="0" err="1"/>
              <a:t>pred_labels</a:t>
            </a:r>
            <a:r>
              <a:rPr lang="en-US" dirty="0"/>
              <a:t>, I can identify the false alarms by counting the number 13 in </a:t>
            </a:r>
            <a:r>
              <a:rPr lang="en-US" dirty="0" err="1"/>
              <a:t>pred_labels</a:t>
            </a:r>
            <a:r>
              <a:rPr lang="en-US" dirty="0"/>
              <a:t>.</a:t>
            </a:r>
          </a:p>
        </p:txBody>
      </p:sp>
    </p:spTree>
    <p:extLst>
      <p:ext uri="{BB962C8B-B14F-4D97-AF65-F5344CB8AC3E}">
        <p14:creationId xmlns:p14="http://schemas.microsoft.com/office/powerpoint/2010/main" val="1236286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1017</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HW6 Report</vt:lpstr>
      <vt:lpstr>COCO subset</vt:lpstr>
      <vt:lpstr>COCO subset: download</vt:lpstr>
      <vt:lpstr>Network Design</vt:lpstr>
      <vt:lpstr>Network Design (cont.)</vt:lpstr>
      <vt:lpstr>Network Design: YOLO-like Detector</vt:lpstr>
      <vt:lpstr>Network Design: YOLO-like Detector (cont.)</vt:lpstr>
      <vt:lpstr>Network Design: YOLO-like Detector (cont.)</vt:lpstr>
      <vt:lpstr>Network Design: YOLO-like Detector (cont.)</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HW6 Report</dc:title>
  <dc:creator>Zhang, Damin</dc:creator>
  <cp:lastModifiedBy>Zhang, Damin</cp:lastModifiedBy>
  <cp:revision>12</cp:revision>
  <dcterms:created xsi:type="dcterms:W3CDTF">2021-04-14T16:47:00Z</dcterms:created>
  <dcterms:modified xsi:type="dcterms:W3CDTF">2021-04-15T02:51:10Z</dcterms:modified>
</cp:coreProperties>
</file>