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8" r:id="rId4"/>
    <p:sldId id="267" r:id="rId5"/>
    <p:sldId id="266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9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0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F627-80B8-4A01-A3A7-A3C0819F877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ABE30-7970-43FF-A0B8-227CF6B85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3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 the subjective and objective difference between R and Python</a:t>
            </a:r>
          </a:p>
          <a:p>
            <a:r>
              <a:rPr lang="en-US" dirty="0" smtClean="0"/>
              <a:t>Discuss the strengths and weaknesses of each language</a:t>
            </a:r>
            <a:endParaRPr lang="en-US" dirty="0" smtClean="0"/>
          </a:p>
          <a:p>
            <a:r>
              <a:rPr lang="en-US" dirty="0" smtClean="0"/>
              <a:t>Analyze a dataset in Python and R</a:t>
            </a:r>
          </a:p>
          <a:p>
            <a:r>
              <a:rPr lang="en-US" dirty="0" smtClean="0"/>
              <a:t>Show what code is needed in both languages to achieve the same result.</a:t>
            </a:r>
          </a:p>
          <a:p>
            <a:r>
              <a:rPr lang="en-US" dirty="0" smtClean="0"/>
              <a:t>The dataset </a:t>
            </a:r>
            <a:r>
              <a:rPr lang="en-US" dirty="0" smtClean="0"/>
              <a:t>used for this analysis is obtained </a:t>
            </a:r>
            <a:r>
              <a:rPr lang="en-US" dirty="0" smtClean="0"/>
              <a:t>from the performance of NBA players in the 2013-2014 season</a:t>
            </a:r>
            <a:endParaRPr lang="en-US" dirty="0" smtClean="0"/>
          </a:p>
          <a:p>
            <a:r>
              <a:rPr lang="en-US" dirty="0" smtClean="0"/>
              <a:t>Without further ado, let’s get started with Python vs R challenge.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4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python, the </a:t>
            </a:r>
            <a:r>
              <a:rPr lang="en-US" dirty="0" err="1" smtClean="0"/>
              <a:t>Scikit</a:t>
            </a:r>
            <a:r>
              <a:rPr lang="en-US" dirty="0" smtClean="0"/>
              <a:t>-learn library has a unified interface for working with many different machine learning algorithms, and there’s usually only one main implementation of each algorithm in Python.</a:t>
            </a:r>
          </a:p>
          <a:p>
            <a:endParaRPr lang="en-US" dirty="0"/>
          </a:p>
          <a:p>
            <a:r>
              <a:rPr lang="en-US" dirty="0" smtClean="0"/>
              <a:t>With R, there are many smaller packages containing individual algorithms, often with inconsistent ways to access them. This results in a greater diversity of algorithms (many have several implementations, and many are fresh out of research labs), but with a bit of a usability hit. </a:t>
            </a:r>
          </a:p>
          <a:p>
            <a:endParaRPr lang="en-US" dirty="0"/>
          </a:p>
          <a:p>
            <a:r>
              <a:rPr lang="en-US" dirty="0" smtClean="0"/>
              <a:t>For example, to implement the </a:t>
            </a:r>
            <a:r>
              <a:rPr lang="en-US" dirty="0" err="1" smtClean="0"/>
              <a:t>RandomForest</a:t>
            </a:r>
            <a:r>
              <a:rPr lang="en-US" dirty="0" smtClean="0"/>
              <a:t> model in R, we used a </a:t>
            </a:r>
            <a:r>
              <a:rPr lang="en-US" dirty="0" err="1" smtClean="0"/>
              <a:t>randomforest</a:t>
            </a:r>
            <a:r>
              <a:rPr lang="en-US" dirty="0" smtClean="0"/>
              <a:t> library, whereas it was built into </a:t>
            </a:r>
            <a:r>
              <a:rPr lang="en-US" dirty="0" err="1" smtClean="0"/>
              <a:t>scikit</a:t>
            </a:r>
            <a:r>
              <a:rPr lang="en-US" dirty="0" smtClean="0"/>
              <a:t>-learn in Python.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Model summary statistics</a:t>
            </a:r>
          </a:p>
          <a:p>
            <a:pPr>
              <a:buFontTx/>
              <a:buChar char="-"/>
            </a:pPr>
            <a:r>
              <a:rPr lang="en-US" dirty="0" smtClean="0"/>
              <a:t>If we want to get summary statistics about the fit of a model, like r-squared value, we’ll need to do a bit more in Python than in R. </a:t>
            </a:r>
          </a:p>
          <a:p>
            <a:pPr>
              <a:buFontTx/>
              <a:buChar char="-"/>
            </a:pPr>
            <a:r>
              <a:rPr lang="en-US" dirty="0" smtClean="0"/>
              <a:t>With R, we can use the built-in summary function to get information on the model. </a:t>
            </a:r>
          </a:p>
          <a:p>
            <a:pPr>
              <a:buFontTx/>
              <a:buChar char="-"/>
            </a:pPr>
            <a:r>
              <a:rPr lang="en-US" dirty="0" smtClean="0"/>
              <a:t>With Python, we need to use the </a:t>
            </a:r>
            <a:r>
              <a:rPr lang="en-US" dirty="0" err="1" smtClean="0"/>
              <a:t>statsmodels</a:t>
            </a:r>
            <a:r>
              <a:rPr lang="en-US" dirty="0" smtClean="0"/>
              <a:t> package, which enables many statistical methods to be used in Python. We get similar results, although generally it’s a bit harder to do statistical analysis in Python than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follows an object-oriented paradigm while R is more functional.</a:t>
            </a:r>
          </a:p>
          <a:p>
            <a:r>
              <a:rPr lang="en-US" dirty="0" smtClean="0"/>
              <a:t>Everything in python is an object, and almost everything has attributes and methods.</a:t>
            </a:r>
            <a:endParaRPr lang="en-US" dirty="0"/>
          </a:p>
          <a:p>
            <a:r>
              <a:rPr lang="en-US" dirty="0" smtClean="0"/>
              <a:t>For example in Python, the head method is a method on the data frame object. 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R, there is a separate head function. </a:t>
            </a:r>
          </a:p>
          <a:p>
            <a:r>
              <a:rPr lang="en-US" dirty="0" smtClean="0"/>
              <a:t>This is a common theme we’ll see as we start to do analysis with </a:t>
            </a:r>
            <a:r>
              <a:rPr lang="en-US" dirty="0" smtClean="0"/>
              <a:t>using both </a:t>
            </a:r>
            <a:r>
              <a:rPr lang="en-US" dirty="0" smtClean="0"/>
              <a:t>languages. </a:t>
            </a:r>
          </a:p>
        </p:txBody>
      </p:sp>
    </p:spTree>
    <p:extLst>
      <p:ext uri="{BB962C8B-B14F-4D97-AF65-F5344CB8AC3E}">
        <p14:creationId xmlns:p14="http://schemas.microsoft.com/office/powerpoint/2010/main" val="368295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1581" cy="1325563"/>
          </a:xfrm>
        </p:spPr>
        <p:txBody>
          <a:bodyPr/>
          <a:lstStyle/>
          <a:p>
            <a:r>
              <a:rPr lang="en-US" b="1" dirty="0" smtClean="0"/>
              <a:t>Overview: Popularity index (2018)</a:t>
            </a:r>
            <a:endParaRPr lang="en-US" dirty="0"/>
          </a:p>
        </p:txBody>
      </p:sp>
      <p:pic>
        <p:nvPicPr>
          <p:cNvPr id="3074" name="Picture 2" descr="screenshot of the top ten programming languages ap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95" y="1805979"/>
            <a:ext cx="7258834" cy="437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79766" y="2622756"/>
            <a:ext cx="35282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: The Institute of Electrical and Electronics Engineers (IEEE).</a:t>
            </a:r>
          </a:p>
          <a:p>
            <a:r>
              <a:rPr lang="en-US" dirty="0" smtClean="0"/>
              <a:t>Spectrum ranking is a metrics that quantify the popularity of a programming language.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49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Overview: </a:t>
            </a:r>
            <a:r>
              <a:rPr lang="en-US" b="1" dirty="0" smtClean="0"/>
              <a:t>Popularity index (2016)</a:t>
            </a:r>
            <a:endParaRPr lang="en-US" dirty="0"/>
          </a:p>
        </p:txBody>
      </p:sp>
      <p:pic>
        <p:nvPicPr>
          <p:cNvPr id="2050" name="Picture 2" descr="https://www.guru99.com/images/r_programming/032918_1306_RVsPythonWh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55" y="1843342"/>
            <a:ext cx="7467870" cy="446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3927" y="6279725"/>
            <a:ext cx="154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: IEEE</a:t>
            </a:r>
          </a:p>
        </p:txBody>
      </p:sp>
    </p:spTree>
    <p:extLst>
      <p:ext uri="{BB962C8B-B14F-4D97-AF65-F5344CB8AC3E}">
        <p14:creationId xmlns:p14="http://schemas.microsoft.com/office/powerpoint/2010/main" val="250146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Overview: People switching (2016)</a:t>
            </a:r>
            <a:endParaRPr lang="en-US" b="1" dirty="0"/>
          </a:p>
        </p:txBody>
      </p:sp>
      <p:pic>
        <p:nvPicPr>
          <p:cNvPr id="1026" name="Picture 2" descr="https://www.guru99.com/images/r_programming/032918_1306_RVsPythonWh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110" y="1690688"/>
            <a:ext cx="7660255" cy="414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8818" y="6064064"/>
            <a:ext cx="1544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Source</a:t>
            </a:r>
            <a:r>
              <a:rPr lang="en-US" dirty="0" smtClean="0"/>
              <a:t>: IEEE</a:t>
            </a:r>
          </a:p>
        </p:txBody>
      </p:sp>
    </p:spTree>
    <p:extLst>
      <p:ext uri="{BB962C8B-B14F-4D97-AF65-F5344CB8AC3E}">
        <p14:creationId xmlns:p14="http://schemas.microsoft.com/office/powerpoint/2010/main" val="12853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frames: Importing a CSV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frames are two-dimensional arrays and is available in both R and Python.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Python, we need to import the pandas library to get access to </a:t>
            </a:r>
            <a:r>
              <a:rPr lang="en-US" dirty="0" err="1" smtClean="0"/>
              <a:t>Dataframes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In R, while we can import the data using the base R function read.csv(), using the </a:t>
            </a:r>
            <a:r>
              <a:rPr lang="en-US" dirty="0" err="1" smtClean="0"/>
              <a:t>readr</a:t>
            </a:r>
            <a:r>
              <a:rPr lang="en-US" dirty="0" smtClean="0"/>
              <a:t> library function </a:t>
            </a:r>
            <a:r>
              <a:rPr lang="en-US" dirty="0" err="1" smtClean="0"/>
              <a:t>read_csv</a:t>
            </a:r>
            <a:r>
              <a:rPr lang="en-US" dirty="0" smtClean="0"/>
              <a:t>() has the advantage of greater speed.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013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8" y="365125"/>
            <a:ext cx="10147852" cy="1325563"/>
          </a:xfrm>
        </p:spPr>
        <p:txBody>
          <a:bodyPr/>
          <a:lstStyle/>
          <a:p>
            <a:r>
              <a:rPr lang="en-US" b="1" dirty="0" smtClean="0"/>
              <a:t>Statistics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In both R and Python, we apply a function across a data frame columns to find the a statistic </a:t>
            </a:r>
            <a:r>
              <a:rPr lang="en-US" dirty="0" smtClean="0"/>
              <a:t>(e.g., mean)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Python, by applying the mean method on a data frame will find the mean of the numeric columns by default.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In R, we may have to use two packages to perform this task.  First, we select the numeric and used the </a:t>
            </a:r>
            <a:r>
              <a:rPr lang="en-US" dirty="0" smtClean="0"/>
              <a:t>%&gt;% operator, referred to as “the pipe”, to pass the output of one function as input to the next. Then, we calculate the mean of all selected numeric columns.</a:t>
            </a:r>
          </a:p>
        </p:txBody>
      </p:sp>
    </p:spTree>
    <p:extLst>
      <p:ext uri="{BB962C8B-B14F-4D97-AF65-F5344CB8AC3E}">
        <p14:creationId xmlns:p14="http://schemas.microsoft.com/office/powerpoint/2010/main" val="348247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3177"/>
            <a:ext cx="10515600" cy="867327"/>
          </a:xfrm>
        </p:spPr>
        <p:txBody>
          <a:bodyPr>
            <a:normAutofit/>
          </a:bodyPr>
          <a:lstStyle/>
          <a:p>
            <a:r>
              <a:rPr lang="en-US" b="1" dirty="0" smtClean="0"/>
              <a:t>Plots /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Plots/visualization are similar in R and Python.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R has many more packages to perform visualization. Such as ggplot2, Lattice, </a:t>
            </a:r>
            <a:r>
              <a:rPr lang="en-US" dirty="0" err="1" smtClean="0"/>
              <a:t>highcharter</a:t>
            </a:r>
            <a:r>
              <a:rPr lang="en-US" dirty="0" smtClean="0"/>
              <a:t>, </a:t>
            </a:r>
            <a:r>
              <a:rPr lang="en-US" dirty="0" err="1" smtClean="0"/>
              <a:t>GGally</a:t>
            </a:r>
            <a:r>
              <a:rPr lang="en-US" dirty="0" smtClean="0"/>
              <a:t> - a helper package for ggplot2.</a:t>
            </a:r>
          </a:p>
          <a:p>
            <a:endParaRPr lang="en-US" dirty="0"/>
          </a:p>
          <a:p>
            <a:r>
              <a:rPr lang="en-US" dirty="0" smtClean="0"/>
              <a:t>In Python, </a:t>
            </a:r>
            <a:r>
              <a:rPr lang="en-US" dirty="0" err="1" smtClean="0"/>
              <a:t>matplotlib</a:t>
            </a:r>
            <a:r>
              <a:rPr lang="en-US" dirty="0" smtClean="0"/>
              <a:t> is the primary plotting package, and </a:t>
            </a:r>
            <a:r>
              <a:rPr lang="en-US" dirty="0" err="1" smtClean="0"/>
              <a:t>seaborn</a:t>
            </a:r>
            <a:r>
              <a:rPr lang="en-US" dirty="0" smtClean="0"/>
              <a:t> is a widely used layer over </a:t>
            </a:r>
            <a:r>
              <a:rPr lang="en-US" dirty="0" err="1" smtClean="0"/>
              <a:t>matplotlib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visualization in Python, there is usually one main way to do something, whereas in R, there are many packages supporting different methods of doing things (there are at least a half dozen packages to make pair plots, for instance).</a:t>
            </a:r>
          </a:p>
        </p:txBody>
      </p:sp>
    </p:spTree>
    <p:extLst>
      <p:ext uri="{BB962C8B-B14F-4D97-AF65-F5344CB8AC3E}">
        <p14:creationId xmlns:p14="http://schemas.microsoft.com/office/powerpoint/2010/main" val="6806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134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Split data into train and test sets</a:t>
            </a:r>
          </a:p>
          <a:p>
            <a:pPr marL="0" indent="0">
              <a:buNone/>
            </a:pPr>
            <a:r>
              <a:rPr lang="en-US" dirty="0" smtClean="0"/>
              <a:t>- R has many more data-analysis </a:t>
            </a:r>
            <a:r>
              <a:rPr lang="en-US" dirty="0" err="1" smtClean="0"/>
              <a:t>builtin</a:t>
            </a:r>
            <a:r>
              <a:rPr lang="en-US" dirty="0" smtClean="0"/>
              <a:t> </a:t>
            </a:r>
            <a:r>
              <a:rPr lang="en-US" dirty="0" smtClean="0"/>
              <a:t>functions, like </a:t>
            </a:r>
            <a:r>
              <a:rPr lang="en-US" dirty="0" smtClean="0"/>
              <a:t>setting seeds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set.seed</a:t>
            </a:r>
            <a:r>
              <a:rPr lang="en-US" dirty="0" smtClean="0"/>
              <a:t>), whereas </a:t>
            </a:r>
            <a:r>
              <a:rPr lang="en-US" dirty="0" smtClean="0"/>
              <a:t>in Python </a:t>
            </a:r>
            <a:r>
              <a:rPr lang="en-US" dirty="0" smtClean="0"/>
              <a:t>these are called via packages (</a:t>
            </a:r>
            <a:r>
              <a:rPr lang="en-US" dirty="0" err="1" smtClean="0"/>
              <a:t>random.seed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Models</a:t>
            </a:r>
          </a:p>
          <a:p>
            <a:pPr>
              <a:buFontTx/>
              <a:buChar char="-"/>
            </a:pPr>
            <a:r>
              <a:rPr lang="en-US" dirty="0" smtClean="0"/>
              <a:t>Python </a:t>
            </a:r>
            <a:r>
              <a:rPr lang="en-US" dirty="0" err="1" smtClean="0"/>
              <a:t>Scikit</a:t>
            </a:r>
            <a:r>
              <a:rPr lang="en-US" dirty="0" smtClean="0"/>
              <a:t>-learn package has </a:t>
            </a:r>
            <a:r>
              <a:rPr lang="en-US" dirty="0" smtClean="0"/>
              <a:t>many ML models, such as </a:t>
            </a:r>
            <a:r>
              <a:rPr lang="en-US" dirty="0" smtClean="0"/>
              <a:t>linear regression and random forest model that we can fit and generate predictions from. </a:t>
            </a:r>
          </a:p>
          <a:p>
            <a:pPr>
              <a:buFontTx/>
              <a:buChar char="-"/>
            </a:pPr>
            <a:r>
              <a:rPr lang="en-US" dirty="0" smtClean="0"/>
              <a:t>R relies on the built-in lm and predict functions. The predict function will behave differently depending on the kind of fitted model that is passed into it — it can be used with a variety of fitted models.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28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780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</vt:lpstr>
      <vt:lpstr>Overview</vt:lpstr>
      <vt:lpstr>Overview: Popularity index (2018)</vt:lpstr>
      <vt:lpstr>Overview: Popularity index (2016)</vt:lpstr>
      <vt:lpstr>Overview: People switching (2016)</vt:lpstr>
      <vt:lpstr>Data frames: Importing a CSV </vt:lpstr>
      <vt:lpstr>Statistics</vt:lpstr>
      <vt:lpstr>Plots / Visualization</vt:lpstr>
      <vt:lpstr>Machine Learning</vt:lpstr>
      <vt:lpstr>Machine Learning</vt:lpstr>
      <vt:lpstr>Machine Learning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</dc:creator>
  <cp:lastModifiedBy>Dami</cp:lastModifiedBy>
  <cp:revision>17</cp:revision>
  <dcterms:created xsi:type="dcterms:W3CDTF">2019-06-06T11:30:38Z</dcterms:created>
  <dcterms:modified xsi:type="dcterms:W3CDTF">2019-06-06T15:32:06Z</dcterms:modified>
</cp:coreProperties>
</file>