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29" r:id="rId6"/>
    <p:sldId id="336" r:id="rId7"/>
    <p:sldId id="33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64" d="100"/>
          <a:sy n="64" d="100"/>
        </p:scale>
        <p:origin x="1326" y="78"/>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10/11/2022</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10/11/2022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world/thelinuxfoundation/2022-openssf-survey"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654666"/>
            <a:ext cx="10031157" cy="2160000"/>
          </a:xfrm>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07/11/22</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896643" y="1359243"/>
            <a:ext cx="10705743" cy="360000"/>
          </a:xfrm>
        </p:spPr>
        <p:txBody>
          <a:bodyPr/>
          <a:lstStyle/>
          <a:p>
            <a:r>
              <a:rPr lang="en-US" sz="2000" dirty="0"/>
              <a:t>Group Name:  a_group_61                                      Name of Student Presenting: Oyebobola Ajayi-Obe</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783633" y="71055"/>
            <a:ext cx="10455567" cy="736245"/>
          </a:xfrm>
        </p:spPr>
        <p:txBody>
          <a:bodyPr/>
          <a:lstStyle/>
          <a:p>
            <a:r>
              <a:rPr lang="en-GB" dirty="0"/>
              <a:t>7COM1079-2022 a_Group_61                    Names of Student Attendees  Syed Ali  Naqi, Damilola </a:t>
            </a:r>
            <a:r>
              <a:rPr lang="en-GB" dirty="0" err="1"/>
              <a:t>Jinadu,Adarsh</a:t>
            </a:r>
            <a:r>
              <a:rPr lang="en-GB" dirty="0"/>
              <a:t> Krishna,</a:t>
            </a:r>
          </a:p>
          <a:p>
            <a:r>
              <a:rPr lang="en-GB" dirty="0" err="1"/>
              <a:t>Saravangiri</a:t>
            </a:r>
            <a:r>
              <a:rPr lang="en-GB" dirty="0"/>
              <a:t> </a:t>
            </a:r>
            <a:r>
              <a:rPr lang="en-GB" dirty="0" err="1"/>
              <a:t>Narayanaswani</a:t>
            </a:r>
            <a:endParaRPr lang="en-GB" dirty="0"/>
          </a:p>
        </p:txBody>
      </p:sp>
      <p:sp>
        <p:nvSpPr>
          <p:cNvPr id="5" name="Slide Number Placeholder 4">
            <a:extLst>
              <a:ext uri="{FF2B5EF4-FFF2-40B4-BE49-F238E27FC236}">
                <a16:creationId xmlns:a16="http://schemas.microsoft.com/office/drawing/2014/main" id="{6B584311-58F1-BD4D-8FED-50D72C3DED34}"/>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a:lstStyle/>
          <a:p>
            <a:r>
              <a:rPr lang="en-US" dirty="0"/>
              <a:t>Dataset URL</a:t>
            </a:r>
            <a:r>
              <a:rPr lang="en-US" sz="1600" dirty="0">
                <a:solidFill>
                  <a:srgbClr val="FF0000"/>
                </a:solidFill>
              </a:rPr>
              <a:t>:           </a:t>
            </a:r>
            <a:r>
              <a:rPr lang="en-GB" sz="1200" dirty="0">
                <a:hlinkClick r:id="rId3"/>
              </a:rPr>
              <a:t>2022 Open Source Software Supply-Chain Security Survey - dataset by </a:t>
            </a:r>
            <a:r>
              <a:rPr lang="en-GB" sz="1200" dirty="0" err="1">
                <a:hlinkClick r:id="rId3"/>
              </a:rPr>
              <a:t>thelinuxfoundation</a:t>
            </a:r>
            <a:r>
              <a:rPr lang="en-GB" sz="1200" dirty="0">
                <a:hlinkClick r:id="rId3"/>
              </a:rPr>
              <a:t> | </a:t>
            </a:r>
            <a:r>
              <a:rPr lang="en-GB" sz="1200" dirty="0" err="1">
                <a:hlinkClick r:id="rId3"/>
              </a:rPr>
              <a:t>data.world</a:t>
            </a:r>
            <a:endParaRPr lang="en-US" sz="12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7" y="284813"/>
            <a:ext cx="10974945" cy="737041"/>
          </a:xfrm>
        </p:spPr>
        <p:txBody>
          <a:bodyPr/>
          <a:lstStyle/>
          <a:p>
            <a:r>
              <a:rPr lang="en-GB" dirty="0"/>
              <a:t>7COM1079-2022  Student Group No:a_group_61            Names of Student Group Attendees: Syed Ali  Naqi, Damilola </a:t>
            </a:r>
            <a:r>
              <a:rPr lang="en-GB" dirty="0" err="1"/>
              <a:t>Jinadu,Adarsh</a:t>
            </a:r>
            <a:r>
              <a:rPr lang="en-GB" dirty="0"/>
              <a:t> </a:t>
            </a:r>
            <a:r>
              <a:rPr lang="en-GB" dirty="0" err="1"/>
              <a:t>Krishna,Saravangiri</a:t>
            </a:r>
            <a:r>
              <a:rPr lang="en-GB" dirty="0"/>
              <a:t> </a:t>
            </a:r>
            <a:r>
              <a:rPr lang="en-GB" dirty="0" err="1"/>
              <a:t>Naravanaswani</a:t>
            </a:r>
            <a:endParaRPr lang="en-GB" dirty="0"/>
          </a:p>
          <a:p>
            <a:endParaRPr lang="en-GB" dirty="0"/>
          </a:p>
          <a:p>
            <a:endParaRPr lang="en-GB" dirty="0"/>
          </a:p>
          <a:p>
            <a:r>
              <a:rPr lang="en-GB" dirty="0"/>
              <a:t>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765559"/>
            <a:ext cx="10974945" cy="2699181"/>
          </a:xfrm>
        </p:spPr>
        <p:txBody>
          <a:bodyPr>
            <a:noAutofit/>
          </a:bodyPr>
          <a:lstStyle/>
          <a:p>
            <a:pPr>
              <a:lnSpc>
                <a:spcPct val="100000"/>
              </a:lnSpc>
            </a:pPr>
            <a:r>
              <a:rPr lang="en-US" sz="2400" b="0" dirty="0">
                <a:latin typeface="Calibri" panose="020F0502020204030204" pitchFamily="34" charset="0"/>
                <a:cs typeface="Calibri" panose="020F0502020204030204" pitchFamily="34" charset="0"/>
              </a:rPr>
              <a:t>This dataset is interesting to us because </a:t>
            </a:r>
            <a:r>
              <a:rPr lang="en-US" sz="2400" b="0" dirty="0">
                <a:solidFill>
                  <a:srgbClr val="FF0000"/>
                </a:solidFill>
                <a:latin typeface="Calibri" panose="020F0502020204030204" pitchFamily="34" charset="0"/>
                <a:cs typeface="Calibri" panose="020F0502020204030204" pitchFamily="34" charset="0"/>
              </a:rPr>
              <a:t> It helps  to identify areas to focus  attention on to improve security in open-source supply chain</a:t>
            </a:r>
            <a:br>
              <a:rPr lang="en-US" sz="2400" b="0" dirty="0">
                <a:solidFill>
                  <a:srgbClr val="FF0000"/>
                </a:solidFill>
                <a:latin typeface="Calibri" panose="020F0502020204030204" pitchFamily="34" charset="0"/>
                <a:cs typeface="Calibri" panose="020F0502020204030204" pitchFamily="34" charset="0"/>
              </a:rPr>
            </a:br>
            <a:br>
              <a:rPr lang="en-US" sz="2400" b="0" dirty="0">
                <a:solidFill>
                  <a:srgbClr val="FF0000"/>
                </a:solidFill>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panose="020F0502020204030204" pitchFamily="34" charset="0"/>
                <a:cs typeface="Calibri" panose="020F0502020204030204" pitchFamily="34" charset="0"/>
              </a:rPr>
              <a:t>From the column headings in your dataset choose ONE independent * and ONE dependent variable . </a:t>
            </a:r>
            <a:br>
              <a:rPr lang="en-US" sz="2400" b="0" dirty="0">
                <a:solidFill>
                  <a:srgbClr val="FF0000"/>
                </a:solidFill>
                <a:latin typeface="Calibri" panose="020F0502020204030204" pitchFamily="34" charset="0"/>
                <a:cs typeface="Calibri" panose="020F0502020204030204" pitchFamily="34" charset="0"/>
              </a:rPr>
            </a:br>
            <a:r>
              <a:rPr lang="en-US" sz="2400" b="0" dirty="0">
                <a:latin typeface="Calibri" panose="020F0502020204030204" pitchFamily="34" charset="0"/>
                <a:cs typeface="Calibri" panose="020F0502020204030204" pitchFamily="34" charset="0"/>
              </a:rPr>
              <a:t>Our  Independent variable is : Employers Industry</a:t>
            </a:r>
            <a:br>
              <a:rPr lang="en-US" sz="2400" b="0" dirty="0">
                <a:solidFill>
                  <a:srgbClr val="FF0000"/>
                </a:solidFill>
                <a:latin typeface="Calibri" panose="020F0502020204030204" pitchFamily="34" charset="0"/>
                <a:cs typeface="Calibri" panose="020F0502020204030204" pitchFamily="34" charset="0"/>
              </a:rPr>
            </a:br>
            <a:r>
              <a:rPr lang="en-US" sz="2400" b="0" dirty="0">
                <a:solidFill>
                  <a:srgbClr val="FF0000"/>
                </a:solidFill>
                <a:latin typeface="Calibri" panose="020F0502020204030204" pitchFamily="34" charset="0"/>
                <a:cs typeface="Calibri" panose="020F0502020204030204" pitchFamily="34" charset="0"/>
              </a:rPr>
              <a:t>                   </a:t>
            </a:r>
            <a:r>
              <a:rPr lang="en-US" sz="2400" b="0" dirty="0">
                <a:latin typeface="Calibri" panose="020F0502020204030204" pitchFamily="34" charset="0"/>
                <a:cs typeface="Calibri" panose="020F0502020204030204" pitchFamily="34" charset="0"/>
              </a:rPr>
              <a:t>This  Independent variable datatype is: </a:t>
            </a:r>
            <a:r>
              <a:rPr lang="en-US" sz="2400" b="0" dirty="0">
                <a:solidFill>
                  <a:srgbClr val="FF0000"/>
                </a:solidFill>
                <a:latin typeface="Calibri" panose="020F0502020204030204" pitchFamily="34" charset="0"/>
                <a:cs typeface="Calibri" panose="020F0502020204030204" pitchFamily="34" charset="0"/>
              </a:rPr>
              <a:t>Nominal </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panose="020F0502020204030204" pitchFamily="34" charset="0"/>
                <a:cs typeface="Calibri" panose="020F0502020204030204" pitchFamily="34" charset="0"/>
              </a:rPr>
              <a:t>Our Dependent variable is:   Activities considered important to improve security of open-source supply chain</a:t>
            </a:r>
            <a:br>
              <a:rPr lang="en-US" sz="2400" b="0" dirty="0">
                <a:solidFill>
                  <a:srgbClr val="FF0000"/>
                </a:solidFill>
                <a:latin typeface="Calibri" panose="020F0502020204030204" pitchFamily="34" charset="0"/>
                <a:cs typeface="Calibri" panose="020F0502020204030204" pitchFamily="34" charset="0"/>
              </a:rPr>
            </a:br>
            <a:r>
              <a:rPr lang="en-US" sz="2400" b="0" dirty="0">
                <a:solidFill>
                  <a:srgbClr val="FF0000"/>
                </a:solidFill>
                <a:latin typeface="Calibri" panose="020F0502020204030204" pitchFamily="34" charset="0"/>
                <a:cs typeface="Calibri" panose="020F0502020204030204" pitchFamily="34" charset="0"/>
              </a:rPr>
              <a:t>                   </a:t>
            </a:r>
            <a:r>
              <a:rPr lang="en-US" sz="2400" b="0" dirty="0">
                <a:latin typeface="Calibri" panose="020F0502020204030204" pitchFamily="34" charset="0"/>
                <a:cs typeface="Calibri" panose="020F0502020204030204" pitchFamily="34" charset="0"/>
              </a:rPr>
              <a:t>This Dependent variable datatype is :</a:t>
            </a:r>
            <a:r>
              <a:rPr lang="en-US" sz="2400" b="0" dirty="0">
                <a:solidFill>
                  <a:srgbClr val="FF0000"/>
                </a:solidFill>
                <a:latin typeface="Calibri" panose="020F0502020204030204" pitchFamily="34" charset="0"/>
                <a:cs typeface="Calibri" panose="020F0502020204030204" pitchFamily="34" charset="0"/>
              </a:rPr>
              <a:t>Nominal</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endParaRPr lang="en-GB" sz="1800" dirty="0">
              <a:solidFill>
                <a:srgbClr val="FF0000"/>
              </a:solidFill>
            </a:endParaRPr>
          </a:p>
          <a:p>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7COM1079-2022  Student Group No:  a_group_61</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gn="ctr">
              <a:lnSpc>
                <a:spcPct val="100000"/>
              </a:lnSpc>
            </a:pP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there a difference in proportion </a:t>
            </a:r>
            <a:r>
              <a:rPr lang="en-IE"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between</a:t>
            </a: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activities considered important to improve security</a:t>
            </a: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of open-source supply chain and the employer’s industry?</a:t>
            </a: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9" name="Title 8">
            <a:extLst>
              <a:ext uri="{FF2B5EF4-FFF2-40B4-BE49-F238E27FC236}">
                <a16:creationId xmlns:a16="http://schemas.microsoft.com/office/drawing/2014/main" id="{D1A8E56B-DFF3-4B99-A410-52B14F2E39E7}"/>
              </a:ext>
            </a:extLst>
          </p:cNvPr>
          <p:cNvSpPr>
            <a:spLocks noGrp="1"/>
          </p:cNvSpPr>
          <p:nvPr>
            <p:ph type="ctrTitle"/>
          </p:nvPr>
        </p:nvSpPr>
        <p:spPr>
          <a:xfrm>
            <a:off x="1296559" y="1978928"/>
            <a:ext cx="9851605" cy="3244425"/>
          </a:xfrm>
          <a:ln>
            <a:solidFill>
              <a:schemeClr val="accent1"/>
            </a:solidFill>
          </a:ln>
        </p:spPr>
        <p:txBody>
          <a:bodyPr>
            <a:normAutofit/>
          </a:bodyPr>
          <a:lstStyle/>
          <a:p>
            <a:pPr>
              <a:lnSpc>
                <a:spcPct val="100000"/>
              </a:lnSpc>
            </a:pPr>
            <a:br>
              <a:rPr lang="en-GB" sz="2000" b="0" dirty="0"/>
            </a:br>
            <a:r>
              <a:rPr lang="en-GB" sz="2000" b="0" dirty="0">
                <a:solidFill>
                  <a:schemeClr val="accent2">
                    <a:lumMod val="75000"/>
                  </a:schemeClr>
                </a:solidFill>
              </a:rPr>
              <a:t>Null hypothesis (H</a:t>
            </a:r>
            <a:r>
              <a:rPr lang="en-GB" sz="2000" b="0" i="1" baseline="-25000" dirty="0">
                <a:solidFill>
                  <a:schemeClr val="accent2">
                    <a:lumMod val="75000"/>
                  </a:schemeClr>
                </a:solidFill>
              </a:rPr>
              <a:t>o</a:t>
            </a:r>
            <a:r>
              <a:rPr lang="en-GB" sz="2000" b="0" dirty="0">
                <a:solidFill>
                  <a:schemeClr val="accent2">
                    <a:lumMod val="75000"/>
                  </a:schemeClr>
                </a:solidFill>
              </a:rPr>
              <a:t>): The re is no difference in proportion between the activities considered important to improve security of open-source supply chain and the Employer’s industry.</a:t>
            </a:r>
            <a:br>
              <a:rPr lang="en-GB" sz="2000" b="0" dirty="0">
                <a:solidFill>
                  <a:srgbClr val="0070C0"/>
                </a:solidFill>
              </a:rPr>
            </a:br>
            <a:r>
              <a:rPr lang="en-GB" sz="2000" b="0" dirty="0"/>
              <a:t>                                       </a:t>
            </a:r>
            <a:br>
              <a:rPr lang="en-GB" sz="2000" b="0" dirty="0"/>
            </a:br>
            <a:r>
              <a:rPr lang="en-GB" sz="2000" b="0" dirty="0"/>
              <a:t> </a:t>
            </a:r>
            <a:br>
              <a:rPr lang="en-GB" sz="2000" b="0" dirty="0"/>
            </a:br>
            <a:br>
              <a:rPr lang="en-GB" sz="2000" b="0" dirty="0"/>
            </a:br>
            <a:r>
              <a:rPr lang="en-GB" sz="2000" b="0" dirty="0">
                <a:solidFill>
                  <a:schemeClr val="accent2">
                    <a:lumMod val="75000"/>
                  </a:schemeClr>
                </a:solidFill>
              </a:rPr>
              <a:t>Alternative hypothesis (H</a:t>
            </a:r>
            <a:r>
              <a:rPr lang="en-GB" sz="2000" b="0" baseline="-25000" dirty="0">
                <a:solidFill>
                  <a:schemeClr val="accent2">
                    <a:lumMod val="75000"/>
                  </a:schemeClr>
                </a:solidFill>
              </a:rPr>
              <a:t>1</a:t>
            </a:r>
            <a:r>
              <a:rPr lang="en-GB" sz="2000" b="0" dirty="0">
                <a:solidFill>
                  <a:schemeClr val="accent2">
                    <a:lumMod val="75000"/>
                  </a:schemeClr>
                </a:solidFill>
              </a:rPr>
              <a:t>); The re is  difference in proportion between the activities considered important to improve security of open-source supply chain and the Employer’s industry.</a:t>
            </a:r>
            <a:br>
              <a:rPr lang="en-GB" sz="2000" b="0" dirty="0"/>
            </a:br>
            <a:r>
              <a:rPr lang="en-GB" sz="2000" b="0" dirty="0"/>
              <a:t>		</a:t>
            </a:r>
            <a:br>
              <a:rPr lang="en-GB" sz="2000" b="0" dirty="0">
                <a:solidFill>
                  <a:schemeClr val="accent2">
                    <a:lumMod val="75000"/>
                  </a:schemeClr>
                </a:solidFill>
              </a:rPr>
            </a:br>
            <a:endParaRPr lang="en-GB" sz="2000" b="0"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3303</TotalTime>
  <Words>478</Words>
  <Application>Microsoft Office PowerPoint</Application>
  <PresentationFormat>Widescreen</PresentationFormat>
  <Paragraphs>23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Tutorial Presentation for Feedback Date: 07/11/22 </vt:lpstr>
      <vt:lpstr>This dataset is interesting to us because  It helps  to identify areas to focus  attention on to improve security in open-source supply chain  From the column headings in your dataset choose ONE independent * and ONE dependent variable .  Our  Independent variable is : Employers Industry                    This  Independent variable datatype is: Nominal   Our Dependent variable is:   Activities considered important to improve security of open-source supply chain                    This Dependent variable datatype is :Nominal</vt:lpstr>
      <vt:lpstr>  Is there a difference in proportion between the activities considered important to improve security of open-source supply chain and the employer’s industry?    </vt:lpstr>
      <vt:lpstr> Null hypothesis (Ho): The re is no difference in proportion between the activities considered important to improve security of open-source supply chain and the Employer’s industry.                                            Alternative hypothesis (H1); The re is  difference in proportion between the activities considered important to improve security of open-source supply chain and the Employer’s industry.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Oyebobola Ajayi-Obe</cp:lastModifiedBy>
  <cp:revision>141</cp:revision>
  <dcterms:created xsi:type="dcterms:W3CDTF">2019-10-01T08:37:56Z</dcterms:created>
  <dcterms:modified xsi:type="dcterms:W3CDTF">2022-11-10T20:52:48Z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