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72" r:id="rId6"/>
    <p:sldId id="258" r:id="rId7"/>
    <p:sldId id="259" r:id="rId8"/>
    <p:sldId id="260" r:id="rId9"/>
    <p:sldId id="261" r:id="rId10"/>
    <p:sldId id="267" r:id="rId11"/>
    <p:sldId id="265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1563C"/>
    <a:srgbClr val="11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78"/>
      </p:cViewPr>
      <p:guideLst>
        <p:guide orient="horz" pos="215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8600"/>
            <a:r>
              <a:rPr lang="zh-CN" altLang="en-US"/>
              <a:t>三级</a:t>
            </a:r>
            <a:endParaRPr lang="zh-CN" altLang="en-US"/>
          </a:p>
          <a:p>
            <a:pPr lvl="3" indent="-228600"/>
            <a:r>
              <a:rPr lang="zh-CN" altLang="en-US"/>
              <a:t>四级</a:t>
            </a:r>
            <a:endParaRPr lang="zh-CN" altLang="en-US"/>
          </a:p>
          <a:p>
            <a:pPr lvl="4" indent="-22860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二级</a:t>
            </a:r>
            <a:endParaRPr lang="zh-CN" altLang="en-US"/>
          </a:p>
          <a:p>
            <a:pPr lvl="2" indent="-228600"/>
            <a:r>
              <a:rPr lang="zh-CN" altLang="en-US"/>
              <a:t>三级</a:t>
            </a:r>
            <a:endParaRPr lang="zh-CN" altLang="en-US"/>
          </a:p>
          <a:p>
            <a:pPr lvl="3" indent="-228600"/>
            <a:r>
              <a:rPr lang="zh-CN" altLang="en-US"/>
              <a:t>四级</a:t>
            </a:r>
            <a:endParaRPr lang="zh-CN" altLang="en-US"/>
          </a:p>
          <a:p>
            <a:pPr lvl="4" indent="-22860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74482EB-F0FD-4839-B0B1-9D93D3A137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9A4012E-C875-4BC2-831D-0F3B34EF4FD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1"/>
          <p:cNvGrpSpPr/>
          <p:nvPr/>
        </p:nvGrpSpPr>
        <p:grpSpPr>
          <a:xfrm>
            <a:off x="3675063" y="5702300"/>
            <a:ext cx="4718050" cy="447675"/>
            <a:chOff x="4967860" y="4349078"/>
            <a:chExt cx="4718425" cy="299302"/>
          </a:xfrm>
        </p:grpSpPr>
        <p:sp>
          <p:nvSpPr>
            <p:cNvPr id="17" name="矩形 16"/>
            <p:cNvSpPr/>
            <p:nvPr/>
          </p:nvSpPr>
          <p:spPr>
            <a:xfrm>
              <a:off x="4967860" y="4349078"/>
              <a:ext cx="2228952" cy="299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1200" strike="noStrike" noProof="1" dirty="0" smtClean="0">
                  <a:solidFill>
                    <a:srgbClr val="3A393A"/>
                  </a:solidFill>
                  <a:latin typeface="Consolas" panose="020B0609020204030204" charset="0"/>
                  <a:ea typeface="黑体" pitchFamily="49" charset="-122"/>
                  <a:cs typeface="Consolas" panose="020B0609020204030204" charset="0"/>
                </a:rPr>
                <a:t>Reporter: Damir Pendak</a:t>
              </a:r>
              <a:endParaRPr lang="zh-CN" altLang="en-US" sz="1200" strike="noStrike" noProof="1" dirty="0">
                <a:solidFill>
                  <a:srgbClr val="3A393A"/>
                </a:solidFill>
                <a:latin typeface="Consolas" panose="020B0609020204030204" charset="0"/>
                <a:ea typeface="黑体" pitchFamily="49" charset="-122"/>
                <a:cs typeface="Consolas" panose="020B060902020403020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1700" y="4349078"/>
              <a:ext cx="1754585" cy="299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1200" strike="noStrike" noProof="1" dirty="0" smtClean="0">
                  <a:solidFill>
                    <a:srgbClr val="3A393A"/>
                  </a:solidFill>
                  <a:latin typeface="Consolas" panose="020B0609020204030204" charset="0"/>
                  <a:ea typeface="黑体" pitchFamily="49" charset="-122"/>
                  <a:cs typeface="Consolas" panose="020B0609020204030204" charset="0"/>
                </a:rPr>
                <a:t>Department: Unity</a:t>
              </a:r>
              <a:endParaRPr lang="zh-CN" altLang="en-US" sz="1200" strike="noStrike" noProof="1" dirty="0">
                <a:solidFill>
                  <a:srgbClr val="3A393A"/>
                </a:solidFill>
                <a:latin typeface="Consolas" panose="020B0609020204030204" charset="0"/>
                <a:ea typeface="黑体" pitchFamily="49" charset="-122"/>
                <a:cs typeface="Consolas" panose="020B0609020204030204" charset="0"/>
              </a:endParaRPr>
            </a:p>
          </p:txBody>
        </p:sp>
      </p:grpSp>
      <p:sp>
        <p:nvSpPr>
          <p:cNvPr id="5125" name="文本框 18"/>
          <p:cNvSpPr txBox="1"/>
          <p:nvPr/>
        </p:nvSpPr>
        <p:spPr>
          <a:xfrm>
            <a:off x="1581150" y="1000125"/>
            <a:ext cx="8963025" cy="3598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USER EXPERIENCE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(UX)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IN GAMES</a:t>
            </a:r>
            <a:endParaRPr lang="en-US" altLang="zh-CN" sz="6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椭圆 41"/>
          <p:cNvSpPr/>
          <p:nvPr/>
        </p:nvSpPr>
        <p:spPr>
          <a:xfrm>
            <a:off x="1703388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4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SCOPE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73501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FUNCTIONAL REQUIREMENTS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362710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CONTENT REQUIREMENTS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443480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FUNCTIONAL REQUIREMENTS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: How feature work with each other &amp; how they interrelate. Used to reach final goal. (In games, the goal is functional requirement dictating how items interrelate &amp; setting up a potential final outcome)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CONTENT REQUIREMENTS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Information we need to gather the value. (In many games, the main character is the content, providing the POV, stories, and other elements needed to create a narrative)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5" name="Content Placeholder 4" descr="scop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2805430"/>
            <a:ext cx="3286125" cy="33147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椭圆 41"/>
          <p:cNvSpPr/>
          <p:nvPr/>
        </p:nvSpPr>
        <p:spPr>
          <a:xfrm>
            <a:off x="1703388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5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STRATEGY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58388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THE REASON FOR THE GAME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157605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WHO IS IT FOR &amp; WHO IS THE USER?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756535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TOP 5 REASONS (USER SURVEY):</a:t>
            </a: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Immersion - seeking new worlds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Diverse gameplay with multiple mechanics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Reliving history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Freedom in environment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Achieve exploits</a:t>
            </a:r>
            <a:endParaRPr lang="en-US" altLang="zh-CN" sz="2000" b="1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9" name="Content Placeholder 8" descr="strat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35" y="2752725"/>
            <a:ext cx="3343275" cy="3343275"/>
          </a:xfrm>
          <a:prstGeom prst="rect">
            <a:avLst/>
          </a:prstGeom>
        </p:spPr>
      </p:pic>
      <p:sp>
        <p:nvSpPr>
          <p:cNvPr id="11" name="文本框 18"/>
          <p:cNvSpPr txBox="1"/>
          <p:nvPr/>
        </p:nvSpPr>
        <p:spPr>
          <a:xfrm>
            <a:off x="4493260" y="1748790"/>
            <a:ext cx="71088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WHY DO PEOPLE WANT IT?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5" name="文本框 18"/>
          <p:cNvSpPr txBox="1"/>
          <p:nvPr/>
        </p:nvSpPr>
        <p:spPr>
          <a:xfrm>
            <a:off x="1614805" y="2143760"/>
            <a:ext cx="896302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THE END</a:t>
            </a:r>
            <a:endParaRPr lang="en-US" altLang="zh-CN" sz="6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6" name="Content Placeholder 1" descr="iceber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425" y="530225"/>
            <a:ext cx="4949825" cy="5741988"/>
          </a:xfrm>
          <a:ln/>
        </p:spPr>
      </p:pic>
      <p:sp>
        <p:nvSpPr>
          <p:cNvPr id="6147" name="文本框 18"/>
          <p:cNvSpPr txBox="1"/>
          <p:nvPr/>
        </p:nvSpPr>
        <p:spPr>
          <a:xfrm>
            <a:off x="476250" y="479425"/>
            <a:ext cx="3844925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UI vs UX</a:t>
            </a:r>
            <a:endParaRPr lang="en-US" altLang="zh-CN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148" name="文本框 18"/>
          <p:cNvSpPr txBox="1"/>
          <p:nvPr/>
        </p:nvSpPr>
        <p:spPr>
          <a:xfrm>
            <a:off x="577850" y="1882775"/>
            <a:ext cx="3938588" cy="1628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UX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is process of enhancing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user satisfaction with a product by improving usabilitiy, accessibility and pleasure provided in interaction with the product.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149" name="文本框 18"/>
          <p:cNvSpPr txBox="1"/>
          <p:nvPr/>
        </p:nvSpPr>
        <p:spPr>
          <a:xfrm>
            <a:off x="558800" y="4010025"/>
            <a:ext cx="3938588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UI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is the design of user interfaces for machines and software. The goal od UI design is to make user's interaction as simple and efficient as possible through aesthetic means.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1" name="组合 40" hidden="1"/>
          <p:cNvGrpSpPr/>
          <p:nvPr/>
        </p:nvGrpSpPr>
        <p:grpSpPr>
          <a:xfrm>
            <a:off x="3117850" y="1169988"/>
            <a:ext cx="5956300" cy="398462"/>
            <a:chOff x="4560372" y="2377441"/>
            <a:chExt cx="2574868" cy="524557"/>
          </a:xfrm>
        </p:grpSpPr>
        <p:sp>
          <p:nvSpPr>
            <p:cNvPr id="7171" name="TextBox 20"/>
            <p:cNvSpPr txBox="1"/>
            <p:nvPr/>
          </p:nvSpPr>
          <p:spPr>
            <a:xfrm>
              <a:off x="4560372" y="2501888"/>
              <a:ext cx="25748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dist"/>
              <a:endParaRPr lang="zh-CN" altLang="en-US" sz="2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16255" y="2377441"/>
              <a:ext cx="166310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solidFill>
                  <a:schemeClr val="bg1"/>
                </a:solidFill>
              </a:endParaRPr>
            </a:p>
          </p:txBody>
        </p:sp>
      </p:grpSp>
      <p:sp>
        <p:nvSpPr>
          <p:cNvPr id="7173" name="文本框 18"/>
          <p:cNvSpPr txBox="1"/>
          <p:nvPr/>
        </p:nvSpPr>
        <p:spPr>
          <a:xfrm>
            <a:off x="584200" y="288925"/>
            <a:ext cx="107283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5 planes/elements of UX design (5S)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pic>
        <p:nvPicPr>
          <p:cNvPr id="7174" name="Content Placeholder 5" descr="The-theoretical-model-of-elements-of-UX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238250"/>
            <a:ext cx="4816475" cy="4975225"/>
          </a:xfrm>
          <a:ln/>
        </p:spPr>
      </p:pic>
      <p:sp>
        <p:nvSpPr>
          <p:cNvPr id="7175" name="文本框 18"/>
          <p:cNvSpPr txBox="1"/>
          <p:nvPr/>
        </p:nvSpPr>
        <p:spPr>
          <a:xfrm>
            <a:off x="5618163" y="1158875"/>
            <a:ext cx="6215062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1.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SURFACE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Visual design. What will the finished game look like?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6" name="文本框 18"/>
          <p:cNvSpPr txBox="1"/>
          <p:nvPr/>
        </p:nvSpPr>
        <p:spPr>
          <a:xfrm>
            <a:off x="5618163" y="1831975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2.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SKELETON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Interface &amp; navigation design. Information design. Makes structure concrete. What components will enable people to play the game?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7" name="文本框 18"/>
          <p:cNvSpPr txBox="1"/>
          <p:nvPr/>
        </p:nvSpPr>
        <p:spPr>
          <a:xfrm>
            <a:off x="5618163" y="2832100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3.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STRUCTURE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Information architecture. UX design. Gives shape to scope. How will the pieces of the game &amp; UI elements fit together &amp; behave?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8" name="文本框 18"/>
          <p:cNvSpPr txBox="1"/>
          <p:nvPr/>
        </p:nvSpPr>
        <p:spPr>
          <a:xfrm>
            <a:off x="5618163" y="3813175"/>
            <a:ext cx="6215062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4.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SCOPE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Content &amp; feature requirements. Transforms strategy into requirements. What features will the game need to include?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9" name="文本框 18"/>
          <p:cNvSpPr txBox="1"/>
          <p:nvPr/>
        </p:nvSpPr>
        <p:spPr>
          <a:xfrm>
            <a:off x="5618163" y="4779963"/>
            <a:ext cx="5405437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5. </a:t>
            </a:r>
            <a:r>
              <a:rPr lang="en-US" altLang="zh-CN" sz="2000" b="1" u="sng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STRATEGY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- Game objectives. Player's needs. Where it all begins. What do we want to get out of the game? What do players want?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1</a:t>
            </a:r>
            <a:endParaRPr lang="zh-CN" altLang="en-US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pic>
        <p:nvPicPr>
          <p:cNvPr id="8195" name="Content Placeholder 1" descr="Cap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2778125"/>
            <a:ext cx="3324225" cy="3305175"/>
          </a:xfrm>
          <a:ln/>
        </p:spPr>
      </p:pic>
      <p:sp>
        <p:nvSpPr>
          <p:cNvPr id="8196" name="文本框 18"/>
          <p:cNvSpPr txBox="1"/>
          <p:nvPr/>
        </p:nvSpPr>
        <p:spPr>
          <a:xfrm>
            <a:off x="496888" y="1776413"/>
            <a:ext cx="360203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SURFACE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7" name="文本框 18"/>
          <p:cNvSpPr txBox="1"/>
          <p:nvPr/>
        </p:nvSpPr>
        <p:spPr>
          <a:xfrm>
            <a:off x="4622800" y="1730375"/>
            <a:ext cx="62150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IMAGES &amp; TEXT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8" name="文本框 18"/>
          <p:cNvSpPr txBox="1"/>
          <p:nvPr/>
        </p:nvSpPr>
        <p:spPr>
          <a:xfrm>
            <a:off x="4622800" y="2536825"/>
            <a:ext cx="65303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SOME ELEMENTS ARE SUPERFICIAL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8199" name="文本框 18"/>
          <p:cNvSpPr txBox="1"/>
          <p:nvPr/>
        </p:nvSpPr>
        <p:spPr>
          <a:xfrm>
            <a:off x="4622800" y="3387725"/>
            <a:ext cx="66325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SOME ELEMENTS ARE INTERACTIVE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42" name="Content Placeholder 1" descr="Cap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2857500"/>
            <a:ext cx="3276600" cy="3257550"/>
          </a:xfrm>
          <a:ln/>
        </p:spPr>
      </p:pic>
      <p:sp>
        <p:nvSpPr>
          <p:cNvPr id="4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2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SKELETON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681038"/>
            <a:ext cx="71723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PLACEMENT OF BUTTONS, CONTROLS &amp; IMAGES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6" name="文本框 18"/>
          <p:cNvSpPr txBox="1"/>
          <p:nvPr/>
        </p:nvSpPr>
        <p:spPr>
          <a:xfrm>
            <a:off x="4781550" y="1808480"/>
            <a:ext cx="62134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WIREFRAME OF THE DESIGN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781550" y="2398713"/>
            <a:ext cx="62134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INCLUDES THE INTERFACE DESIGN &amp; NAVIGATION DESIGN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3857625"/>
            <a:ext cx="725233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Optimizes arrangement for max effect and efficiency !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Dictates what visual elements are on the screen.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Dictates how those interactions are presented and arranged !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Suggests a way to move around the space.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the content is presented. 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41"/>
          <p:cNvSpPr/>
          <p:nvPr/>
        </p:nvSpPr>
        <p:spPr>
          <a:xfrm>
            <a:off x="1649413" y="685800"/>
            <a:ext cx="1136650" cy="10906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6600" b="1" strike="noStrike" noProof="1" dirty="0">
                <a:solidFill>
                  <a:srgbClr val="21563C"/>
                </a:solidFill>
                <a:latin typeface="Calibri" panose="020F0502020204030204" charset="0"/>
                <a:ea typeface="思源黑体 Bold" pitchFamily="34" charset="-122"/>
                <a:cs typeface="Calibri" panose="020F0502020204030204" charset="0"/>
              </a:rPr>
              <a:t>3</a:t>
            </a:r>
            <a:endParaRPr lang="en-US" altLang="zh-CN" sz="6600" b="1" strike="noStrike" noProof="1" dirty="0">
              <a:solidFill>
                <a:srgbClr val="21563C"/>
              </a:solidFill>
              <a:latin typeface="Calibri" panose="020F0502020204030204" charset="0"/>
              <a:ea typeface="思源黑体 Bold" pitchFamily="34" charset="-122"/>
              <a:cs typeface="Calibri" panose="020F0502020204030204" charset="0"/>
            </a:endParaRPr>
          </a:p>
        </p:txBody>
      </p:sp>
      <p:sp>
        <p:nvSpPr>
          <p:cNvPr id="10244" name="文本框 18"/>
          <p:cNvSpPr txBox="1"/>
          <p:nvPr/>
        </p:nvSpPr>
        <p:spPr>
          <a:xfrm>
            <a:off x="496888" y="1776413"/>
            <a:ext cx="360203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STRUCTURE</a:t>
            </a:r>
            <a:endParaRPr lang="en-US" altLang="zh-CN" sz="54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5" name="文本框 18"/>
          <p:cNvSpPr txBox="1"/>
          <p:nvPr/>
        </p:nvSpPr>
        <p:spPr>
          <a:xfrm>
            <a:off x="4302125" y="583883"/>
            <a:ext cx="717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PLACEMENT OF INTERFACE ELEMENTS 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0247" name="文本框 18"/>
          <p:cNvSpPr txBox="1"/>
          <p:nvPr/>
        </p:nvSpPr>
        <p:spPr>
          <a:xfrm>
            <a:off x="4366260" y="1211580"/>
            <a:ext cx="71088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+mn-ea"/>
              </a:rPr>
              <a:t>•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INCLUDES THE INTERACTION DESIGN &amp; INFORMATION ARCHITECTURE</a:t>
            </a:r>
            <a:endParaRPr lang="en-US" altLang="zh-CN" sz="28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175" name="文本框 18"/>
          <p:cNvSpPr txBox="1"/>
          <p:nvPr/>
        </p:nvSpPr>
        <p:spPr>
          <a:xfrm>
            <a:off x="4366260" y="2443480"/>
            <a:ext cx="72523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INTERACTION DESIGN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: How the user interacts and how the product behaves in response.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INFORMATION ARCHITECTURE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Arrangemnet of content elements &amp; how are they organized to facilitate human understanding.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  <p:pic>
        <p:nvPicPr>
          <p:cNvPr id="3" name="Picture 2" descr="Cap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2792730"/>
            <a:ext cx="3324225" cy="3333750"/>
          </a:xfrm>
          <a:prstGeom prst="rect">
            <a:avLst/>
          </a:prstGeom>
        </p:spPr>
      </p:pic>
      <p:sp>
        <p:nvSpPr>
          <p:cNvPr id="12" name="文本框 18"/>
          <p:cNvSpPr txBox="1"/>
          <p:nvPr/>
        </p:nvSpPr>
        <p:spPr>
          <a:xfrm>
            <a:off x="4331335" y="3844290"/>
            <a:ext cx="725233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DEFINES :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the user got the where they are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The navigational elements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What exists in UI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- How it fits together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charset="0"/>
                <a:ea typeface="+mn-ea"/>
              </a:rPr>
              <a:t>In games, the structure is often a narrative.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Presentation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57" baseType="lpstr">
      <vt:lpstr>Arial</vt:lpstr>
      <vt:lpstr>SimSun</vt:lpstr>
      <vt:lpstr>Wingdings</vt:lpstr>
      <vt:lpstr>方正黑体简体</vt:lpstr>
      <vt:lpstr>Microsoft YaHei</vt:lpstr>
      <vt:lpstr>黑体</vt:lpstr>
      <vt:lpstr>FZHei-B01S</vt:lpstr>
      <vt:lpstr>思源黑体 Bold</vt:lpstr>
      <vt:lpstr>思源宋体</vt:lpstr>
      <vt:lpstr>Arial Unicode MS</vt:lpstr>
      <vt:lpstr>等线 Light</vt:lpstr>
      <vt:lpstr>等线</vt:lpstr>
      <vt:lpstr>Calibri</vt:lpstr>
      <vt:lpstr>Malgun Gothic</vt:lpstr>
      <vt:lpstr>Microsoft JhengHei UI Light</vt:lpstr>
      <vt:lpstr>Microsoft JhengHei</vt:lpstr>
      <vt:lpstr>Microsoft JhengHei Light</vt:lpstr>
      <vt:lpstr>Microsoft JhengHei UI</vt:lpstr>
      <vt:lpstr>Microsoft YaHei Light</vt:lpstr>
      <vt:lpstr>Microsoft YaHei UI</vt:lpstr>
      <vt:lpstr>Microsoft YaHei UI Light</vt:lpstr>
      <vt:lpstr>MingLiU_HKSCS-ExtB</vt:lpstr>
      <vt:lpstr>MS Gothic</vt:lpstr>
      <vt:lpstr>MS PGothic</vt:lpstr>
      <vt:lpstr>MS UI Gothic</vt:lpstr>
      <vt:lpstr>NSimSun</vt:lpstr>
      <vt:lpstr>PMingLiU-ExtB</vt:lpstr>
      <vt:lpstr>SimSun-ExtB</vt:lpstr>
      <vt:lpstr>Yu Gothic</vt:lpstr>
      <vt:lpstr>Yu Gothic Light</vt:lpstr>
      <vt:lpstr>Yu Gothic Medium</vt:lpstr>
      <vt:lpstr>Yu Gothic UI</vt:lpstr>
      <vt:lpstr>Yu Gothic UI Light</vt:lpstr>
      <vt:lpstr>Yu Gothic UI Semibold</vt:lpstr>
      <vt:lpstr>Yu Gothic UI Semilight</vt:lpstr>
      <vt:lpstr>Aller</vt:lpstr>
      <vt:lpstr>Aller Display</vt:lpstr>
      <vt:lpstr>Aller Light</vt:lpstr>
      <vt:lpstr>Consolas</vt:lpstr>
      <vt:lpstr>Comic Sans MS</vt:lpstr>
      <vt:lpstr>Calibri Light</vt:lpstr>
      <vt:lpstr>Cambria Math</vt:lpstr>
      <vt:lpstr>Constantia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usui</cp:lastModifiedBy>
  <cp:revision>171</cp:revision>
  <dcterms:created xsi:type="dcterms:W3CDTF">2019-06-04T08:46:00Z</dcterms:created>
  <dcterms:modified xsi:type="dcterms:W3CDTF">2020-02-16T12:54:06Z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