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34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7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87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39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36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6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339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8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AC0C0A-20D4-4E0E-A3C0-3F42926F32E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641F4A-F538-4676-9378-1E1982EF0EE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441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9;p13">
            <a:extLst>
              <a:ext uri="{FF2B5EF4-FFF2-40B4-BE49-F238E27FC236}">
                <a16:creationId xmlns:a16="http://schemas.microsoft.com/office/drawing/2014/main" id="{73C4F885-20C9-D512-048E-59042893F34C}"/>
              </a:ext>
            </a:extLst>
          </p:cNvPr>
          <p:cNvSpPr txBox="1">
            <a:spLocks/>
          </p:cNvSpPr>
          <p:nvPr/>
        </p:nvSpPr>
        <p:spPr>
          <a:xfrm>
            <a:off x="1016000" y="-807720"/>
            <a:ext cx="8844460" cy="2042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ru-RU" sz="4400" dirty="0">
                <a:ea typeface="Verdana" panose="020B0604030504040204" pitchFamily="34" charset="0"/>
                <a:cs typeface="Sabon Next LT" panose="02000500000000000000" pitchFamily="2" charset="0"/>
              </a:rPr>
              <a:t>Червь Морриса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2394C-9456-0D0E-5AFC-4D981B1C2EFE}"/>
              </a:ext>
            </a:extLst>
          </p:cNvPr>
          <p:cNvSpPr txBox="1"/>
          <p:nvPr/>
        </p:nvSpPr>
        <p:spPr>
          <a:xfrm>
            <a:off x="1432560" y="62753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Балтабаев Дамир </a:t>
            </a:r>
            <a:r>
              <a:rPr lang="en-US" dirty="0">
                <a:latin typeface="Gill Sans MT" panose="020B0502020104020203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P33121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Sabon Next LT" panose="02000500000000000000" pitchFamily="2" charset="0"/>
            </a:endParaRPr>
          </a:p>
        </p:txBody>
      </p:sp>
      <p:pic>
        <p:nvPicPr>
          <p:cNvPr id="1028" name="Picture 4" descr="История появления и развития компьютерных вирусов timeline | Timetoast">
            <a:extLst>
              <a:ext uri="{FF2B5EF4-FFF2-40B4-BE49-F238E27FC236}">
                <a16:creationId xmlns:a16="http://schemas.microsoft.com/office/drawing/2014/main" id="{7DD2A717-73AC-116D-3003-9C512B92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73" y="0"/>
            <a:ext cx="5579427" cy="678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9B857B-75BB-1128-B67E-8B34EC9B8993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758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Никто не понимал, что происходит» Как студент из США случайно парализовал  тысячи компьютеров и навсегда изменил интернет: Киберпреступность: Интернет  и СМИ: Lenta.ru">
            <a:extLst>
              <a:ext uri="{FF2B5EF4-FFF2-40B4-BE49-F238E27FC236}">
                <a16:creationId xmlns:a16="http://schemas.microsoft.com/office/drawing/2014/main" id="{CD98DA1D-7FDD-09A2-6E27-CD21A8C20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90" y="2894"/>
            <a:ext cx="6440421" cy="436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82960D4E-23E9-E3A5-3EB2-FB08747581E7}"/>
              </a:ext>
            </a:extLst>
          </p:cNvPr>
          <p:cNvSpPr txBox="1">
            <a:spLocks/>
          </p:cNvSpPr>
          <p:nvPr/>
        </p:nvSpPr>
        <p:spPr>
          <a:xfrm>
            <a:off x="1016000" y="-807720"/>
            <a:ext cx="8844460" cy="2042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ru-RU" sz="4400" dirty="0">
                <a:ea typeface="Verdana" panose="020B0604030504040204" pitchFamily="34" charset="0"/>
                <a:cs typeface="Sabon Next LT" panose="02000500000000000000" pitchFamily="2" charset="0"/>
              </a:rPr>
              <a:t>Последствия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792DF-F464-CBEF-2964-7040C8C08D79}"/>
              </a:ext>
            </a:extLst>
          </p:cNvPr>
          <p:cNvSpPr txBox="1"/>
          <p:nvPr/>
        </p:nvSpPr>
        <p:spPr>
          <a:xfrm>
            <a:off x="1016000" y="2183781"/>
            <a:ext cx="6094070" cy="275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r>
              <a:rPr lang="ru-RU" sz="2000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Заражено</a:t>
            </a:r>
            <a:r>
              <a:rPr lang="en-US" sz="2000" dirty="0">
                <a:solidFill>
                  <a:srgbClr val="11111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6200 </a:t>
            </a:r>
            <a:r>
              <a:rPr lang="ru-RU" sz="2000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компьютеров</a:t>
            </a:r>
          </a:p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endParaRPr lang="ru-RU" sz="2000" dirty="0">
              <a:solidFill>
                <a:srgbClr val="11111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r>
              <a:rPr lang="ru-RU" sz="2000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Решение суда</a:t>
            </a:r>
            <a:r>
              <a:rPr lang="en-US" sz="2000" dirty="0">
                <a:solidFill>
                  <a:srgbClr val="11111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endParaRPr lang="ru-RU" sz="2000" dirty="0">
              <a:solidFill>
                <a:srgbClr val="11111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r>
              <a:rPr lang="en-US" sz="2000" dirty="0">
                <a:solidFill>
                  <a:srgbClr val="11111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400 </a:t>
            </a:r>
            <a:r>
              <a:rPr lang="ru-RU" sz="2000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часов общественных работ</a:t>
            </a:r>
          </a:p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r>
              <a:rPr lang="ru-RU" sz="2000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rgbClr val="11111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.000$ </a:t>
            </a:r>
            <a:r>
              <a:rPr lang="ru-RU" sz="2000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 штраф</a:t>
            </a:r>
          </a:p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r>
              <a:rPr lang="ru-RU" sz="2000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 года испытательный срок</a:t>
            </a:r>
          </a:p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r>
              <a:rPr lang="en-US" sz="2000" dirty="0">
                <a:solidFill>
                  <a:srgbClr val="11111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rgbClr val="11111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0F644-0393-D9E0-9B3C-2C2A3C564BED}"/>
              </a:ext>
            </a:extLst>
          </p:cNvPr>
          <p:cNvSpPr txBox="1"/>
          <p:nvPr/>
        </p:nvSpPr>
        <p:spPr>
          <a:xfrm>
            <a:off x="6322671" y="4994046"/>
            <a:ext cx="6094070" cy="398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r>
              <a:rPr lang="ru-RU" sz="2000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Оценка ущерба</a:t>
            </a:r>
            <a:r>
              <a:rPr lang="en-US" sz="2000" dirty="0">
                <a:solidFill>
                  <a:srgbClr val="11111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96.500.000$</a:t>
            </a:r>
            <a:endParaRPr lang="ru-RU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388CB-9A1B-FD46-4186-04F71A1A2910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4170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Freeform 6">
            <a:extLst>
              <a:ext uri="{FF2B5EF4-FFF2-40B4-BE49-F238E27FC236}">
                <a16:creationId xmlns:a16="http://schemas.microsoft.com/office/drawing/2014/main" id="{9FFD09A9-7BD2-476F-A541-22272F24B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6F423AE9-A278-401D-8089-34519DF5A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53472148-FA2C-C607-AB7F-1D23149F1BF8}"/>
              </a:ext>
            </a:extLst>
          </p:cNvPr>
          <p:cNvSpPr txBox="1">
            <a:spLocks/>
          </p:cNvSpPr>
          <p:nvPr/>
        </p:nvSpPr>
        <p:spPr>
          <a:xfrm>
            <a:off x="1251677" y="645105"/>
            <a:ext cx="4357499" cy="132085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cap="all" spc="200" dirty="0" err="1"/>
              <a:t>Мораль</a:t>
            </a:r>
            <a:endParaRPr lang="en-US" sz="4400" cap="all" spc="200" dirty="0"/>
          </a:p>
        </p:txBody>
      </p:sp>
      <p:sp>
        <p:nvSpPr>
          <p:cNvPr id="11286" name="TextBox 2">
            <a:extLst>
              <a:ext uri="{FF2B5EF4-FFF2-40B4-BE49-F238E27FC236}">
                <a16:creationId xmlns:a16="http://schemas.microsoft.com/office/drawing/2014/main" id="{D74FA05D-1313-7614-B954-2143DD2624B4}"/>
              </a:ext>
            </a:extLst>
          </p:cNvPr>
          <p:cNvSpPr txBox="1"/>
          <p:nvPr/>
        </p:nvSpPr>
        <p:spPr>
          <a:xfrm>
            <a:off x="1251678" y="2286001"/>
            <a:ext cx="4363595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Новые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ужесточенные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нормы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компьютерной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безопасности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тестирования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etc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/passwd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→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/shadow</a:t>
            </a:r>
          </a:p>
          <a:p>
            <a:pPr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CERT Coordination Center, CERT/CC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–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ноябрь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1988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года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266" name="Picture 2" descr="Никто не понимал, что происходит» Как студент из США случайно парализовал  тысячи компьютеров и навсегда изменил интернет: Киберпреступность: Интернет  и СМИ: Lenta.ru">
            <a:extLst>
              <a:ext uri="{FF2B5EF4-FFF2-40B4-BE49-F238E27FC236}">
                <a16:creationId xmlns:a16="http://schemas.microsoft.com/office/drawing/2014/main" id="{523E31C0-3452-4A40-863D-B241380DA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3"/>
          <a:stretch/>
        </p:blipFill>
        <p:spPr bwMode="auto"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53B9DB-4A50-238B-9971-2C3736846BE6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0646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E80F957D-35D2-100B-0051-5DA5892090C5}"/>
              </a:ext>
            </a:extLst>
          </p:cNvPr>
          <p:cNvSpPr txBox="1">
            <a:spLocks/>
          </p:cNvSpPr>
          <p:nvPr/>
        </p:nvSpPr>
        <p:spPr>
          <a:xfrm>
            <a:off x="2895600" y="382385"/>
            <a:ext cx="8534399" cy="14137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cap="all" spc="200" dirty="0" err="1"/>
              <a:t>Похожие</a:t>
            </a:r>
            <a:r>
              <a:rPr lang="en-US" sz="4400" cap="all" spc="200" dirty="0"/>
              <a:t> </a:t>
            </a:r>
            <a:r>
              <a:rPr lang="en-US" sz="4400" cap="all" spc="200" dirty="0" err="1"/>
              <a:t>случаи</a:t>
            </a:r>
            <a:endParaRPr lang="en-US" sz="4400" cap="all" spc="200" dirty="0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A6C22-1C33-61E2-0471-6C2C00D47320}"/>
              </a:ext>
            </a:extLst>
          </p:cNvPr>
          <p:cNvSpPr txBox="1"/>
          <p:nvPr/>
        </p:nvSpPr>
        <p:spPr>
          <a:xfrm>
            <a:off x="2895600" y="2178528"/>
            <a:ext cx="8534400" cy="370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800"/>
              </a:spcAft>
              <a:buClr>
                <a:schemeClr val="tx2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1)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Появился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«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троянский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конь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» AIDS (1989)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800"/>
              </a:spcAft>
              <a:buClr>
                <a:schemeClr val="tx2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2)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Почтовый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вирус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Melissa (1999)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800"/>
              </a:spcAft>
              <a:buClr>
                <a:schemeClr val="tx2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3)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Рекорд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Melissa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побил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почтовый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вирус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 Love You! (2000)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B73E8-5B86-D8C0-632F-229D27249CB5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2668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59;p13">
            <a:extLst>
              <a:ext uri="{FF2B5EF4-FFF2-40B4-BE49-F238E27FC236}">
                <a16:creationId xmlns:a16="http://schemas.microsoft.com/office/drawing/2014/main" id="{539C255A-FCD1-507A-7FEA-076DB60D375F}"/>
              </a:ext>
            </a:extLst>
          </p:cNvPr>
          <p:cNvSpPr txBox="1">
            <a:spLocks/>
          </p:cNvSpPr>
          <p:nvPr/>
        </p:nvSpPr>
        <p:spPr>
          <a:xfrm>
            <a:off x="1580257" y="864911"/>
            <a:ext cx="9031484" cy="346728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8000" cap="all" spc="800" dirty="0"/>
              <a:t>Computer science day</a:t>
            </a:r>
            <a:r>
              <a:rPr lang="ru-RU" sz="8000" cap="all" spc="800" dirty="0"/>
              <a:t> </a:t>
            </a:r>
            <a:endParaRPr lang="en-US" sz="8000" cap="all" spc="800" dirty="0"/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F5E406A-6D6F-F667-A30A-D420CAE14867}"/>
              </a:ext>
            </a:extLst>
          </p:cNvPr>
          <p:cNvSpPr txBox="1"/>
          <p:nvPr/>
        </p:nvSpPr>
        <p:spPr>
          <a:xfrm>
            <a:off x="1251678" y="2286001"/>
            <a:ext cx="4363595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89268-B3AD-BC32-A071-F442E16D06E7}"/>
              </a:ext>
            </a:extLst>
          </p:cNvPr>
          <p:cNvSpPr txBox="1"/>
          <p:nvPr/>
        </p:nvSpPr>
        <p:spPr>
          <a:xfrm>
            <a:off x="4675280" y="978408"/>
            <a:ext cx="6094070" cy="70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800"/>
              </a:spcAft>
              <a:buClr>
                <a:schemeClr val="tx2"/>
              </a:buClr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30 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ноября</a:t>
            </a:r>
            <a:endParaRPr lang="en-US" sz="4000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C232E-0C2E-7CF7-CE09-03009B9BC66E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0469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0833938-31AE-4868-9FCF-A0EB5E6A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32DBD-C139-417D-8FEE-8B4D4818B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Человек, держащий компас">
            <a:extLst>
              <a:ext uri="{FF2B5EF4-FFF2-40B4-BE49-F238E27FC236}">
                <a16:creationId xmlns:a16="http://schemas.microsoft.com/office/drawing/2014/main" id="{1E5BA541-BFE3-CD37-BC05-AC1F327AC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2844" b="2804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7D919C-6381-47EC-9377-E0C5E0D9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B703C-7E0B-4011-9C61-353E292AB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F4D58555-320D-4A40-8A88-40E5AA9B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41BB0AF3-8073-68D9-3ED4-A81D736C6B1A}"/>
              </a:ext>
            </a:extLst>
          </p:cNvPr>
          <p:cNvSpPr txBox="1">
            <a:spLocks/>
          </p:cNvSpPr>
          <p:nvPr/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0000" cap="all" spc="800" dirty="0" err="1">
                <a:solidFill>
                  <a:schemeClr val="accent1"/>
                </a:solidFill>
              </a:rPr>
              <a:t>Спасибо</a:t>
            </a:r>
            <a:r>
              <a:rPr lang="en-US" sz="10000" cap="all" spc="800" dirty="0">
                <a:solidFill>
                  <a:schemeClr val="accent1"/>
                </a:solidFill>
              </a:rPr>
              <a:t> </a:t>
            </a:r>
            <a:r>
              <a:rPr lang="en-US" sz="10000" cap="all" spc="800" dirty="0" err="1">
                <a:solidFill>
                  <a:schemeClr val="accent1"/>
                </a:solidFill>
              </a:rPr>
              <a:t>за</a:t>
            </a:r>
            <a:r>
              <a:rPr lang="en-US" sz="10000" cap="all" spc="800" dirty="0">
                <a:solidFill>
                  <a:schemeClr val="accent1"/>
                </a:solidFill>
              </a:rPr>
              <a:t> </a:t>
            </a:r>
            <a:r>
              <a:rPr lang="en-US" sz="10000" cap="all" spc="800" dirty="0" err="1">
                <a:solidFill>
                  <a:schemeClr val="accent1"/>
                </a:solidFill>
              </a:rPr>
              <a:t>внимание</a:t>
            </a:r>
            <a:r>
              <a:rPr lang="en-US" sz="10000" cap="all" spc="8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55467-7EEA-4242-53CA-B5C0E76B54C3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937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AFFA4EFA-C590-AF70-724A-5DBDA8DDB196}"/>
              </a:ext>
            </a:extLst>
          </p:cNvPr>
          <p:cNvSpPr txBox="1">
            <a:spLocks/>
          </p:cNvSpPr>
          <p:nvPr/>
        </p:nvSpPr>
        <p:spPr>
          <a:xfrm>
            <a:off x="1251677" y="645105"/>
            <a:ext cx="4357499" cy="132085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cap="all" spc="200" dirty="0"/>
              <a:t>О </a:t>
            </a:r>
            <a:r>
              <a:rPr lang="en-US" sz="4400" cap="all" spc="200" dirty="0" err="1"/>
              <a:t>чем</a:t>
            </a:r>
            <a:r>
              <a:rPr lang="en-US" sz="4400" cap="all" spc="200" dirty="0"/>
              <a:t> </a:t>
            </a:r>
            <a:r>
              <a:rPr lang="en-US" sz="4400" cap="all" spc="200" dirty="0" err="1"/>
              <a:t>речь</a:t>
            </a:r>
            <a:r>
              <a:rPr lang="en-US" sz="4400" cap="all" spc="2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12A08-9358-7902-818D-133937AE9FB2}"/>
              </a:ext>
            </a:extLst>
          </p:cNvPr>
          <p:cNvSpPr txBox="1"/>
          <p:nvPr/>
        </p:nvSpPr>
        <p:spPr>
          <a:xfrm>
            <a:off x="1251678" y="2286001"/>
            <a:ext cx="4363595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Один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из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первых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сетевых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червей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распространявшихся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через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Интернет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Разработчик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Роберт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Таппан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Моррис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Запуск</a:t>
            </a:r>
            <a:r>
              <a:rPr lang="en-US" dirty="0">
                <a:solidFill>
                  <a:srgbClr val="000000"/>
                </a:solidFill>
              </a:rPr>
              <a:t>: 2 </a:t>
            </a:r>
            <a:r>
              <a:rPr lang="en-US" dirty="0" err="1">
                <a:solidFill>
                  <a:srgbClr val="000000"/>
                </a:solidFill>
              </a:rPr>
              <a:t>ноября</a:t>
            </a:r>
            <a:r>
              <a:rPr lang="en-US" dirty="0">
                <a:solidFill>
                  <a:srgbClr val="000000"/>
                </a:solidFill>
              </a:rPr>
              <a:t> 1988 </a:t>
            </a:r>
            <a:r>
              <a:rPr lang="en-US" dirty="0" err="1">
                <a:solidFill>
                  <a:srgbClr val="000000"/>
                </a:solidFill>
              </a:rPr>
              <a:t>года</a:t>
            </a:r>
            <a:r>
              <a:rPr lang="en-US" dirty="0">
                <a:solidFill>
                  <a:srgbClr val="000000"/>
                </a:solidFill>
              </a:rPr>
              <a:t> в </a:t>
            </a:r>
            <a:r>
              <a:rPr lang="en-US" dirty="0" err="1">
                <a:solidFill>
                  <a:srgbClr val="000000"/>
                </a:solidFill>
              </a:rPr>
              <a:t>Массачусетском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технологическом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институте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Цель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оценить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размер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сети</a:t>
            </a:r>
            <a:r>
              <a:rPr lang="en-US" dirty="0">
                <a:solidFill>
                  <a:srgbClr val="000000"/>
                </a:solidFill>
              </a:rPr>
              <a:t> APRANET</a:t>
            </a:r>
          </a:p>
        </p:txBody>
      </p:sp>
      <p:pic>
        <p:nvPicPr>
          <p:cNvPr id="2052" name="Picture 4" descr="Как появился первый в мире вирус в интернете. Червь Морриса почти уничтожил  военную сеть">
            <a:extLst>
              <a:ext uri="{FF2B5EF4-FFF2-40B4-BE49-F238E27FC236}">
                <a16:creationId xmlns:a16="http://schemas.microsoft.com/office/drawing/2014/main" id="{F757F818-B190-FD12-6536-FC7EF0342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2122060"/>
            <a:ext cx="5176744" cy="264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40C6A0-7200-11E2-B10A-1C27831653A1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73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7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D06613F2-F086-BB50-A09F-8164C3B88C50}"/>
              </a:ext>
            </a:extLst>
          </p:cNvPr>
          <p:cNvSpPr txBox="1">
            <a:spLocks/>
          </p:cNvSpPr>
          <p:nvPr/>
        </p:nvSpPr>
        <p:spPr>
          <a:xfrm>
            <a:off x="8339328" y="457200"/>
            <a:ext cx="3090672" cy="119786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cap="all" spc="200" dirty="0" err="1">
                <a:solidFill>
                  <a:schemeClr val="accent1"/>
                </a:solidFill>
              </a:rPr>
              <a:t>Как</a:t>
            </a:r>
            <a:r>
              <a:rPr lang="en-US" sz="4000" cap="all" spc="200" dirty="0">
                <a:solidFill>
                  <a:schemeClr val="accent1"/>
                </a:solidFill>
              </a:rPr>
              <a:t> </a:t>
            </a:r>
            <a:r>
              <a:rPr lang="en-US" sz="4000" cap="all" spc="200" dirty="0" err="1">
                <a:solidFill>
                  <a:schemeClr val="accent1"/>
                </a:solidFill>
              </a:rPr>
              <a:t>заражал</a:t>
            </a:r>
            <a:endParaRPr lang="en-US" sz="4000" cap="all" spc="200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Как появился первый в мире вирус в интернете. Червь Морриса почти уничтожил  военную сеть">
            <a:extLst>
              <a:ext uri="{FF2B5EF4-FFF2-40B4-BE49-F238E27FC236}">
                <a16:creationId xmlns:a16="http://schemas.microsoft.com/office/drawing/2014/main" id="{5993EF15-F48F-4E5E-767B-2666A8EA9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927" y="1061699"/>
            <a:ext cx="5978273" cy="44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93499A-52E7-75DD-8607-67FCE84CFCD3}"/>
              </a:ext>
            </a:extLst>
          </p:cNvPr>
          <p:cNvSpPr txBox="1"/>
          <p:nvPr/>
        </p:nvSpPr>
        <p:spPr>
          <a:xfrm>
            <a:off x="8339328" y="1655065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Отладочный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режим</a:t>
            </a:r>
            <a:r>
              <a:rPr lang="en-US" sz="1600" dirty="0">
                <a:solidFill>
                  <a:srgbClr val="FFFFFF"/>
                </a:solidFill>
              </a:rPr>
              <a:t> в </a:t>
            </a:r>
            <a:r>
              <a:rPr lang="en-US" sz="1600" dirty="0" err="1">
                <a:solidFill>
                  <a:srgbClr val="FFFFFF"/>
                </a:solidFill>
              </a:rPr>
              <a:t>Sendmail</a:t>
            </a:r>
            <a:endParaRPr lang="en-US" sz="16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Переполнение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буффера</a:t>
            </a:r>
            <a:r>
              <a:rPr lang="en-US" sz="1600" dirty="0">
                <a:solidFill>
                  <a:srgbClr val="FFFFFF"/>
                </a:solidFill>
              </a:rPr>
              <a:t> в </a:t>
            </a:r>
            <a:r>
              <a:rPr lang="en-US" sz="1600" dirty="0" err="1">
                <a:solidFill>
                  <a:srgbClr val="FFFFFF"/>
                </a:solidFill>
              </a:rPr>
              <a:t>сетевом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сервисе</a:t>
            </a:r>
            <a:r>
              <a:rPr lang="en-US" sz="1600" dirty="0">
                <a:solidFill>
                  <a:srgbClr val="FFFFFF"/>
                </a:solidFill>
              </a:rPr>
              <a:t> Finger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Вызов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rsh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путем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подбора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логина</a:t>
            </a:r>
            <a:r>
              <a:rPr lang="en-US" sz="1600" dirty="0">
                <a:solidFill>
                  <a:srgbClr val="FFFFFF"/>
                </a:solidFill>
              </a:rPr>
              <a:t> и </a:t>
            </a:r>
            <a:r>
              <a:rPr lang="en-US" sz="1600" dirty="0" err="1">
                <a:solidFill>
                  <a:srgbClr val="FFFFFF"/>
                </a:solidFill>
              </a:rPr>
              <a:t>пароля</a:t>
            </a:r>
            <a:endParaRPr lang="en-US" sz="16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540C9-F0B5-C31A-06C0-368B22087EB8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110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p13">
            <a:extLst>
              <a:ext uri="{FF2B5EF4-FFF2-40B4-BE49-F238E27FC236}">
                <a16:creationId xmlns:a16="http://schemas.microsoft.com/office/drawing/2014/main" id="{FEC4F8AB-C4EA-B012-0E00-E1C447EE9ABF}"/>
              </a:ext>
            </a:extLst>
          </p:cNvPr>
          <p:cNvSpPr txBox="1">
            <a:spLocks/>
          </p:cNvSpPr>
          <p:nvPr/>
        </p:nvSpPr>
        <p:spPr>
          <a:xfrm>
            <a:off x="1016000" y="-807720"/>
            <a:ext cx="8844460" cy="2042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ru-RU" sz="4400" dirty="0">
                <a:ea typeface="Verdana" panose="020B0604030504040204" pitchFamily="34" charset="0"/>
                <a:cs typeface="Sabon Next LT" panose="02000500000000000000" pitchFamily="2" charset="0"/>
              </a:rPr>
              <a:t>Уязвимости </a:t>
            </a:r>
            <a:r>
              <a:rPr lang="en-US" sz="4400" dirty="0" err="1">
                <a:ea typeface="Verdana" panose="020B0604030504040204" pitchFamily="34" charset="0"/>
                <a:cs typeface="Sabon Next LT" panose="02000500000000000000" pitchFamily="2" charset="0"/>
              </a:rPr>
              <a:t>Sendmail</a:t>
            </a:r>
            <a:endParaRPr lang="ru-RU" sz="4400" dirty="0">
              <a:ea typeface="Verdana" panose="020B0604030504040204" pitchFamily="34" charset="0"/>
              <a:cs typeface="Sabon Next LT" panose="020005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3577BB-2F33-17A4-551B-D22DE5E0A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45" y="1638604"/>
            <a:ext cx="8232309" cy="3580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4CA3C3-6ED1-337D-DE62-3B0462CBFE79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172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046544B5-E3BE-90C1-58D6-AB51AA3D3819}"/>
              </a:ext>
            </a:extLst>
          </p:cNvPr>
          <p:cNvSpPr txBox="1">
            <a:spLocks/>
          </p:cNvSpPr>
          <p:nvPr/>
        </p:nvSpPr>
        <p:spPr>
          <a:xfrm>
            <a:off x="1016000" y="-807720"/>
            <a:ext cx="8844460" cy="2042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ru-RU" sz="4400" dirty="0">
                <a:ea typeface="Verdana" panose="020B0604030504040204" pitchFamily="34" charset="0"/>
                <a:cs typeface="Sabon Next LT" panose="02000500000000000000" pitchFamily="2" charset="0"/>
              </a:rPr>
              <a:t>Уязвимости </a:t>
            </a:r>
            <a:r>
              <a:rPr lang="en-US" sz="4400" dirty="0">
                <a:ea typeface="Verdana" panose="020B0604030504040204" pitchFamily="34" charset="0"/>
                <a:cs typeface="Sabon Next LT" panose="02000500000000000000" pitchFamily="2" charset="0"/>
              </a:rPr>
              <a:t>Finger</a:t>
            </a:r>
            <a:endParaRPr lang="ru-RU" sz="4400" dirty="0">
              <a:ea typeface="Verdana" panose="020B0604030504040204" pitchFamily="34" charset="0"/>
              <a:cs typeface="Sabon Next LT" panose="020005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8E565F-EF6D-F802-9F90-57206D3F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29" y="1145894"/>
            <a:ext cx="5653294" cy="5712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11910-C9D0-FAC6-2226-5806318F41EF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4023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7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169" name="Rectangle 6168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5A5E718F-202D-6AD4-16E0-A445298D9483}"/>
              </a:ext>
            </a:extLst>
          </p:cNvPr>
          <p:cNvSpPr txBox="1">
            <a:spLocks/>
          </p:cNvSpPr>
          <p:nvPr/>
        </p:nvSpPr>
        <p:spPr>
          <a:xfrm>
            <a:off x="1150070" y="518718"/>
            <a:ext cx="2931735" cy="565712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cap="all" spc="200"/>
              <a:t>rsh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68BD6-A781-9535-A77B-1ADA43535756}"/>
              </a:ext>
            </a:extLst>
          </p:cNvPr>
          <p:cNvSpPr txBox="1"/>
          <p:nvPr/>
        </p:nvSpPr>
        <p:spPr>
          <a:xfrm>
            <a:off x="4358640" y="518719"/>
            <a:ext cx="7226903" cy="345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Варианты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паролей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пустой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имя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пользователя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(user);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имя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пользователя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написанное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наоборот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resu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двойной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повтор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имени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пользователя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useruser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имя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или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фамилия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пользователя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(John, Smith);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имя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или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фамилия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пользователя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в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нижнем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регистре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(john, smith);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встроенный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словарь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размером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432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слова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0D0EEB-626E-62F7-9974-9CAD7386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58" y="4578653"/>
            <a:ext cx="7239786" cy="1155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A7240D-3980-792E-68B5-AF26A83B3A78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306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CEB2ABD6-CE54-DE92-6006-8DC6528B556F}"/>
              </a:ext>
            </a:extLst>
          </p:cNvPr>
          <p:cNvSpPr txBox="1">
            <a:spLocks/>
          </p:cNvSpPr>
          <p:nvPr/>
        </p:nvSpPr>
        <p:spPr>
          <a:xfrm>
            <a:off x="1251677" y="645105"/>
            <a:ext cx="4357499" cy="132085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cap="all" spc="200"/>
              <a:t>Словарь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A52A-4D67-6072-74A2-DF5DE7A4C4EF}"/>
              </a:ext>
            </a:extLst>
          </p:cNvPr>
          <p:cNvSpPr txBox="1"/>
          <p:nvPr/>
        </p:nvSpPr>
        <p:spPr>
          <a:xfrm>
            <a:off x="1251678" y="2286001"/>
            <a:ext cx="4363595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r>
              <a:rPr lang="en-US">
                <a:solidFill>
                  <a:srgbClr val="000000"/>
                </a:solidFill>
                <a:effectLst/>
              </a:rPr>
              <a:t>встроенный словарь размером </a:t>
            </a:r>
          </a:p>
          <a:p>
            <a:pPr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tabLst>
                <a:tab pos="457200" algn="l"/>
              </a:tabLst>
            </a:pPr>
            <a:r>
              <a:rPr lang="en-US">
                <a:solidFill>
                  <a:srgbClr val="000000"/>
                </a:solidFill>
                <a:effectLst/>
              </a:rPr>
              <a:t>432 слова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3AF1A7-4261-A782-8D94-231121B6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935" y="645106"/>
            <a:ext cx="4541260" cy="55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3E0EDA-44E5-A377-D076-300C6F77D071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0654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31BC10-541D-40A8-905F-581C4E22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D8D6B2A2-E605-2682-2DF2-034CE02832A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1416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cap="all" spc="200"/>
              <a:t>Как работал?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E828F4DB-8F33-43D9-8DA0-22527C16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5DEAF-9261-5864-A62B-FF13B53D1C72}"/>
              </a:ext>
            </a:extLst>
          </p:cNvPr>
          <p:cNvSpPr txBox="1"/>
          <p:nvPr/>
        </p:nvSpPr>
        <p:spPr>
          <a:xfrm>
            <a:off x="1251678" y="1906385"/>
            <a:ext cx="7511659" cy="397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У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даление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своего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исполняемого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файла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после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запуска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тключались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все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сообщения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об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ошибках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а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размер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аварийного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дампа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устанавливался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в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ноль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Исполняемый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файл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червя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сохранялся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под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именем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такое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же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имя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использовалось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командным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интерпретатором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Bourne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Shell,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таким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образом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червь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маскировался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в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списке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процессов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Примерно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каждые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три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минуты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порождался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дочерний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поток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а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родительский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завершался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при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этом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происходило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постоянное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изменение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pid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процесса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червя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и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обнулялось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время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работы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показываемое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в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списке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процессов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;</a:t>
            </a:r>
          </a:p>
          <a:p>
            <a:pPr marL="342900" lvl="0" indent="-228600" defTabSz="914400">
              <a:spcBef>
                <a:spcPts val="700"/>
              </a:spcBef>
              <a:spcAft>
                <a:spcPts val="45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Игра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“в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кости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обнаружении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двух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копий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B04C6-31C6-F11D-7E78-2593AE006A1C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75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71E956C4-0D64-DAB6-66CB-14B5233E5342}"/>
              </a:ext>
            </a:extLst>
          </p:cNvPr>
          <p:cNvSpPr txBox="1">
            <a:spLocks/>
          </p:cNvSpPr>
          <p:nvPr/>
        </p:nvSpPr>
        <p:spPr>
          <a:xfrm>
            <a:off x="1016000" y="-807720"/>
            <a:ext cx="8844460" cy="2042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ru-RU" sz="4400" dirty="0">
                <a:ea typeface="Verdana" panose="020B0604030504040204" pitchFamily="34" charset="0"/>
                <a:cs typeface="Sabon Next LT" panose="02000500000000000000" pitchFamily="2" charset="0"/>
              </a:rPr>
              <a:t>Как боролись?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A7151-C7E6-A336-C62D-E25DA11770B9}"/>
              </a:ext>
            </a:extLst>
          </p:cNvPr>
          <p:cNvSpPr txBox="1"/>
          <p:nvPr/>
        </p:nvSpPr>
        <p:spPr>
          <a:xfrm>
            <a:off x="1016000" y="1575417"/>
            <a:ext cx="745666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r>
              <a:rPr lang="ru-RU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Рабочие группы программистов и администраторов в </a:t>
            </a:r>
            <a:r>
              <a:rPr lang="en-US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MIT</a:t>
            </a:r>
            <a:r>
              <a:rPr lang="ru-RU" dirty="0">
                <a:solidFill>
                  <a:srgbClr val="11111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и Беркли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67B37-568A-857A-E45A-89FA1D8F1F24}"/>
              </a:ext>
            </a:extLst>
          </p:cNvPr>
          <p:cNvSpPr txBox="1"/>
          <p:nvPr/>
        </p:nvSpPr>
        <p:spPr>
          <a:xfrm>
            <a:off x="6096000" y="3429000"/>
            <a:ext cx="6094070" cy="12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450"/>
              </a:spcAft>
              <a:buSzPts val="1000"/>
              <a:tabLst>
                <a:tab pos="457200" algn="l"/>
              </a:tabLst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Б</a:t>
            </a:r>
            <a:r>
              <a:rPr lang="ru-RU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уквально за два дня были определены и заблокированы «лазейки», через которые червь проникал в систему, а код заразы был целиком уничтожен. </a:t>
            </a:r>
            <a:endParaRPr lang="ru-RU" dirty="0">
              <a:solidFill>
                <a:srgbClr val="11111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Программы для айтишников: 15 лучших книг по программированию с нуля —  ПКРЕГИОН компьютерный магазин в Екатеринбурге недорогой техники каталог и  цены с доставкой">
            <a:extLst>
              <a:ext uri="{FF2B5EF4-FFF2-40B4-BE49-F238E27FC236}">
                <a16:creationId xmlns:a16="http://schemas.microsoft.com/office/drawing/2014/main" id="{9D23D794-6286-9728-2194-BEA72493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002491"/>
            <a:ext cx="4870962" cy="22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EB5CD2-E501-7C3E-0BBA-AD879799DF13}"/>
              </a:ext>
            </a:extLst>
          </p:cNvPr>
          <p:cNvSpPr txBox="1"/>
          <p:nvPr/>
        </p:nvSpPr>
        <p:spPr>
          <a:xfrm>
            <a:off x="853440" y="20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Sabon Next LT" panose="020005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8043519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222</TotalTime>
  <Words>363</Words>
  <Application>Microsoft Office PowerPoint</Application>
  <PresentationFormat>Широкоэкранный</PresentationFormat>
  <Paragraphs>75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Corbel</vt:lpstr>
      <vt:lpstr>Gill Sans MT</vt:lpstr>
      <vt:lpstr>Impact</vt:lpstr>
      <vt:lpstr>Symbol</vt:lpstr>
      <vt:lpstr>Verdana</vt:lpstr>
      <vt:lpstr>Эмблема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Балтабаев Дамир</dc:creator>
  <cp:lastModifiedBy>Балтабаев Дамир</cp:lastModifiedBy>
  <cp:revision>50</cp:revision>
  <dcterms:created xsi:type="dcterms:W3CDTF">2022-11-07T19:21:10Z</dcterms:created>
  <dcterms:modified xsi:type="dcterms:W3CDTF">2022-11-08T09:16:28Z</dcterms:modified>
</cp:coreProperties>
</file>