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81" r:id="rId5"/>
    <p:sldId id="277" r:id="rId6"/>
    <p:sldId id="308" r:id="rId7"/>
    <p:sldId id="257" r:id="rId8"/>
    <p:sldId id="264" r:id="rId9"/>
    <p:sldId id="309" r:id="rId10"/>
    <p:sldId id="286" r:id="rId11"/>
    <p:sldId id="296" r:id="rId12"/>
    <p:sldId id="298" r:id="rId13"/>
    <p:sldId id="297" r:id="rId14"/>
    <p:sldId id="299" r:id="rId15"/>
    <p:sldId id="267" r:id="rId16"/>
    <p:sldId id="290" r:id="rId17"/>
    <p:sldId id="310" r:id="rId18"/>
    <p:sldId id="300" r:id="rId19"/>
    <p:sldId id="301" r:id="rId20"/>
    <p:sldId id="302" r:id="rId21"/>
    <p:sldId id="311" r:id="rId22"/>
    <p:sldId id="307" r:id="rId23"/>
    <p:sldId id="303" r:id="rId24"/>
    <p:sldId id="304" r:id="rId25"/>
    <p:sldId id="305" r:id="rId26"/>
    <p:sldId id="289" r:id="rId27"/>
    <p:sldId id="295" r:id="rId2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orient="horz" pos="432" userDrawn="1">
          <p15:clr>
            <a:srgbClr val="A4A3A4"/>
          </p15:clr>
        </p15:guide>
        <p15:guide id="5" pos="72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3047"/>
    <a:srgbClr val="0B2B41"/>
    <a:srgbClr val="114263"/>
    <a:srgbClr val="401918"/>
    <a:srgbClr val="731F1C"/>
    <a:srgbClr val="AB678E"/>
    <a:srgbClr val="B2606E"/>
    <a:srgbClr val="CA929B"/>
    <a:srgbClr val="248CD2"/>
    <a:srgbClr val="C88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703" autoAdjust="0"/>
  </p:normalViewPr>
  <p:slideViewPr>
    <p:cSldViewPr snapToGrid="0">
      <p:cViewPr varScale="1">
        <p:scale>
          <a:sx n="111" d="100"/>
          <a:sy n="111" d="100"/>
        </p:scale>
        <p:origin x="222" y="114"/>
      </p:cViewPr>
      <p:guideLst>
        <p:guide orient="horz" pos="2160"/>
        <p:guide pos="3864"/>
        <p:guide pos="408"/>
        <p:guide orient="horz" pos="432"/>
        <p:guide pos="72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47B31C2-59E7-4BEC-9309-88DE1BBF4F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6F6358C-C126-4948-831F-BD8172C262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C586E-08B7-4E7A-BD0E-75E4275DEF24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328991B-8FE8-4293-8AE8-70BF9DDF76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71E272-922A-494D-87BC-F45F15A457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6C3F1-D478-4AAB-B058-1452B09AEA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3422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90E6B-2375-42B3-BA83-7F44C8E1C6C3}" type="datetimeFigureOut">
              <a:rPr lang="ru-RU" noProof="0" smtClean="0"/>
              <a:t>12.10.2022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355CF-5D5D-41CD-BB5B-B10450C0CCA6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674986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355CF-5D5D-41CD-BB5B-B10450C0CC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273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355CF-5D5D-41CD-BB5B-B10450C0CCA6}" type="slidenum">
              <a:rPr lang="ru-RU" noProof="0" smtClean="0"/>
              <a:t>12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10183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355CF-5D5D-41CD-BB5B-B10450C0CCA6}" type="slidenum">
              <a:rPr lang="ru-RU" noProof="0" smtClean="0"/>
              <a:t>13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65798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355CF-5D5D-41CD-BB5B-B10450C0CCA6}" type="slidenum">
              <a:rPr lang="ru-RU" noProof="0" smtClean="0"/>
              <a:t>15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83282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355CF-5D5D-41CD-BB5B-B10450C0CCA6}" type="slidenum">
              <a:rPr lang="ru-RU" noProof="0" smtClean="0"/>
              <a:t>16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79228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355CF-5D5D-41CD-BB5B-B10450C0CCA6}" type="slidenum">
              <a:rPr lang="ru-RU" noProof="0" smtClean="0"/>
              <a:t>17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91232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355CF-5D5D-41CD-BB5B-B10450C0CCA6}" type="slidenum">
              <a:rPr lang="ru-RU" noProof="0" smtClean="0"/>
              <a:t>19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15187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355CF-5D5D-41CD-BB5B-B10450C0CCA6}" type="slidenum">
              <a:rPr lang="ru-RU" noProof="0" smtClean="0"/>
              <a:t>20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69084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355CF-5D5D-41CD-BB5B-B10450C0CCA6}" type="slidenum">
              <a:rPr lang="ru-RU" noProof="0" smtClean="0"/>
              <a:t>21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65004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355CF-5D5D-41CD-BB5B-B10450C0CCA6}" type="slidenum">
              <a:rPr lang="ru-RU" noProof="0" smtClean="0"/>
              <a:t>22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50171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355CF-5D5D-41CD-BB5B-B10450C0CCA6}" type="slidenum">
              <a:rPr lang="ru-RU" noProof="0" smtClean="0"/>
              <a:t>23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3859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355CF-5D5D-41CD-BB5B-B10450C0CCA6}" type="slidenum">
              <a:rPr lang="ru-RU" noProof="0" smtClean="0"/>
              <a:t>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78539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355CF-5D5D-41CD-BB5B-B10450C0CCA6}" type="slidenum">
              <a:rPr lang="ru-RU" noProof="0" smtClean="0"/>
              <a:t>24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00165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355CF-5D5D-41CD-BB5B-B10450C0CCA6}" type="slidenum">
              <a:rPr lang="ru-RU" noProof="0" smtClean="0"/>
              <a:t>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34806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355CF-5D5D-41CD-BB5B-B10450C0CCA6}" type="slidenum">
              <a:rPr lang="ru-RU" noProof="0" smtClean="0"/>
              <a:t>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36186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355CF-5D5D-41CD-BB5B-B10450C0CCA6}" type="slidenum">
              <a:rPr lang="ru-RU" noProof="0" smtClean="0"/>
              <a:t>7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50909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355CF-5D5D-41CD-BB5B-B10450C0CCA6}" type="slidenum">
              <a:rPr lang="ru-RU" noProof="0" smtClean="0"/>
              <a:t>8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07673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355CF-5D5D-41CD-BB5B-B10450C0CCA6}" type="slidenum">
              <a:rPr lang="ru-RU" noProof="0" smtClean="0"/>
              <a:t>9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64599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355CF-5D5D-41CD-BB5B-B10450C0CCA6}" type="slidenum">
              <a:rPr lang="ru-RU" noProof="0" smtClean="0"/>
              <a:t>10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68131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355CF-5D5D-41CD-BB5B-B10450C0CCA6}" type="slidenum">
              <a:rPr lang="ru-RU" noProof="0" smtClean="0"/>
              <a:t>11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83459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6676569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1A440F4A-C2AF-406D-B420-CCF52F447A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6676568" cy="6858000"/>
          </a:xfrm>
        </p:spPr>
        <p:txBody>
          <a:bodyPr rtlCol="0"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 rtl="0"/>
            <a:r>
              <a:rPr lang="ru-RU" noProof="0"/>
              <a:t>ЗАГОЛОВОК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ru-RU" noProof="0"/>
              <a:t>Подзаголовок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</p:spTree>
    <p:extLst>
      <p:ext uri="{BB962C8B-B14F-4D97-AF65-F5344CB8AC3E}">
        <p14:creationId xmlns:p14="http://schemas.microsoft.com/office/powerpoint/2010/main" val="12420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ru-RU" sz="1200" noProof="0" smtClean="0">
                <a:solidFill>
                  <a:schemeClr val="bg1"/>
                </a:solidFill>
              </a:rPr>
              <a:pPr algn="ctr"/>
              <a:t>‹#›</a:t>
            </a:fld>
            <a:endParaRPr lang="ru-RU" sz="12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9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важных_изображения (текст 0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D935D313-376E-4CA0-9732-D0CACCC07F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64300" y="0"/>
            <a:ext cx="5727700" cy="6858000"/>
          </a:xfrm>
          <a:custGeom>
            <a:avLst/>
            <a:gdLst>
              <a:gd name="connsiteX0" fmla="*/ 1708150 w 5727700"/>
              <a:gd name="connsiteY0" fmla="*/ 0 h 6858000"/>
              <a:gd name="connsiteX1" fmla="*/ 5727700 w 5727700"/>
              <a:gd name="connsiteY1" fmla="*/ 0 h 6858000"/>
              <a:gd name="connsiteX2" fmla="*/ 5727700 w 5727700"/>
              <a:gd name="connsiteY2" fmla="*/ 6858000 h 6858000"/>
              <a:gd name="connsiteX3" fmla="*/ 0 w 5727700"/>
              <a:gd name="connsiteY3" fmla="*/ 6858000 h 6858000"/>
              <a:gd name="connsiteX4" fmla="*/ 0 w 5727700"/>
              <a:gd name="connsiteY4" fmla="*/ 6832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7700" h="6858000">
                <a:moveTo>
                  <a:pt x="1708150" y="0"/>
                </a:moveTo>
                <a:lnTo>
                  <a:pt x="5727700" y="0"/>
                </a:lnTo>
                <a:lnTo>
                  <a:pt x="5727700" y="6858000"/>
                </a:lnTo>
                <a:lnTo>
                  <a:pt x="0" y="6858000"/>
                </a:lnTo>
                <a:lnTo>
                  <a:pt x="0" y="6832600"/>
                </a:lnTo>
                <a:close/>
              </a:path>
            </a:pathLst>
          </a:custGeom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 rtl="0"/>
            <a:r>
              <a:rPr lang="ru-RU" noProof="0"/>
              <a:t>Добавить изображение</a:t>
            </a:r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83A2DEF1-03FF-475D-994A-6FC6FB1414F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8087304" cy="6858000"/>
          </a:xfrm>
          <a:custGeom>
            <a:avLst/>
            <a:gdLst>
              <a:gd name="connsiteX0" fmla="*/ 0 w 8087304"/>
              <a:gd name="connsiteY0" fmla="*/ 0 h 6858000"/>
              <a:gd name="connsiteX1" fmla="*/ 8087304 w 8087304"/>
              <a:gd name="connsiteY1" fmla="*/ 0 h 6858000"/>
              <a:gd name="connsiteX2" fmla="*/ 8087304 w 8087304"/>
              <a:gd name="connsiteY2" fmla="*/ 7620 h 6858000"/>
              <a:gd name="connsiteX3" fmla="*/ 6368365 w 8087304"/>
              <a:gd name="connsiteY3" fmla="*/ 6858000 h 6858000"/>
              <a:gd name="connsiteX4" fmla="*/ 0 w 808730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7304" h="6858000">
                <a:moveTo>
                  <a:pt x="0" y="0"/>
                </a:moveTo>
                <a:lnTo>
                  <a:pt x="8087304" y="0"/>
                </a:lnTo>
                <a:lnTo>
                  <a:pt x="8087304" y="7620"/>
                </a:lnTo>
                <a:lnTo>
                  <a:pt x="636836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 anchor="ctr" anchorCtr="1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285750" marR="0" lvl="0" indent="-28575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noProof="0"/>
              <a:t>Добавить изображение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5586" y="5047107"/>
            <a:ext cx="5005614" cy="1005840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6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586" y="4081468"/>
            <a:ext cx="5005614" cy="822960"/>
          </a:xfrm>
        </p:spPr>
        <p:txBody>
          <a:bodyPr vert="horz" wrap="square" lIns="0" tIns="45720" rIns="91440" bIns="45720" rtlCol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GB" sz="2400" dirty="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marL="0" lvl="0" rtl="0">
              <a:lnSpc>
                <a:spcPct val="100000"/>
              </a:lnSpc>
            </a:pPr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20" name="Номер слайда 7">
            <a:extLst>
              <a:ext uri="{FF2B5EF4-FFF2-40B4-BE49-F238E27FC236}">
                <a16:creationId xmlns:a16="http://schemas.microsoft.com/office/drawing/2014/main" id="{1CEA3362-50AD-4D98-92C4-DA1D8C857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ru-RU" noProof="0" smtClean="0"/>
              <a:pPr algn="ctr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91417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5F3686C7-DF83-47D9-A485-35F4F1D36A69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790B36CF-9391-49E9-B599-8B724B6EF267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468CE156-5D60-42B0-A4F9-33FA85537807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5" name="Номер слайда 7">
            <a:extLst>
              <a:ext uri="{FF2B5EF4-FFF2-40B4-BE49-F238E27FC236}">
                <a16:creationId xmlns:a16="http://schemas.microsoft.com/office/drawing/2014/main" id="{9E4521A1-4C9D-4795-B551-D151E8856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ru-RU" noProof="0" smtClean="0"/>
              <a:pPr algn="ctr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40370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цов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ru-RU" noProof="0"/>
              <a:t>Добавить изображение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75C086E-F523-4C77-938F-0DB6203DBC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1080" y="2139696"/>
            <a:ext cx="5578995" cy="879928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l">
              <a:defRPr lang="en-GB" b="0" dirty="0">
                <a:solidFill>
                  <a:schemeClr val="bg1"/>
                </a:solidFill>
              </a:defRPr>
            </a:lvl1pPr>
          </a:lstStyle>
          <a:p>
            <a:pPr marL="0" lvl="0" algn="ctr" rtl="0"/>
            <a:r>
              <a:rPr lang="ru-RU" noProof="0" dirty="0"/>
              <a:t>ЗАГОЛОВОК</a:t>
            </a:r>
          </a:p>
        </p:txBody>
      </p:sp>
      <p:sp>
        <p:nvSpPr>
          <p:cNvPr id="17" name="Текст 4">
            <a:extLst>
              <a:ext uri="{FF2B5EF4-FFF2-40B4-BE49-F238E27FC236}">
                <a16:creationId xmlns:a16="http://schemas.microsoft.com/office/drawing/2014/main" id="{B293AB9F-7C1D-4A06-9F42-4FD67BF273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59075" y="3653097"/>
            <a:ext cx="3695206" cy="276999"/>
          </a:xfrm>
        </p:spPr>
        <p:txBody>
          <a:bodyPr lIns="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 dirty="0"/>
              <a:t>Имя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224AF9FB-5C6E-4050-AE8D-3B218C0F1D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59075" y="4392151"/>
            <a:ext cx="3695206" cy="276999"/>
          </a:xfrm>
        </p:spPr>
        <p:txBody>
          <a:bodyPr lIns="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 dirty="0"/>
              <a:t>Телефон</a:t>
            </a:r>
          </a:p>
        </p:txBody>
      </p:sp>
      <p:sp>
        <p:nvSpPr>
          <p:cNvPr id="19" name="Текст 4">
            <a:extLst>
              <a:ext uri="{FF2B5EF4-FFF2-40B4-BE49-F238E27FC236}">
                <a16:creationId xmlns:a16="http://schemas.microsoft.com/office/drawing/2014/main" id="{68A48B85-2E0B-42B6-AB4A-1302D3C828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59075" y="5131205"/>
            <a:ext cx="3695206" cy="276999"/>
          </a:xfrm>
        </p:spPr>
        <p:txBody>
          <a:bodyPr lIns="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 dirty="0"/>
              <a:t>Эл. почта</a:t>
            </a:r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9244D33F-3A47-4DE3-8198-7AC5316E31E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59075" y="5870258"/>
            <a:ext cx="3695206" cy="276999"/>
          </a:xfrm>
        </p:spPr>
        <p:txBody>
          <a:bodyPr lIns="0"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 spc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 dirty="0"/>
              <a:t>Веб-сайт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220C8B-2E18-4D91-A806-6C7C3940B00F}"/>
              </a:ext>
            </a:extLst>
          </p:cNvPr>
          <p:cNvSpPr>
            <a:spLocks noGrp="1" noChangeAspect="1"/>
          </p:cNvSpPr>
          <p:nvPr>
            <p:ph sz="quarter" idx="19" hasCustomPrompt="1"/>
          </p:nvPr>
        </p:nvSpPr>
        <p:spPr>
          <a:xfrm>
            <a:off x="691080" y="4295744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Значок</a:t>
            </a:r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3D1C5933-D103-4989-B652-C7B692341BC3}"/>
              </a:ext>
            </a:extLst>
          </p:cNvPr>
          <p:cNvSpPr>
            <a:spLocks noGrp="1" noChangeAspect="1"/>
          </p:cNvSpPr>
          <p:nvPr>
            <p:ph sz="quarter" idx="20" hasCustomPrompt="1"/>
          </p:nvPr>
        </p:nvSpPr>
        <p:spPr>
          <a:xfrm>
            <a:off x="691080" y="5034798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Значок</a:t>
            </a:r>
          </a:p>
        </p:txBody>
      </p:sp>
      <p:sp>
        <p:nvSpPr>
          <p:cNvPr id="29" name="Объект 2">
            <a:extLst>
              <a:ext uri="{FF2B5EF4-FFF2-40B4-BE49-F238E27FC236}">
                <a16:creationId xmlns:a16="http://schemas.microsoft.com/office/drawing/2014/main" id="{A80EBF65-A9A1-4724-B962-DB9B79A924AA}"/>
              </a:ext>
            </a:extLst>
          </p:cNvPr>
          <p:cNvSpPr>
            <a:spLocks noGrp="1" noChangeAspect="1"/>
          </p:cNvSpPr>
          <p:nvPr>
            <p:ph sz="quarter" idx="21" hasCustomPrompt="1"/>
          </p:nvPr>
        </p:nvSpPr>
        <p:spPr>
          <a:xfrm>
            <a:off x="691080" y="5773851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Значок</a:t>
            </a:r>
          </a:p>
        </p:txBody>
      </p:sp>
      <p:sp>
        <p:nvSpPr>
          <p:cNvPr id="30" name="Объект 2">
            <a:extLst>
              <a:ext uri="{FF2B5EF4-FFF2-40B4-BE49-F238E27FC236}">
                <a16:creationId xmlns:a16="http://schemas.microsoft.com/office/drawing/2014/main" id="{06251342-E6E3-4C57-A0A9-C7BB3DCAE115}"/>
              </a:ext>
            </a:extLst>
          </p:cNvPr>
          <p:cNvSpPr>
            <a:spLocks noGrp="1" noChangeAspect="1"/>
          </p:cNvSpPr>
          <p:nvPr>
            <p:ph sz="quarter" idx="22" hasCustomPrompt="1"/>
          </p:nvPr>
        </p:nvSpPr>
        <p:spPr>
          <a:xfrm>
            <a:off x="691080" y="3556690"/>
            <a:ext cx="469813" cy="469812"/>
          </a:xfrm>
          <a:prstGeom prst="ellipse">
            <a:avLst/>
          </a:prstGeom>
          <a:noFill/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Значок</a:t>
            </a:r>
          </a:p>
        </p:txBody>
      </p:sp>
    </p:spTree>
    <p:extLst>
      <p:ext uri="{BB962C8B-B14F-4D97-AF65-F5344CB8AC3E}">
        <p14:creationId xmlns:p14="http://schemas.microsoft.com/office/powerpoint/2010/main" val="4169354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 rtl="0"/>
            <a:r>
              <a:rPr lang="ru-RU" noProof="0"/>
              <a:t>ЗАГОЛОВОК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ru-RU" noProof="0"/>
              <a:t>Подзаголовок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13" name="Полилиния: Фигура 12">
            <a:extLst>
              <a:ext uri="{FF2B5EF4-FFF2-40B4-BE49-F238E27FC236}">
                <a16:creationId xmlns:a16="http://schemas.microsoft.com/office/drawing/2014/main" id="{5BE10AC4-CBFC-4ECF-92D5-9CE1874F58D7}"/>
              </a:ext>
            </a:extLst>
          </p:cNvPr>
          <p:cNvSpPr/>
          <p:nvPr userDrawn="1"/>
        </p:nvSpPr>
        <p:spPr>
          <a:xfrm>
            <a:off x="0" y="0"/>
            <a:ext cx="8568965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66734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4334810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 rtl="0"/>
            <a:r>
              <a:rPr lang="ru-RU" noProof="0"/>
              <a:t>ЗАГОЛОВОК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ru-RU" noProof="0"/>
              <a:t>Подзаголовок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FDB39AB-B644-434A-9D55-AF3455D468E5}"/>
              </a:ext>
            </a:extLst>
          </p:cNvPr>
          <p:cNvGrpSpPr/>
          <p:nvPr userDrawn="1"/>
        </p:nvGrpSpPr>
        <p:grpSpPr>
          <a:xfrm>
            <a:off x="9140346" y="5054600"/>
            <a:ext cx="676275" cy="114300"/>
            <a:chOff x="9330846" y="5054600"/>
            <a:chExt cx="676275" cy="114300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BF14E129-1970-4994-89E5-F7A67128AFE3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593336FA-97B2-4528-88E8-5FF97F86E216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8A73C166-FCDF-40AE-8B0D-69C7E2C8573E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EF418119-E3DD-44B0-A4AF-F8A98EC5863B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</p:spTree>
    <p:extLst>
      <p:ext uri="{BB962C8B-B14F-4D97-AF65-F5344CB8AC3E}">
        <p14:creationId xmlns:p14="http://schemas.microsoft.com/office/powerpoint/2010/main" val="3873491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ru-RU" sz="1200" noProof="0" smtClean="0">
                <a:solidFill>
                  <a:schemeClr val="bg1"/>
                </a:solidFill>
              </a:rPr>
              <a:pPr algn="ctr"/>
              <a:t>‹#›</a:t>
            </a:fld>
            <a:endParaRPr lang="ru-RU" sz="1200" noProof="0">
              <a:solidFill>
                <a:schemeClr val="bg1"/>
              </a:solidFill>
            </a:endParaRPr>
          </a:p>
        </p:txBody>
      </p:sp>
      <p:sp>
        <p:nvSpPr>
          <p:cNvPr id="9" name="Объект 2">
            <a:extLst>
              <a:ext uri="{FF2B5EF4-FFF2-40B4-BE49-F238E27FC236}">
                <a16:creationId xmlns:a16="http://schemas.microsoft.com/office/drawing/2014/main" id="{C7BBA6D3-FEB9-412B-8FBB-095FC3A60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186" y="1825625"/>
            <a:ext cx="10815864" cy="4351338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1002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ru-RU" sz="1200" noProof="0" smtClean="0">
                <a:solidFill>
                  <a:schemeClr val="bg1"/>
                </a:solidFill>
              </a:rPr>
              <a:pPr algn="ctr"/>
              <a:t>‹#›</a:t>
            </a:fld>
            <a:endParaRPr lang="ru-RU" sz="1200" noProof="0">
              <a:solidFill>
                <a:schemeClr val="bg1"/>
              </a:solidFill>
            </a:endParaRPr>
          </a:p>
        </p:txBody>
      </p:sp>
      <p:sp>
        <p:nvSpPr>
          <p:cNvPr id="9" name="Объект 2">
            <a:extLst>
              <a:ext uri="{FF2B5EF4-FFF2-40B4-BE49-F238E27FC236}">
                <a16:creationId xmlns:a16="http://schemas.microsoft.com/office/drawing/2014/main" id="{64A4F74B-B2CD-407C-865A-037EDFAC9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186" y="1825625"/>
            <a:ext cx="5386614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10" name="Объект 3">
            <a:extLst>
              <a:ext uri="{FF2B5EF4-FFF2-40B4-BE49-F238E27FC236}">
                <a16:creationId xmlns:a16="http://schemas.microsoft.com/office/drawing/2014/main" id="{A2548E2E-973A-4D52-ACB9-BF564F407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27685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51069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ru-RU" noProof="0" smtClean="0"/>
              <a:t>Образец заголовка</a:t>
            </a:r>
            <a:endParaRPr lang="ru-RU" noProof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ru-RU" sz="1200" noProof="0" smtClean="0">
                <a:solidFill>
                  <a:schemeClr val="bg1"/>
                </a:solidFill>
              </a:rPr>
              <a:pPr algn="ctr"/>
              <a:t>‹#›</a:t>
            </a:fld>
            <a:endParaRPr lang="ru-RU" sz="1200" noProof="0">
              <a:solidFill>
                <a:schemeClr val="bg1"/>
              </a:solidFill>
            </a:endParaRPr>
          </a:p>
        </p:txBody>
      </p:sp>
      <p:sp>
        <p:nvSpPr>
          <p:cNvPr id="9" name="Текст 2">
            <a:extLst>
              <a:ext uri="{FF2B5EF4-FFF2-40B4-BE49-F238E27FC236}">
                <a16:creationId xmlns:a16="http://schemas.microsoft.com/office/drawing/2014/main" id="{10CD1AD0-C8B7-4785-A47D-D822CF4F2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186" y="1681163"/>
            <a:ext cx="533214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0" name="Текст 4">
            <a:extLst>
              <a:ext uri="{FF2B5EF4-FFF2-40B4-BE49-F238E27FC236}">
                <a16:creationId xmlns:a16="http://schemas.microsoft.com/office/drawing/2014/main" id="{90A1BBCF-EEF1-4C9A-BA10-9657A7956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27685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1" name="Объект 3">
            <a:extLst>
              <a:ext uri="{FF2B5EF4-FFF2-40B4-BE49-F238E27FC236}">
                <a16:creationId xmlns:a16="http://schemas.microsoft.com/office/drawing/2014/main" id="{79F8415A-57A2-4D5C-97B0-E78499CC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186" y="2505075"/>
            <a:ext cx="5332147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12" name="Объект 5">
            <a:extLst>
              <a:ext uri="{FF2B5EF4-FFF2-40B4-BE49-F238E27FC236}">
                <a16:creationId xmlns:a16="http://schemas.microsoft.com/office/drawing/2014/main" id="{37A31490-A10D-455A-B515-E26064D0E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7685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49070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ru-RU" sz="1200" noProof="0" smtClean="0">
                <a:solidFill>
                  <a:schemeClr val="bg1"/>
                </a:solidFill>
              </a:rPr>
              <a:pPr algn="ctr"/>
              <a:t>‹#›</a:t>
            </a:fld>
            <a:endParaRPr lang="ru-RU" sz="1200" noProof="0">
              <a:solidFill>
                <a:schemeClr val="bg1"/>
              </a:solidFill>
            </a:endParaRPr>
          </a:p>
        </p:txBody>
      </p:sp>
      <p:sp>
        <p:nvSpPr>
          <p:cNvPr id="9" name="Текст 3">
            <a:extLst>
              <a:ext uri="{FF2B5EF4-FFF2-40B4-BE49-F238E27FC236}">
                <a16:creationId xmlns:a16="http://schemas.microsoft.com/office/drawing/2014/main" id="{9F5DF135-B773-4FF0-A198-687768159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0" name="Объект 2">
            <a:extLst>
              <a:ext uri="{FF2B5EF4-FFF2-40B4-BE49-F238E27FC236}">
                <a16:creationId xmlns:a16="http://schemas.microsoft.com/office/drawing/2014/main" id="{4D4BA48E-457A-42FA-BC00-3AE386B38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265862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11" name="Заголовок 1">
            <a:extLst>
              <a:ext uri="{FF2B5EF4-FFF2-40B4-BE49-F238E27FC236}">
                <a16:creationId xmlns:a16="http://schemas.microsoft.com/office/drawing/2014/main" id="{43DF8AE6-3466-400C-B6F1-335DF4DED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7698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лилиния: Фигура 9">
            <a:extLst>
              <a:ext uri="{FF2B5EF4-FFF2-40B4-BE49-F238E27FC236}">
                <a16:creationId xmlns:a16="http://schemas.microsoft.com/office/drawing/2014/main" id="{B305EBB3-0F16-4B63-82ED-191AB224B8E2}"/>
              </a:ext>
            </a:extLst>
          </p:cNvPr>
          <p:cNvSpPr/>
          <p:nvPr userDrawn="1"/>
        </p:nvSpPr>
        <p:spPr>
          <a:xfrm>
            <a:off x="5512953" y="0"/>
            <a:ext cx="3522381" cy="6858000"/>
          </a:xfrm>
          <a:custGeom>
            <a:avLst/>
            <a:gdLst>
              <a:gd name="connsiteX0" fmla="*/ 0 w 3522381"/>
              <a:gd name="connsiteY0" fmla="*/ 0 h 6858000"/>
              <a:gd name="connsiteX1" fmla="*/ 3522381 w 3522381"/>
              <a:gd name="connsiteY1" fmla="*/ 0 h 6858000"/>
              <a:gd name="connsiteX2" fmla="*/ 51547 w 3522381"/>
              <a:gd name="connsiteY2" fmla="*/ 6858000 h 6858000"/>
              <a:gd name="connsiteX3" fmla="*/ 0 w 35223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2381" h="6858000">
                <a:moveTo>
                  <a:pt x="0" y="0"/>
                </a:moveTo>
                <a:lnTo>
                  <a:pt x="3522381" y="0"/>
                </a:lnTo>
                <a:lnTo>
                  <a:pt x="5154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ru-RU" noProof="0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1A440F4A-C2AF-406D-B420-CCF52F447A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5504688" cy="6858000"/>
          </a:xfrm>
        </p:spPr>
        <p:txBody>
          <a:bodyPr rtlCol="0"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74144" y="1291772"/>
            <a:ext cx="4379976" cy="3611880"/>
          </a:xfrm>
        </p:spPr>
        <p:txBody>
          <a:bodyPr vert="horz" lIns="91440" tIns="45720" rIns="91440" bIns="45720" rtlCol="0" anchor="b" anchorCtr="1">
            <a:noAutofit/>
          </a:bodyPr>
          <a:lstStyle>
            <a:lvl1pPr>
              <a:defRPr lang="en-GB" dirty="0"/>
            </a:lvl1pPr>
          </a:lstStyle>
          <a:p>
            <a:pPr marL="0" lvl="0" algn="ctr" rtl="0"/>
            <a:r>
              <a:rPr lang="ru-RU" noProof="0"/>
              <a:t>ЗАГОЛОВОК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89079" y="5392401"/>
            <a:ext cx="4178808" cy="52120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None/>
              <a:defRPr lang="en-US" sz="1800" dirty="0">
                <a:solidFill>
                  <a:srgbClr val="B2606E"/>
                </a:solidFill>
              </a:defRPr>
            </a:lvl1pPr>
          </a:lstStyle>
          <a:p>
            <a:pPr lvl="0" rtl="0"/>
            <a:r>
              <a:rPr lang="ru-RU" noProof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270854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59AE304-DA92-45D8-B258-61BEA6C99C0E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6BF91D02-B4A9-4013-94B6-079A8D06DE11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74DAC864-782A-48D4-8E15-9B35C60421BB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73B7B0E2-E4FA-4B45-89A6-98E4C4DC1D24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ru-RU" sz="1200" noProof="0" smtClean="0">
                <a:solidFill>
                  <a:schemeClr val="bg1"/>
                </a:solidFill>
              </a:rPr>
              <a:pPr algn="ctr"/>
              <a:t>‹#›</a:t>
            </a:fld>
            <a:endParaRPr lang="ru-RU" sz="1200" noProof="0">
              <a:solidFill>
                <a:schemeClr val="bg1"/>
              </a:solidFill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3EA16B2-FFAE-4A6E-977D-191BC1DB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0" name="Текст 3">
            <a:extLst>
              <a:ext uri="{FF2B5EF4-FFF2-40B4-BE49-F238E27FC236}">
                <a16:creationId xmlns:a16="http://schemas.microsoft.com/office/drawing/2014/main" id="{436B2E80-B2B9-4309-8C9B-11D0B83C4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03DB89DF-F372-4E54-9DFD-D53E42A2B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434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1">
            <a:extLst>
              <a:ext uri="{FF2B5EF4-FFF2-40B4-BE49-F238E27FC236}">
                <a16:creationId xmlns:a16="http://schemas.microsoft.com/office/drawing/2014/main" id="{47CEAAF6-CCA9-40F8-8A3D-FAAD92220D1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" y="0"/>
            <a:ext cx="12192001" cy="6858000"/>
          </a:xfrm>
        </p:spPr>
        <p:txBody>
          <a:bodyPr rtlCol="0" anchor="ctr" anchorCtr="1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744DE2-A455-46F2-BE15-959050C87C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6020" y="2404234"/>
            <a:ext cx="5330038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 rtl="0"/>
            <a:r>
              <a:rPr lang="ru-RU" noProof="0"/>
              <a:t>ЗАГОЛОВОК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9DE4F3-CE8F-41A0-BFDE-76D0DF1DF4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3180" y="4553291"/>
            <a:ext cx="5049510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20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47717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1">
            <a:extLst>
              <a:ext uri="{FF2B5EF4-FFF2-40B4-BE49-F238E27FC236}">
                <a16:creationId xmlns:a16="http://schemas.microsoft.com/office/drawing/2014/main" id="{AAF32A0B-D38A-4E4A-BD5E-94B67129650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" y="0"/>
            <a:ext cx="12192001" cy="6858000"/>
          </a:xfrm>
        </p:spPr>
        <p:txBody>
          <a:bodyPr rtlCol="0" anchor="ctr" anchorCtr="1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Добавить изображение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D3B46-48AB-439D-A981-D3596F977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0288" y="2313432"/>
            <a:ext cx="6592824" cy="2852737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000" dirty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2728D712-0D13-4ECD-9BEB-B8EE651FF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0288" y="5193792"/>
            <a:ext cx="6592824" cy="97840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41130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объект_2 (столбец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36125" y="0"/>
            <a:ext cx="5355875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ru-RU" noProof="0"/>
              <a:t>Добавить изображение</a:t>
            </a:r>
          </a:p>
        </p:txBody>
      </p:sp>
      <p:sp>
        <p:nvSpPr>
          <p:cNvPr id="14" name="Текст 12">
            <a:extLst>
              <a:ext uri="{FF2B5EF4-FFF2-40B4-BE49-F238E27FC236}">
                <a16:creationId xmlns:a16="http://schemas.microsoft.com/office/drawing/2014/main" id="{C7F0E85E-786D-44FC-A9C8-8853277D7C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6558" y="2717803"/>
            <a:ext cx="28346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700" y="2717803"/>
            <a:ext cx="28346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68915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6" name="Объект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906451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ru-RU" noProof="0"/>
              <a:t>Значок</a:t>
            </a:r>
          </a:p>
        </p:txBody>
      </p:sp>
      <p:sp>
        <p:nvSpPr>
          <p:cNvPr id="17" name="Объект 15">
            <a:extLst>
              <a:ext uri="{FF2B5EF4-FFF2-40B4-BE49-F238E27FC236}">
                <a16:creationId xmlns:a16="http://schemas.microsoft.com/office/drawing/2014/main" id="{6DF8CB66-232E-4CE3-96FC-CE37C74994E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645309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 rtl="0"/>
            <a:r>
              <a:rPr lang="ru-RU" noProof="0"/>
              <a:t>Значок</a:t>
            </a:r>
          </a:p>
        </p:txBody>
      </p:sp>
      <p:sp>
        <p:nvSpPr>
          <p:cNvPr id="18" name="Номер слайда 7">
            <a:extLst>
              <a:ext uri="{FF2B5EF4-FFF2-40B4-BE49-F238E27FC236}">
                <a16:creationId xmlns:a16="http://schemas.microsoft.com/office/drawing/2014/main" id="{8728750D-82C7-4A8D-A7C7-554934667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ru-RU" noProof="0" smtClean="0"/>
              <a:pPr algn="ctr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7204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объект_3 (столбец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ru-RU" noProof="0"/>
              <a:t>Добавить изображение</a:t>
            </a:r>
          </a:p>
        </p:txBody>
      </p:sp>
      <p:sp>
        <p:nvSpPr>
          <p:cNvPr id="14" name="Текст 12">
            <a:extLst>
              <a:ext uri="{FF2B5EF4-FFF2-40B4-BE49-F238E27FC236}">
                <a16:creationId xmlns:a16="http://schemas.microsoft.com/office/drawing/2014/main" id="{C7F0E85E-786D-44FC-A9C8-8853277D7C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88842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700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16" name="Объект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562100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Значок</a:t>
            </a:r>
          </a:p>
        </p:txBody>
      </p:sp>
      <p:sp>
        <p:nvSpPr>
          <p:cNvPr id="17" name="Объект 15">
            <a:extLst>
              <a:ext uri="{FF2B5EF4-FFF2-40B4-BE49-F238E27FC236}">
                <a16:creationId xmlns:a16="http://schemas.microsoft.com/office/drawing/2014/main" id="{6DF8CB66-232E-4CE3-96FC-CE37C74994E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803242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Значок</a:t>
            </a:r>
          </a:p>
        </p:txBody>
      </p:sp>
      <p:sp>
        <p:nvSpPr>
          <p:cNvPr id="8" name="Текст 12">
            <a:extLst>
              <a:ext uri="{FF2B5EF4-FFF2-40B4-BE49-F238E27FC236}">
                <a16:creationId xmlns:a16="http://schemas.microsoft.com/office/drawing/2014/main" id="{DEF523FD-B1FC-40A7-93AA-389CB38E17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29985" y="2717803"/>
            <a:ext cx="2377440" cy="3368675"/>
          </a:xfrm>
        </p:spPr>
        <p:txBody>
          <a:bodyPr vert="horz" wrap="square" lIns="0" tIns="45720" rIns="0" bIns="45720" rtlCol="0" anchor="t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57150" lvl="0" indent="-285750" rtl="0">
              <a:lnSpc>
                <a:spcPct val="100000"/>
              </a:lnSpc>
              <a:spcBef>
                <a:spcPct val="0"/>
              </a:spcBef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10" name="Объект 15">
            <a:extLst>
              <a:ext uri="{FF2B5EF4-FFF2-40B4-BE49-F238E27FC236}">
                <a16:creationId xmlns:a16="http://schemas.microsoft.com/office/drawing/2014/main" id="{B60C8CC8-C869-4395-B389-D76DF4A56AA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044385" y="1981200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Значок</a:t>
            </a:r>
          </a:p>
        </p:txBody>
      </p:sp>
      <p:sp>
        <p:nvSpPr>
          <p:cNvPr id="11" name="Номер слайда 7">
            <a:extLst>
              <a:ext uri="{FF2B5EF4-FFF2-40B4-BE49-F238E27FC236}">
                <a16:creationId xmlns:a16="http://schemas.microsoft.com/office/drawing/2014/main" id="{E10AF5F6-7B7D-4CE6-A1D0-2F46804D3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ru-RU" noProof="0" smtClean="0"/>
              <a:pPr algn="ctr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5480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объект_2 (вертикальный столбец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ru-RU" noProof="0" dirty="0"/>
              <a:t>Добавить изображение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09750" y="1847927"/>
            <a:ext cx="7315200" cy="146161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16" name="Объект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2304413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Значок</a:t>
            </a:r>
          </a:p>
        </p:txBody>
      </p:sp>
      <p:sp>
        <p:nvSpPr>
          <p:cNvPr id="11" name="Текст 12">
            <a:extLst>
              <a:ext uri="{FF2B5EF4-FFF2-40B4-BE49-F238E27FC236}">
                <a16:creationId xmlns:a16="http://schemas.microsoft.com/office/drawing/2014/main" id="{C3BB8EAB-4266-4938-A8CB-6D18C93801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9750" y="4048520"/>
            <a:ext cx="7315200" cy="146161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12" name="Объект 15">
            <a:extLst>
              <a:ext uri="{FF2B5EF4-FFF2-40B4-BE49-F238E27FC236}">
                <a16:creationId xmlns:a16="http://schemas.microsoft.com/office/drawing/2014/main" id="{716D363C-A0A5-4FB1-8CC2-850C0CD9F4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7700" y="4505006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Значок</a:t>
            </a:r>
          </a:p>
        </p:txBody>
      </p:sp>
      <p:sp>
        <p:nvSpPr>
          <p:cNvPr id="15" name="Номер слайда 7">
            <a:extLst>
              <a:ext uri="{FF2B5EF4-FFF2-40B4-BE49-F238E27FC236}">
                <a16:creationId xmlns:a16="http://schemas.microsoft.com/office/drawing/2014/main" id="{AAF4A39B-C3C3-4691-BB94-371047ADD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ru-RU" noProof="0" smtClean="0"/>
              <a:pPr algn="ctr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4719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объект_1 (столбец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>
            <a:extLst>
              <a:ext uri="{FF2B5EF4-FFF2-40B4-BE49-F238E27FC236}">
                <a16:creationId xmlns:a16="http://schemas.microsoft.com/office/drawing/2014/main" id="{A46D6285-06A8-4297-915D-0A280359C2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6858000"/>
          </a:xfrm>
        </p:spPr>
        <p:txBody>
          <a:bodyPr vert="horz" lIns="91440" tIns="45720" rIns="91440" bIns="45720" rtlCol="0" anchor="ctr" anchorCtr="1">
            <a:normAutofit/>
          </a:bodyPr>
          <a:lstStyle>
            <a:lvl1pPr>
              <a:defRPr lang="en-GB" sz="2400">
                <a:solidFill>
                  <a:schemeClr val="tx1"/>
                </a:solidFill>
              </a:defRPr>
            </a:lvl1pPr>
          </a:lstStyle>
          <a:p>
            <a:pPr marL="0" lvl="0" indent="0" rtl="0">
              <a:buNone/>
            </a:pPr>
            <a:r>
              <a:rPr lang="ru-RU" noProof="0"/>
              <a:t>Добавить изображение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62100" y="1733627"/>
            <a:ext cx="2438400" cy="424807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2062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bg1">
                    <a:lumMod val="95000"/>
                  </a:schemeClr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16" name="Объект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1733627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Значок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00F546D-5491-4A19-9725-5C920C573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bg1"/>
                </a:solidFill>
              </a:defRPr>
            </a:lvl1pPr>
          </a:lstStyle>
          <a:p>
            <a:pPr algn="ctr" rtl="0"/>
            <a:fld id="{817179DE-9BF3-494C-804F-0C7C90AC8700}" type="slidenum">
              <a:rPr lang="ru-RU" noProof="0" smtClean="0"/>
              <a:pPr algn="ctr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1597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12">
            <a:extLst>
              <a:ext uri="{FF2B5EF4-FFF2-40B4-BE49-F238E27FC236}">
                <a16:creationId xmlns:a16="http://schemas.microsoft.com/office/drawing/2014/main" id="{B48BA177-B717-42B2-884C-04576C2034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62100" y="1733627"/>
            <a:ext cx="8534400" cy="4248073"/>
          </a:xfrm>
        </p:spPr>
        <p:txBody>
          <a:bodyPr vert="horz" wrap="square" lIns="0" tIns="45720" rIns="0" bIns="45720" rtlCol="0" anchor="t">
            <a:noAutofit/>
          </a:bodyPr>
          <a:lstStyle>
            <a:lvl1pPr>
              <a:defRPr lang="en-US" sz="14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lvl="0" rtl="0">
              <a:lnSpc>
                <a:spcPct val="100000"/>
              </a:lnSpc>
              <a:spcBef>
                <a:spcPct val="0"/>
              </a:spcBef>
              <a:buNone/>
            </a:pPr>
            <a:r>
              <a:rPr lang="ru-RU" noProof="0" smtClean="0"/>
              <a:t>Образец текста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8FCDE-8F3F-4E83-B550-DF944B4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186" y="557439"/>
            <a:ext cx="10815864" cy="830997"/>
          </a:xfrm>
        </p:spPr>
        <p:txBody>
          <a:bodyPr vert="horz" wrap="square" lIns="0" tIns="45720" rIns="91440" bIns="45720" rtlCol="0" anchor="t">
            <a:noAutofit/>
          </a:bodyPr>
          <a:lstStyle>
            <a:lvl1pPr>
              <a:defRPr lang="en-GB"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pPr lvl="0" rtl="0">
              <a:lnSpc>
                <a:spcPct val="100000"/>
              </a:lnSpc>
            </a:pPr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16" name="Объект 15">
            <a:extLst>
              <a:ext uri="{FF2B5EF4-FFF2-40B4-BE49-F238E27FC236}">
                <a16:creationId xmlns:a16="http://schemas.microsoft.com/office/drawing/2014/main" id="{C1ABB07C-6957-412E-9A87-72242AA3EE8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7700" y="1733627"/>
            <a:ext cx="548640" cy="54864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ru-RU" noProof="0"/>
              <a:t>Значок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0AC1958-0DCB-4970-ADE3-E64DAAFC501D}"/>
              </a:ext>
            </a:extLst>
          </p:cNvPr>
          <p:cNvGrpSpPr/>
          <p:nvPr userDrawn="1"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9E71A8D8-5A28-4968-9E80-110E9CB88F92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7239C02C-1FAD-4E73-AB32-5A30A946A447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FF40D550-A563-4E50-AEE9-6D9D19499F9F}"/>
              </a:ext>
            </a:extLst>
          </p:cNvPr>
          <p:cNvSpPr txBox="1">
            <a:spLocks/>
          </p:cNvSpPr>
          <p:nvPr userDrawn="1"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ru-RU" sz="1200" noProof="0" smtClean="0">
                <a:solidFill>
                  <a:schemeClr val="bg1"/>
                </a:solidFill>
              </a:rPr>
              <a:pPr algn="ctr"/>
              <a:t>‹#›</a:t>
            </a:fld>
            <a:endParaRPr lang="ru-RU" sz="1200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65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0F2147C-DDBF-4431-95AC-650CCE32F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GB" sz="1200" smtClean="0">
                <a:solidFill>
                  <a:schemeClr val="tx1"/>
                </a:solidFill>
              </a:defRPr>
            </a:lvl1pPr>
          </a:lstStyle>
          <a:p>
            <a:pPr algn="ctr" rtl="0"/>
            <a:fld id="{817179DE-9BF3-494C-804F-0C7C90AC8700}" type="slidenum">
              <a:rPr lang="ru-RU" noProof="0" smtClean="0"/>
              <a:pPr algn="ctr"/>
              <a:t>‹#›</a:t>
            </a:fld>
            <a:endParaRPr lang="ru-RU" noProof="0"/>
          </a:p>
        </p:txBody>
      </p:sp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224C3681-351A-40D9-8C08-632E9823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607CEF16-92A3-4A77-B95D-A9DB52319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09677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70" r:id="rId10"/>
    <p:sldLayoutId id="2147483669" r:id="rId11"/>
    <p:sldLayoutId id="2147483655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eg"/><Relationship Id="rId5" Type="http://schemas.openxmlformats.org/officeDocument/2006/relationships/image" Target="../media/image8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eg"/><Relationship Id="rId5" Type="http://schemas.openxmlformats.org/officeDocument/2006/relationships/image" Target="../media/image8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upr.ru/article/kontseptsii-i-metody-upravleniya/PROEKTNOE_UPRAVLENIE_NA_PREDPRIYATII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jpeg"/><Relationship Id="rId7" Type="http://schemas.openxmlformats.org/officeDocument/2006/relationships/image" Target="../media/image39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11" Type="http://schemas.openxmlformats.org/officeDocument/2006/relationships/image" Target="../media/image43.svg"/><Relationship Id="rId5" Type="http://schemas.openxmlformats.org/officeDocument/2006/relationships/image" Target="../media/image37.svg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41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8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jpe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jpeg"/><Relationship Id="rId4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eg"/><Relationship Id="rId5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eg"/><Relationship Id="rId5" Type="http://schemas.openxmlformats.org/officeDocument/2006/relationships/image" Target="../media/image8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Трое мужчин за столом для пикника">
            <a:extLst>
              <a:ext uri="{FF2B5EF4-FFF2-40B4-BE49-F238E27FC236}">
                <a16:creationId xmlns:a16="http://schemas.microsoft.com/office/drawing/2014/main" id="{0B90EB26-97FD-4B8B-86E0-B00589E0946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6204910" cy="685800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AA8DA-C40B-4AB9-9407-30FB70335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4910" y="669701"/>
            <a:ext cx="5969042" cy="6014434"/>
          </a:xfrm>
        </p:spPr>
        <p:txBody>
          <a:bodyPr rtlCol="0"/>
          <a:lstStyle/>
          <a:p>
            <a:pPr algn="ctr"/>
            <a:r>
              <a:rPr lang="ru-RU" sz="2400" dirty="0">
                <a:latin typeface="Arial Black" panose="020B0A04020102020204" pitchFamily="34" charset="0"/>
              </a:rPr>
              <a:t>Выполнение проекта внедрения программной системы сродни цветочно-конфетному периоду ухаживания, а сдача в промышленную эксплуатацию как урегулирование взаимных обязательств почти «свадьба» исполнителя и заказчика. </a:t>
            </a:r>
            <a:r>
              <a:rPr lang="ru-RU" sz="2400" dirty="0" smtClean="0">
                <a:latin typeface="Arial Black" panose="020B0A04020102020204" pitchFamily="34" charset="0"/>
              </a:rPr>
              <a:t/>
            </a:r>
            <a:br>
              <a:rPr lang="ru-RU" sz="2400" dirty="0" smtClean="0">
                <a:latin typeface="Arial Black" panose="020B0A04020102020204" pitchFamily="34" charset="0"/>
              </a:rPr>
            </a:br>
            <a:r>
              <a:rPr lang="ru-RU" sz="2400" dirty="0">
                <a:latin typeface="Arial Black" panose="020B0A04020102020204" pitchFamily="34" charset="0"/>
              </a:rPr>
              <a:t/>
            </a:r>
            <a:br>
              <a:rPr lang="ru-RU" sz="2400" dirty="0">
                <a:latin typeface="Arial Black" panose="020B0A04020102020204" pitchFamily="34" charset="0"/>
              </a:rPr>
            </a:br>
            <a:r>
              <a:rPr lang="ru-RU" sz="2400" dirty="0" smtClean="0">
                <a:latin typeface="Arial Black" panose="020B0A04020102020204" pitchFamily="34" charset="0"/>
              </a:rPr>
              <a:t>Однако </a:t>
            </a:r>
            <a:r>
              <a:rPr lang="ru-RU" sz="2400" dirty="0">
                <a:latin typeface="Arial Black" panose="020B0A04020102020204" pitchFamily="34" charset="0"/>
              </a:rPr>
              <a:t>как женихи и невесты зачастую не задумываются, что будет после этого волнующего момента, так и партнеры считают, что дальше будут жить долго и счастливо. Однако очевидно, что без совместных усилий, подкрепленных взаимным уважением и профессионализмом, счастливой жизни не получится.</a:t>
            </a:r>
          </a:p>
        </p:txBody>
      </p:sp>
      <p:grpSp>
        <p:nvGrpSpPr>
          <p:cNvPr id="4" name="Группа 3" descr="Декоративный элемент">
            <a:extLst>
              <a:ext uri="{FF2B5EF4-FFF2-40B4-BE49-F238E27FC236}">
                <a16:creationId xmlns:a16="http://schemas.microsoft.com/office/drawing/2014/main" id="{EB664AAE-5AE9-41D7-8346-002B9F445323}"/>
              </a:ext>
            </a:extLst>
          </p:cNvPr>
          <p:cNvGrpSpPr/>
          <p:nvPr/>
        </p:nvGrpSpPr>
        <p:grpSpPr>
          <a:xfrm>
            <a:off x="-3740" y="0"/>
            <a:ext cx="6208649" cy="6858000"/>
            <a:chOff x="-3740" y="0"/>
            <a:chExt cx="6208649" cy="6858000"/>
          </a:xfrm>
        </p:grpSpPr>
        <p:sp>
          <p:nvSpPr>
            <p:cNvPr id="11" name="Полилиния: Фигура 10">
              <a:extLst>
                <a:ext uri="{FF2B5EF4-FFF2-40B4-BE49-F238E27FC236}">
                  <a16:creationId xmlns:a16="http://schemas.microsoft.com/office/drawing/2014/main" id="{927C3783-B800-4093-BB0D-D5AEF08C3B59}"/>
                </a:ext>
              </a:extLst>
            </p:cNvPr>
            <p:cNvSpPr/>
            <p:nvPr/>
          </p:nvSpPr>
          <p:spPr>
            <a:xfrm>
              <a:off x="-3740" y="0"/>
              <a:ext cx="6208649" cy="6858000"/>
            </a:xfrm>
            <a:custGeom>
              <a:avLst/>
              <a:gdLst>
                <a:gd name="connsiteX0" fmla="*/ 0 w 6208649"/>
                <a:gd name="connsiteY0" fmla="*/ 0 h 6858000"/>
                <a:gd name="connsiteX1" fmla="*/ 6208649 w 6208649"/>
                <a:gd name="connsiteY1" fmla="*/ 0 h 6858000"/>
                <a:gd name="connsiteX2" fmla="*/ 2737815 w 6208649"/>
                <a:gd name="connsiteY2" fmla="*/ 6858000 h 6858000"/>
                <a:gd name="connsiteX3" fmla="*/ 0 w 620864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8649" h="6858000">
                  <a:moveTo>
                    <a:pt x="0" y="0"/>
                  </a:moveTo>
                  <a:lnTo>
                    <a:pt x="6208649" y="0"/>
                  </a:lnTo>
                  <a:lnTo>
                    <a:pt x="273781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lumMod val="95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576E978-A841-4A4F-B153-CC369D9391D3}"/>
                </a:ext>
              </a:extLst>
            </p:cNvPr>
            <p:cNvSpPr/>
            <p:nvPr/>
          </p:nvSpPr>
          <p:spPr>
            <a:xfrm>
              <a:off x="1451429" y="0"/>
              <a:ext cx="3222172" cy="6858000"/>
            </a:xfrm>
            <a:prstGeom prst="rect">
              <a:avLst/>
            </a:prstGeom>
            <a:solidFill>
              <a:schemeClr val="accent1"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25568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Вид сверху на молодого человека, сидящего перед ноутбуком">
            <a:extLst>
              <a:ext uri="{FF2B5EF4-FFF2-40B4-BE49-F238E27FC236}">
                <a16:creationId xmlns:a16="http://schemas.microsoft.com/office/drawing/2014/main" id="{3C2A7DCB-B005-424A-8446-ACA533D0BC8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Прямоугольник 13" descr="Декоративный элемент">
            <a:extLst>
              <a:ext uri="{FF2B5EF4-FFF2-40B4-BE49-F238E27FC236}">
                <a16:creationId xmlns:a16="http://schemas.microsoft.com/office/drawing/2014/main" id="{C862BC4D-BD7A-417E-A34A-59CE4D4A6AC8}"/>
              </a:ext>
            </a:extLst>
          </p:cNvPr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5" name="Овал 14" descr="Декоративный элемент">
            <a:extLst>
              <a:ext uri="{FF2B5EF4-FFF2-40B4-BE49-F238E27FC236}">
                <a16:creationId xmlns:a16="http://schemas.microsoft.com/office/drawing/2014/main" id="{652937FB-CDE3-46B3-8481-AB5DB8C4BABA}"/>
              </a:ext>
            </a:extLst>
          </p:cNvPr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44" name="Номер слайда 5">
            <a:extLst>
              <a:ext uri="{FF2B5EF4-FFF2-40B4-BE49-F238E27FC236}">
                <a16:creationId xmlns:a16="http://schemas.microsoft.com/office/drawing/2014/main" id="{11457662-C1A5-4B93-8E30-88025E27C462}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ru-RU" sz="1200" smtClean="0">
                <a:solidFill>
                  <a:schemeClr val="bg1"/>
                </a:solidFill>
              </a:rPr>
              <a:pPr algn="ctr" rtl="0"/>
              <a:t>10</a:t>
            </a:fld>
            <a:endParaRPr lang="ru-RU" sz="1200">
              <a:solidFill>
                <a:schemeClr val="bg1"/>
              </a:solidFill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B88939B0-5B9A-4423-AFD1-CF6B222687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0331" y="1447156"/>
            <a:ext cx="6635793" cy="4177039"/>
          </a:xfrm>
        </p:spPr>
        <p:txBody>
          <a:bodyPr rtlCol="0"/>
          <a:lstStyle/>
          <a:p>
            <a:r>
              <a:rPr lang="ru-RU" dirty="0"/>
              <a:t> </a:t>
            </a:r>
            <a:r>
              <a:rPr lang="ru-RU" sz="3200" dirty="0" smtClean="0"/>
              <a:t>Полное </a:t>
            </a:r>
            <a:r>
              <a:rPr lang="ru-RU" sz="3200" dirty="0"/>
              <a:t>(совершенствующее) сопровождение — изменение программного продукта после поставки для улучшения производительности или удобства эксплуатации.</a:t>
            </a:r>
          </a:p>
          <a:p>
            <a:r>
              <a:rPr lang="ru-RU" sz="3200" dirty="0"/>
              <a:t/>
            </a:r>
            <a:br>
              <a:rPr lang="ru-RU" sz="3200" dirty="0"/>
            </a:br>
            <a:endParaRPr lang="ru-RU" dirty="0"/>
          </a:p>
        </p:txBody>
      </p:sp>
      <p:pic>
        <p:nvPicPr>
          <p:cNvPr id="35" name="Объект 34" descr="Открытая книга">
            <a:extLst>
              <a:ext uri="{FF2B5EF4-FFF2-40B4-BE49-F238E27FC236}">
                <a16:creationId xmlns:a16="http://schemas.microsoft.com/office/drawing/2014/main" id="{56174A3F-A7B3-40BE-88BD-1796890E4B4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332" y="898516"/>
            <a:ext cx="548640" cy="548640"/>
          </a:xfr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FF36EE7-AE57-42F4-ACA9-A328C1F4E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332" y="356436"/>
            <a:ext cx="6891564" cy="830997"/>
          </a:xfrm>
        </p:spPr>
        <p:txBody>
          <a:bodyPr rtlCol="0"/>
          <a:lstStyle/>
          <a:p>
            <a:pPr algn="ctr"/>
            <a:r>
              <a:rPr lang="ru-RU" sz="5400" dirty="0"/>
              <a:t> тип сопровождения </a:t>
            </a:r>
            <a:r>
              <a:rPr lang="ru-RU" sz="5400" dirty="0" smtClean="0"/>
              <a:t>:</a:t>
            </a:r>
            <a:endParaRPr lang="ru-RU" sz="5400" dirty="0"/>
          </a:p>
        </p:txBody>
      </p:sp>
      <p:pic>
        <p:nvPicPr>
          <p:cNvPr id="9" name="Рисунок 8" descr="Смеющиеся люди, смотрящие на экран ноутбука">
            <a:extLst>
              <a:ext uri="{FF2B5EF4-FFF2-40B4-BE49-F238E27FC236}">
                <a16:creationId xmlns:a16="http://schemas.microsoft.com/office/drawing/2014/main" id="{9402120B-1989-41A6-9ED1-21A56316A60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36124" y="0"/>
            <a:ext cx="53558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3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Вид сверху на молодого человека, сидящего перед ноутбуком">
            <a:extLst>
              <a:ext uri="{FF2B5EF4-FFF2-40B4-BE49-F238E27FC236}">
                <a16:creationId xmlns:a16="http://schemas.microsoft.com/office/drawing/2014/main" id="{3C2A7DCB-B005-424A-8446-ACA533D0BC8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Прямоугольник 13" descr="Декоративный элемент">
            <a:extLst>
              <a:ext uri="{FF2B5EF4-FFF2-40B4-BE49-F238E27FC236}">
                <a16:creationId xmlns:a16="http://schemas.microsoft.com/office/drawing/2014/main" id="{C862BC4D-BD7A-417E-A34A-59CE4D4A6AC8}"/>
              </a:ext>
            </a:extLst>
          </p:cNvPr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5" name="Овал 14" descr="Декоративный элемент">
            <a:extLst>
              <a:ext uri="{FF2B5EF4-FFF2-40B4-BE49-F238E27FC236}">
                <a16:creationId xmlns:a16="http://schemas.microsoft.com/office/drawing/2014/main" id="{652937FB-CDE3-46B3-8481-AB5DB8C4BABA}"/>
              </a:ext>
            </a:extLst>
          </p:cNvPr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44" name="Номер слайда 5">
            <a:extLst>
              <a:ext uri="{FF2B5EF4-FFF2-40B4-BE49-F238E27FC236}">
                <a16:creationId xmlns:a16="http://schemas.microsoft.com/office/drawing/2014/main" id="{11457662-C1A5-4B93-8E30-88025E27C462}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ru-RU" sz="1200" smtClean="0">
                <a:solidFill>
                  <a:schemeClr val="bg1"/>
                </a:solidFill>
              </a:rPr>
              <a:pPr algn="ctr" rtl="0"/>
              <a:t>11</a:t>
            </a:fld>
            <a:endParaRPr lang="ru-RU" sz="1200">
              <a:solidFill>
                <a:schemeClr val="bg1"/>
              </a:solidFill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B88939B0-5B9A-4423-AFD1-CF6B222687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0331" y="1447156"/>
            <a:ext cx="6635793" cy="4177039"/>
          </a:xfrm>
        </p:spPr>
        <p:txBody>
          <a:bodyPr rtlCol="0"/>
          <a:lstStyle/>
          <a:p>
            <a:r>
              <a:rPr lang="ru-RU" sz="3200" dirty="0" smtClean="0"/>
              <a:t>Профилактическое </a:t>
            </a:r>
            <a:r>
              <a:rPr lang="ru-RU" sz="3200" dirty="0"/>
              <a:t>сопровождение — это изменение программного продукта после поставки для выявления и исправления скрытых дефектов в ПО до того, как они станут явными ошибками.</a:t>
            </a:r>
          </a:p>
          <a:p>
            <a:r>
              <a:rPr lang="ru-RU" sz="3200" dirty="0"/>
              <a:t/>
            </a:r>
            <a:br>
              <a:rPr lang="ru-RU" sz="3200" dirty="0"/>
            </a:br>
            <a:endParaRPr lang="ru-RU" dirty="0"/>
          </a:p>
        </p:txBody>
      </p:sp>
      <p:pic>
        <p:nvPicPr>
          <p:cNvPr id="35" name="Объект 34" descr="Открытая книга">
            <a:extLst>
              <a:ext uri="{FF2B5EF4-FFF2-40B4-BE49-F238E27FC236}">
                <a16:creationId xmlns:a16="http://schemas.microsoft.com/office/drawing/2014/main" id="{56174A3F-A7B3-40BE-88BD-1796890E4B4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332" y="898516"/>
            <a:ext cx="548640" cy="548640"/>
          </a:xfr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FF36EE7-AE57-42F4-ACA9-A328C1F4E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332" y="356436"/>
            <a:ext cx="6891564" cy="830997"/>
          </a:xfrm>
        </p:spPr>
        <p:txBody>
          <a:bodyPr rtlCol="0"/>
          <a:lstStyle/>
          <a:p>
            <a:pPr algn="ctr"/>
            <a:r>
              <a:rPr lang="ru-RU" sz="5400" dirty="0"/>
              <a:t> тип сопровождения </a:t>
            </a:r>
            <a:r>
              <a:rPr lang="ru-RU" sz="5400" dirty="0" smtClean="0"/>
              <a:t>:</a:t>
            </a:r>
            <a:endParaRPr lang="ru-RU" sz="5400" dirty="0"/>
          </a:p>
        </p:txBody>
      </p:sp>
      <p:pic>
        <p:nvPicPr>
          <p:cNvPr id="9" name="Рисунок 8" descr="Смеющиеся люди, смотрящие на экран ноутбука">
            <a:extLst>
              <a:ext uri="{FF2B5EF4-FFF2-40B4-BE49-F238E27FC236}">
                <a16:creationId xmlns:a16="http://schemas.microsoft.com/office/drawing/2014/main" id="{9402120B-1989-41A6-9ED1-21A56316A60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36124" y="0"/>
            <a:ext cx="53558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91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 descr="Вид сверху на винтовую лестницу">
            <a:extLst>
              <a:ext uri="{FF2B5EF4-FFF2-40B4-BE49-F238E27FC236}">
                <a16:creationId xmlns:a16="http://schemas.microsoft.com/office/drawing/2014/main" id="{FEB910A3-4C94-4A0C-AC72-88985A7BA96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64300" y="0"/>
            <a:ext cx="5727700" cy="6858000"/>
          </a:xfrm>
        </p:spPr>
      </p:pic>
      <p:sp>
        <p:nvSpPr>
          <p:cNvPr id="33" name="Заголовок 32">
            <a:extLst>
              <a:ext uri="{FF2B5EF4-FFF2-40B4-BE49-F238E27FC236}">
                <a16:creationId xmlns:a16="http://schemas.microsoft.com/office/drawing/2014/main" id="{18CDD97B-6E25-4FB4-B239-493E54AA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46" y="189832"/>
            <a:ext cx="8605858" cy="1172906"/>
          </a:xfrm>
        </p:spPr>
        <p:txBody>
          <a:bodyPr rtlCol="0"/>
          <a:lstStyle/>
          <a:p>
            <a:pPr lvl="0" algn="ctr"/>
            <a:r>
              <a:rPr lang="ru-RU" sz="2800" dirty="0">
                <a:solidFill>
                  <a:srgbClr val="FF0000"/>
                </a:solidFill>
              </a:rPr>
              <a:t>Этапы процесса </a:t>
            </a:r>
            <a:r>
              <a:rPr lang="ru-RU" sz="2800" dirty="0" smtClean="0">
                <a:solidFill>
                  <a:srgbClr val="FF0000"/>
                </a:solidFill>
              </a:rPr>
              <a:t>сопровождения</a:t>
            </a:r>
            <a:br>
              <a:rPr lang="ru-RU" sz="2800" dirty="0" smtClean="0">
                <a:solidFill>
                  <a:srgbClr val="FF0000"/>
                </a:solidFill>
              </a:rPr>
            </a:br>
            <a:r>
              <a:rPr lang="ru-RU" altLang="ru-RU" dirty="0">
                <a:solidFill>
                  <a:srgbClr val="404040"/>
                </a:solidFill>
                <a:latin typeface="PTSerifItalic"/>
              </a:rPr>
              <a:t>Общая структура процесса сопровождения (по стандарту ГОСТ Р ИСО/МЭК 14764-2002)</a:t>
            </a:r>
            <a:r>
              <a:rPr lang="ru-RU" altLang="ru-RU" sz="3600" dirty="0">
                <a:latin typeface="Arial" panose="020B0604020202020204" pitchFamily="34" charset="0"/>
              </a:rPr>
              <a:t/>
            </a:r>
            <a:br>
              <a:rPr lang="ru-RU" altLang="ru-RU" sz="3600" dirty="0">
                <a:latin typeface="Arial" panose="020B0604020202020204" pitchFamily="34" charset="0"/>
              </a:rPr>
            </a:br>
            <a:endParaRPr lang="ru-RU" dirty="0"/>
          </a:p>
        </p:txBody>
      </p:sp>
      <p:sp>
        <p:nvSpPr>
          <p:cNvPr id="8" name="Прямоугольник 7" descr="Декоративный элемент">
            <a:extLst>
              <a:ext uri="{FF2B5EF4-FFF2-40B4-BE49-F238E27FC236}">
                <a16:creationId xmlns:a16="http://schemas.microsoft.com/office/drawing/2014/main" id="{4E4A96D9-2D70-4D9E-B61C-9B23F3FD5161}"/>
              </a:ext>
            </a:extLst>
          </p:cNvPr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5" name="Овал 14" descr="Декоративный элемент">
            <a:extLst>
              <a:ext uri="{FF2B5EF4-FFF2-40B4-BE49-F238E27FC236}">
                <a16:creationId xmlns:a16="http://schemas.microsoft.com/office/drawing/2014/main" id="{652937FB-CDE3-46B3-8481-AB5DB8C4BABA}"/>
              </a:ext>
            </a:extLst>
          </p:cNvPr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D65CFEB2-BC19-4647-937B-40854EE88A8C}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ru-RU" sz="1200" smtClean="0">
                <a:solidFill>
                  <a:schemeClr val="bg1"/>
                </a:solidFill>
              </a:rPr>
              <a:pPr algn="ctr" rtl="0"/>
              <a:t>12</a:t>
            </a:fld>
            <a:endParaRPr lang="ru-RU" sz="1200">
              <a:solidFill>
                <a:schemeClr val="bg1"/>
              </a:solidFill>
            </a:endParaRPr>
          </a:p>
        </p:txBody>
      </p:sp>
      <p:pic>
        <p:nvPicPr>
          <p:cNvPr id="2051" name="Picture 3" descr="12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0285"/>
            <a:ext cx="6877806" cy="332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312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Мальчик перед стеллажами библиотеки">
            <a:extLst>
              <a:ext uri="{FF2B5EF4-FFF2-40B4-BE49-F238E27FC236}">
                <a16:creationId xmlns:a16="http://schemas.microsoft.com/office/drawing/2014/main" id="{141CBC39-54B4-4424-84FB-FDAABDFFAE1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3429" b="13429"/>
          <a:stretch/>
        </p:blipFill>
        <p:spPr>
          <a:xfrm>
            <a:off x="6718479" y="457200"/>
            <a:ext cx="5473521" cy="5403850"/>
          </a:xfrm>
        </p:spPr>
      </p:pic>
      <p:grpSp>
        <p:nvGrpSpPr>
          <p:cNvPr id="9" name="Группа 8" descr="Декоративный элемент">
            <a:extLst>
              <a:ext uri="{FF2B5EF4-FFF2-40B4-BE49-F238E27FC236}">
                <a16:creationId xmlns:a16="http://schemas.microsoft.com/office/drawing/2014/main" id="{E7969C14-1078-4610-9BC5-74119C9B87BE}"/>
              </a:ext>
            </a:extLst>
          </p:cNvPr>
          <p:cNvGrpSpPr/>
          <p:nvPr/>
        </p:nvGrpSpPr>
        <p:grpSpPr>
          <a:xfrm>
            <a:off x="0" y="86444"/>
            <a:ext cx="7276563" cy="1476247"/>
            <a:chOff x="0" y="3808320"/>
            <a:chExt cx="7833208" cy="2547440"/>
          </a:xfrm>
        </p:grpSpPr>
        <p:sp>
          <p:nvSpPr>
            <p:cNvPr id="10" name="Полилиния: фигура 9">
              <a:extLst>
                <a:ext uri="{FF2B5EF4-FFF2-40B4-BE49-F238E27FC236}">
                  <a16:creationId xmlns:a16="http://schemas.microsoft.com/office/drawing/2014/main" id="{E531D018-EFA3-4346-AB80-7CE436393D9E}"/>
                </a:ext>
              </a:extLst>
            </p:cNvPr>
            <p:cNvSpPr/>
            <p:nvPr/>
          </p:nvSpPr>
          <p:spPr>
            <a:xfrm>
              <a:off x="0" y="3808320"/>
              <a:ext cx="7833208" cy="2547440"/>
            </a:xfrm>
            <a:custGeom>
              <a:avLst/>
              <a:gdLst>
                <a:gd name="connsiteX0" fmla="*/ 0 w 7833208"/>
                <a:gd name="connsiteY0" fmla="*/ 0 h 2547440"/>
                <a:gd name="connsiteX1" fmla="*/ 7833208 w 7833208"/>
                <a:gd name="connsiteY1" fmla="*/ 0 h 2547440"/>
                <a:gd name="connsiteX2" fmla="*/ 7135846 w 7833208"/>
                <a:gd name="connsiteY2" fmla="*/ 2547440 h 2547440"/>
                <a:gd name="connsiteX3" fmla="*/ 0 w 7833208"/>
                <a:gd name="connsiteY3" fmla="*/ 2547440 h 254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33208" h="2547440">
                  <a:moveTo>
                    <a:pt x="0" y="0"/>
                  </a:moveTo>
                  <a:lnTo>
                    <a:pt x="7833208" y="0"/>
                  </a:lnTo>
                  <a:lnTo>
                    <a:pt x="7135846" y="2547440"/>
                  </a:lnTo>
                  <a:lnTo>
                    <a:pt x="0" y="254744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/>
            </a:p>
          </p:txBody>
        </p:sp>
        <p:sp>
          <p:nvSpPr>
            <p:cNvPr id="11" name="Полилиния: Фигура 10">
              <a:extLst>
                <a:ext uri="{FF2B5EF4-FFF2-40B4-BE49-F238E27FC236}">
                  <a16:creationId xmlns:a16="http://schemas.microsoft.com/office/drawing/2014/main" id="{FA9D7AC8-80D5-49DC-A585-FCFFA6CA4B66}"/>
                </a:ext>
              </a:extLst>
            </p:cNvPr>
            <p:cNvSpPr/>
            <p:nvPr/>
          </p:nvSpPr>
          <p:spPr>
            <a:xfrm>
              <a:off x="1" y="3808320"/>
              <a:ext cx="7692571" cy="2547440"/>
            </a:xfrm>
            <a:custGeom>
              <a:avLst/>
              <a:gdLst>
                <a:gd name="connsiteX0" fmla="*/ 0 w 7692571"/>
                <a:gd name="connsiteY0" fmla="*/ 0 h 2547440"/>
                <a:gd name="connsiteX1" fmla="*/ 7692571 w 7692571"/>
                <a:gd name="connsiteY1" fmla="*/ 0 h 2547440"/>
                <a:gd name="connsiteX2" fmla="*/ 6995209 w 7692571"/>
                <a:gd name="connsiteY2" fmla="*/ 2547440 h 2547440"/>
                <a:gd name="connsiteX3" fmla="*/ 0 w 7692571"/>
                <a:gd name="connsiteY3" fmla="*/ 2547440 h 254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92571" h="2547440">
                  <a:moveTo>
                    <a:pt x="0" y="0"/>
                  </a:moveTo>
                  <a:lnTo>
                    <a:pt x="7692571" y="0"/>
                  </a:lnTo>
                  <a:lnTo>
                    <a:pt x="6995209" y="2547440"/>
                  </a:lnTo>
                  <a:lnTo>
                    <a:pt x="0" y="25474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/>
            </a:p>
          </p:txBody>
        </p:sp>
      </p:grpSp>
      <p:sp>
        <p:nvSpPr>
          <p:cNvPr id="33" name="Заголовок 32">
            <a:extLst>
              <a:ext uri="{FF2B5EF4-FFF2-40B4-BE49-F238E27FC236}">
                <a16:creationId xmlns:a16="http://schemas.microsoft.com/office/drawing/2014/main" id="{18CDD97B-6E25-4FB4-B239-493E54AA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68" y="457200"/>
            <a:ext cx="6761408" cy="663262"/>
          </a:xfrm>
        </p:spPr>
        <p:txBody>
          <a:bodyPr rtlCol="0"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концепция сопровождения </a:t>
            </a:r>
            <a:r>
              <a:rPr lang="ru-RU" dirty="0">
                <a:solidFill>
                  <a:schemeClr val="bg1"/>
                </a:solidFill>
              </a:rPr>
              <a:t>по стандарту </a:t>
            </a:r>
            <a:r>
              <a:rPr lang="en-US" dirty="0">
                <a:solidFill>
                  <a:schemeClr val="bg1"/>
                </a:solidFill>
              </a:rPr>
              <a:t>ISO/IEC 14764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1668" y="1562691"/>
            <a:ext cx="6576810" cy="5124762"/>
          </a:xfrm>
        </p:spPr>
        <p:txBody>
          <a:bodyPr>
            <a:normAutofit fontScale="85000" lnSpcReduction="20000"/>
          </a:bodyPr>
          <a:lstStyle/>
          <a:p>
            <a:r>
              <a:rPr lang="ru-RU" sz="2400" dirty="0"/>
              <a:t>1. Область сопровождения программного средства.</a:t>
            </a:r>
          </a:p>
          <a:p>
            <a:r>
              <a:rPr lang="ru-RU" sz="2400" dirty="0"/>
              <a:t>1.1. Типы выполняемого сопровождения.</a:t>
            </a:r>
            <a:br>
              <a:rPr lang="ru-RU" sz="2400" dirty="0"/>
            </a:br>
            <a:r>
              <a:rPr lang="ru-RU" sz="2400" dirty="0"/>
              <a:t>1.2. Сопровождаемый уровень документов.</a:t>
            </a:r>
            <a:br>
              <a:rPr lang="ru-RU" sz="2400" dirty="0"/>
            </a:br>
            <a:r>
              <a:rPr lang="ru-RU" sz="2400" dirty="0"/>
              <a:t>1.3. Реакция (чувствительность) на сопровождение</a:t>
            </a:r>
            <a:br>
              <a:rPr lang="ru-RU" sz="2400" dirty="0"/>
            </a:br>
            <a:r>
              <a:rPr lang="ru-RU" sz="2400" dirty="0"/>
              <a:t>       (определение ожиданий к сопровождению заказчика).</a:t>
            </a:r>
            <a:br>
              <a:rPr lang="ru-RU" sz="2400" dirty="0"/>
            </a:br>
            <a:r>
              <a:rPr lang="ru-RU" sz="2400" dirty="0"/>
              <a:t>1.4. Обеспечиваемый уровень обучения персонала.</a:t>
            </a:r>
            <a:br>
              <a:rPr lang="ru-RU" sz="2400" dirty="0"/>
            </a:br>
            <a:r>
              <a:rPr lang="ru-RU" sz="2400" dirty="0"/>
              <a:t>1.5. Обеспечение поставки продукта.</a:t>
            </a:r>
            <a:br>
              <a:rPr lang="ru-RU" sz="2400" dirty="0"/>
            </a:br>
            <a:r>
              <a:rPr lang="ru-RU" sz="2400" dirty="0"/>
              <a:t>1.6. Организация справочной службы («горячей линии»).</a:t>
            </a:r>
          </a:p>
          <a:p>
            <a:r>
              <a:rPr lang="ru-RU" sz="2400" dirty="0"/>
              <a:t>2. Практическое применение (адаптация) данного процесса.</a:t>
            </a:r>
          </a:p>
          <a:p>
            <a:r>
              <a:rPr lang="ru-RU" sz="2400" dirty="0"/>
              <a:t>3. Определение организаций (лиц), ответственных за сопровождение.</a:t>
            </a:r>
          </a:p>
          <a:p>
            <a:r>
              <a:rPr lang="ru-RU" sz="2400" dirty="0"/>
              <a:t>4. Оценка стоимости сопровождения:</a:t>
            </a:r>
          </a:p>
          <a:p>
            <a:r>
              <a:rPr lang="ru-RU" sz="2400" dirty="0"/>
              <a:t>4.1. Проезд до места расположения пользователя.</a:t>
            </a:r>
            <a:br>
              <a:rPr lang="ru-RU" sz="2400" dirty="0"/>
            </a:br>
            <a:r>
              <a:rPr lang="ru-RU" sz="2400" dirty="0"/>
              <a:t>4.2. Обучение как сопроводителей, так и пользователей.</a:t>
            </a:r>
            <a:br>
              <a:rPr lang="ru-RU" sz="2400" dirty="0"/>
            </a:br>
            <a:r>
              <a:rPr lang="ru-RU" sz="2400" dirty="0"/>
              <a:t>4.3. СПИ (среда программной инженерии) и СТПС (среда тестирования программного средства) и их ежегодное сопровождение.</a:t>
            </a:r>
            <a:br>
              <a:rPr lang="ru-RU" sz="2400" dirty="0"/>
            </a:br>
            <a:r>
              <a:rPr lang="ru-RU" sz="2400" dirty="0"/>
              <a:t>4.4. Персонал (зарплата и премии).</a:t>
            </a:r>
          </a:p>
          <a:p>
            <a:endParaRPr lang="ru-RU" dirty="0"/>
          </a:p>
        </p:txBody>
      </p:sp>
      <p:sp>
        <p:nvSpPr>
          <p:cNvPr id="15" name="Овал 14" descr="Декоративный элемент">
            <a:extLst>
              <a:ext uri="{FF2B5EF4-FFF2-40B4-BE49-F238E27FC236}">
                <a16:creationId xmlns:a16="http://schemas.microsoft.com/office/drawing/2014/main" id="{652937FB-CDE3-46B3-8481-AB5DB8C4BABA}"/>
              </a:ext>
            </a:extLst>
          </p:cNvPr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id="{EC784E4D-7E61-4FDC-AD6A-E38867722409}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ru-RU" sz="1200" smtClean="0">
                <a:solidFill>
                  <a:schemeClr val="bg1"/>
                </a:solidFill>
              </a:rPr>
              <a:pPr algn="ctr" rtl="0"/>
              <a:t>13</a:t>
            </a:fld>
            <a:endParaRPr lang="ru-RU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927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0" y="2611613"/>
            <a:ext cx="6676567" cy="4186001"/>
          </a:xfrm>
        </p:spPr>
        <p:txBody>
          <a:bodyPr/>
          <a:lstStyle/>
          <a:p>
            <a:pPr algn="ctr"/>
            <a:r>
              <a:rPr lang="ru-RU" sz="3200" dirty="0"/>
              <a:t>После разработки концепции деятельности по сопровождению должен быть сформирован соответствующий </a:t>
            </a:r>
            <a:r>
              <a:rPr lang="ru-RU" sz="3200" dirty="0">
                <a:solidFill>
                  <a:srgbClr val="FF0000"/>
                </a:solidFill>
              </a:rPr>
              <a:t>план сопровождения</a:t>
            </a:r>
            <a:r>
              <a:rPr lang="ru-RU" sz="3200" dirty="0" smtClean="0">
                <a:solidFill>
                  <a:srgbClr val="FF0000"/>
                </a:solidFill>
              </a:rPr>
              <a:t>.</a:t>
            </a:r>
            <a:br>
              <a:rPr lang="ru-RU" sz="3200" dirty="0" smtClean="0">
                <a:solidFill>
                  <a:srgbClr val="FF0000"/>
                </a:solidFill>
              </a:rPr>
            </a:br>
            <a:r>
              <a:rPr lang="ru-RU" sz="3200" dirty="0" smtClean="0"/>
              <a:t> </a:t>
            </a:r>
            <a:br>
              <a:rPr lang="ru-RU" sz="3200" dirty="0" smtClean="0"/>
            </a:br>
            <a:r>
              <a:rPr lang="ru-RU" sz="3200" u="sng" dirty="0" smtClean="0"/>
              <a:t>Этот </a:t>
            </a:r>
            <a:r>
              <a:rPr lang="ru-RU" sz="3200" u="sng" dirty="0"/>
              <a:t>план должен подготавливаться одновременно с разработкой программной системы. </a:t>
            </a:r>
            <a:r>
              <a:rPr lang="ru-RU" sz="3200" u="sng" dirty="0" smtClean="0"/>
              <a:t/>
            </a:r>
            <a:br>
              <a:rPr lang="ru-RU" sz="3200" u="sng" dirty="0" smtClean="0"/>
            </a:br>
            <a:r>
              <a:rPr lang="ru-RU" sz="3200" u="sng" dirty="0" smtClean="0"/>
              <a:t/>
            </a:r>
            <a:br>
              <a:rPr lang="ru-RU" sz="3200" u="sng" dirty="0" smtClean="0"/>
            </a:br>
            <a:r>
              <a:rPr lang="ru-RU" sz="3200" dirty="0" smtClean="0"/>
              <a:t>План </a:t>
            </a:r>
            <a:r>
              <a:rPr lang="ru-RU" sz="3200" dirty="0"/>
              <a:t>должен определять как пользователи будут размещать свои запросы на модификацию (изменения) или сообщать об ошибках, сбоях и проблемах. 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Стандарт ISO/IEC 14764 предоставляет специальные рекомендации (</a:t>
            </a:r>
            <a:r>
              <a:rPr lang="ru-RU" dirty="0" err="1"/>
              <a:t>guidelines</a:t>
            </a:r>
            <a:r>
              <a:rPr lang="ru-RU" dirty="0"/>
              <a:t>) по организации плана сопровождения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203056" y="391605"/>
            <a:ext cx="44857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Вопросам планирования уделяют специальное внимание уже </a:t>
            </a:r>
            <a:r>
              <a:rPr lang="ru-RU" sz="2400" dirty="0" err="1"/>
              <a:t>упоминавшиеся</a:t>
            </a:r>
            <a:r>
              <a:rPr lang="ru-RU" sz="2400" dirty="0"/>
              <a:t> стандарты IEEE 1219 (</a:t>
            </a:r>
            <a:r>
              <a:rPr lang="ru-RU" sz="2400" dirty="0" err="1"/>
              <a:t>Standard</a:t>
            </a:r>
            <a:r>
              <a:rPr lang="ru-RU" sz="2400" dirty="0"/>
              <a:t> </a:t>
            </a:r>
            <a:r>
              <a:rPr lang="ru-RU" sz="2400" dirty="0" err="1"/>
              <a:t>for</a:t>
            </a:r>
            <a:r>
              <a:rPr lang="ru-RU" sz="2400" dirty="0"/>
              <a:t> </a:t>
            </a:r>
            <a:r>
              <a:rPr lang="ru-RU" sz="2400" dirty="0" err="1"/>
              <a:t>Software</a:t>
            </a:r>
            <a:r>
              <a:rPr lang="ru-RU" sz="2400" dirty="0"/>
              <a:t> </a:t>
            </a:r>
            <a:r>
              <a:rPr lang="ru-RU" sz="2400" dirty="0" err="1"/>
              <a:t>Maintenance</a:t>
            </a:r>
            <a:r>
              <a:rPr lang="ru-RU" sz="2400" dirty="0"/>
              <a:t>) и ISO/IEC 14764 (</a:t>
            </a:r>
            <a:r>
              <a:rPr lang="ru-RU" sz="2400" dirty="0" err="1"/>
              <a:t>Standard</a:t>
            </a:r>
            <a:r>
              <a:rPr lang="ru-RU" sz="2400" dirty="0"/>
              <a:t> </a:t>
            </a:r>
            <a:r>
              <a:rPr lang="ru-RU" sz="2400" dirty="0" err="1"/>
              <a:t>for</a:t>
            </a:r>
            <a:r>
              <a:rPr lang="ru-RU" sz="2400" dirty="0"/>
              <a:t> </a:t>
            </a:r>
            <a:r>
              <a:rPr lang="ru-RU" sz="2400" dirty="0" err="1"/>
              <a:t>Software</a:t>
            </a:r>
            <a:r>
              <a:rPr lang="ru-RU" sz="2400" dirty="0"/>
              <a:t> </a:t>
            </a:r>
            <a:r>
              <a:rPr lang="ru-RU" sz="2400" dirty="0" err="1"/>
              <a:t>Engineering</a:t>
            </a:r>
            <a:r>
              <a:rPr lang="ru-RU" sz="2400" dirty="0"/>
              <a:t> - </a:t>
            </a:r>
            <a:r>
              <a:rPr lang="ru-RU" sz="2400" dirty="0" err="1"/>
              <a:t>Software</a:t>
            </a:r>
            <a:r>
              <a:rPr lang="ru-RU" sz="2400" dirty="0"/>
              <a:t> </a:t>
            </a:r>
            <a:r>
              <a:rPr lang="ru-RU" sz="2400" dirty="0" err="1"/>
              <a:t>Maintenance</a:t>
            </a:r>
            <a:r>
              <a:rPr lang="ru-RU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81900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Мальчик перед стеллажами библиотеки">
            <a:extLst>
              <a:ext uri="{FF2B5EF4-FFF2-40B4-BE49-F238E27FC236}">
                <a16:creationId xmlns:a16="http://schemas.microsoft.com/office/drawing/2014/main" id="{141CBC39-54B4-4424-84FB-FDAABDFFAE1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3429" b="13429"/>
          <a:stretch/>
        </p:blipFill>
        <p:spPr>
          <a:xfrm>
            <a:off x="6718479" y="457200"/>
            <a:ext cx="5473521" cy="5403850"/>
          </a:xfrm>
        </p:spPr>
      </p:pic>
      <p:grpSp>
        <p:nvGrpSpPr>
          <p:cNvPr id="9" name="Группа 8" descr="Декоративный элемент">
            <a:extLst>
              <a:ext uri="{FF2B5EF4-FFF2-40B4-BE49-F238E27FC236}">
                <a16:creationId xmlns:a16="http://schemas.microsoft.com/office/drawing/2014/main" id="{E7969C14-1078-4610-9BC5-74119C9B87BE}"/>
              </a:ext>
            </a:extLst>
          </p:cNvPr>
          <p:cNvGrpSpPr/>
          <p:nvPr/>
        </p:nvGrpSpPr>
        <p:grpSpPr>
          <a:xfrm>
            <a:off x="0" y="86444"/>
            <a:ext cx="7276563" cy="1476247"/>
            <a:chOff x="0" y="3808320"/>
            <a:chExt cx="7833208" cy="2547440"/>
          </a:xfrm>
        </p:grpSpPr>
        <p:sp>
          <p:nvSpPr>
            <p:cNvPr id="10" name="Полилиния: фигура 9">
              <a:extLst>
                <a:ext uri="{FF2B5EF4-FFF2-40B4-BE49-F238E27FC236}">
                  <a16:creationId xmlns:a16="http://schemas.microsoft.com/office/drawing/2014/main" id="{E531D018-EFA3-4346-AB80-7CE436393D9E}"/>
                </a:ext>
              </a:extLst>
            </p:cNvPr>
            <p:cNvSpPr/>
            <p:nvPr/>
          </p:nvSpPr>
          <p:spPr>
            <a:xfrm>
              <a:off x="0" y="3808320"/>
              <a:ext cx="7833208" cy="2547440"/>
            </a:xfrm>
            <a:custGeom>
              <a:avLst/>
              <a:gdLst>
                <a:gd name="connsiteX0" fmla="*/ 0 w 7833208"/>
                <a:gd name="connsiteY0" fmla="*/ 0 h 2547440"/>
                <a:gd name="connsiteX1" fmla="*/ 7833208 w 7833208"/>
                <a:gd name="connsiteY1" fmla="*/ 0 h 2547440"/>
                <a:gd name="connsiteX2" fmla="*/ 7135846 w 7833208"/>
                <a:gd name="connsiteY2" fmla="*/ 2547440 h 2547440"/>
                <a:gd name="connsiteX3" fmla="*/ 0 w 7833208"/>
                <a:gd name="connsiteY3" fmla="*/ 2547440 h 254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33208" h="2547440">
                  <a:moveTo>
                    <a:pt x="0" y="0"/>
                  </a:moveTo>
                  <a:lnTo>
                    <a:pt x="7833208" y="0"/>
                  </a:lnTo>
                  <a:lnTo>
                    <a:pt x="7135846" y="2547440"/>
                  </a:lnTo>
                  <a:lnTo>
                    <a:pt x="0" y="254744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/>
            </a:p>
          </p:txBody>
        </p:sp>
        <p:sp>
          <p:nvSpPr>
            <p:cNvPr id="11" name="Полилиния: Фигура 10">
              <a:extLst>
                <a:ext uri="{FF2B5EF4-FFF2-40B4-BE49-F238E27FC236}">
                  <a16:creationId xmlns:a16="http://schemas.microsoft.com/office/drawing/2014/main" id="{FA9D7AC8-80D5-49DC-A585-FCFFA6CA4B66}"/>
                </a:ext>
              </a:extLst>
            </p:cNvPr>
            <p:cNvSpPr/>
            <p:nvPr/>
          </p:nvSpPr>
          <p:spPr>
            <a:xfrm>
              <a:off x="1" y="3808320"/>
              <a:ext cx="7692571" cy="2547440"/>
            </a:xfrm>
            <a:custGeom>
              <a:avLst/>
              <a:gdLst>
                <a:gd name="connsiteX0" fmla="*/ 0 w 7692571"/>
                <a:gd name="connsiteY0" fmla="*/ 0 h 2547440"/>
                <a:gd name="connsiteX1" fmla="*/ 7692571 w 7692571"/>
                <a:gd name="connsiteY1" fmla="*/ 0 h 2547440"/>
                <a:gd name="connsiteX2" fmla="*/ 6995209 w 7692571"/>
                <a:gd name="connsiteY2" fmla="*/ 2547440 h 2547440"/>
                <a:gd name="connsiteX3" fmla="*/ 0 w 7692571"/>
                <a:gd name="connsiteY3" fmla="*/ 2547440 h 254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92571" h="2547440">
                  <a:moveTo>
                    <a:pt x="0" y="0"/>
                  </a:moveTo>
                  <a:lnTo>
                    <a:pt x="7692571" y="0"/>
                  </a:lnTo>
                  <a:lnTo>
                    <a:pt x="6995209" y="2547440"/>
                  </a:lnTo>
                  <a:lnTo>
                    <a:pt x="0" y="25474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/>
            </a:p>
          </p:txBody>
        </p:sp>
      </p:grpSp>
      <p:sp>
        <p:nvSpPr>
          <p:cNvPr id="33" name="Заголовок 32">
            <a:extLst>
              <a:ext uri="{FF2B5EF4-FFF2-40B4-BE49-F238E27FC236}">
                <a16:creationId xmlns:a16="http://schemas.microsoft.com/office/drawing/2014/main" id="{18CDD97B-6E25-4FB4-B239-493E54AA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9" y="718398"/>
            <a:ext cx="6761408" cy="663262"/>
          </a:xfrm>
        </p:spPr>
        <p:txBody>
          <a:bodyPr rtlCol="0"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Стандарт ГОСТ Р ИСО/МЭК 14764-2002 предлагает следующий состав такого плана: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1668" y="1567038"/>
            <a:ext cx="6576810" cy="5124762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a</a:t>
            </a:r>
            <a:r>
              <a:rPr lang="ru-RU" sz="2400" b="1" dirty="0"/>
              <a:t>). Введение:</a:t>
            </a:r>
            <a:endParaRPr lang="ru-RU" sz="2400" dirty="0"/>
          </a:p>
          <a:p>
            <a:r>
              <a:rPr lang="ru-RU" sz="2400" dirty="0"/>
              <a:t>описание сопровождаемой системы;</a:t>
            </a:r>
          </a:p>
          <a:p>
            <a:r>
              <a:rPr lang="ru-RU" sz="2400" dirty="0"/>
              <a:t>определение исходных состояний программного средства;</a:t>
            </a:r>
          </a:p>
          <a:p>
            <a:r>
              <a:rPr lang="ru-RU" sz="2400" dirty="0"/>
              <a:t>описание уровня требуемой поддержки;</a:t>
            </a:r>
          </a:p>
          <a:p>
            <a:r>
              <a:rPr lang="ru-RU" sz="2400" dirty="0"/>
              <a:t>определение организаций, осуществляющих сопровождение;</a:t>
            </a:r>
          </a:p>
          <a:p>
            <a:r>
              <a:rPr lang="ru-RU" sz="2400" dirty="0"/>
              <a:t>описание любых условий (протоколов), согласованных между заказчиком и поставщиками</a:t>
            </a:r>
            <a:r>
              <a:rPr lang="ru-RU" sz="2400" dirty="0" smtClean="0"/>
              <a:t>;</a:t>
            </a:r>
            <a:endParaRPr lang="ru-RU" sz="2400" dirty="0"/>
          </a:p>
        </p:txBody>
      </p:sp>
      <p:sp>
        <p:nvSpPr>
          <p:cNvPr id="15" name="Овал 14" descr="Декоративный элемент">
            <a:extLst>
              <a:ext uri="{FF2B5EF4-FFF2-40B4-BE49-F238E27FC236}">
                <a16:creationId xmlns:a16="http://schemas.microsoft.com/office/drawing/2014/main" id="{652937FB-CDE3-46B3-8481-AB5DB8C4BABA}"/>
              </a:ext>
            </a:extLst>
          </p:cNvPr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id="{EC784E4D-7E61-4FDC-AD6A-E38867722409}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ru-RU" sz="1200" smtClean="0">
                <a:solidFill>
                  <a:schemeClr val="bg1"/>
                </a:solidFill>
              </a:rPr>
              <a:pPr algn="ctr" rtl="0"/>
              <a:t>15</a:t>
            </a:fld>
            <a:endParaRPr lang="ru-RU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52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Мальчик перед стеллажами библиотеки">
            <a:extLst>
              <a:ext uri="{FF2B5EF4-FFF2-40B4-BE49-F238E27FC236}">
                <a16:creationId xmlns:a16="http://schemas.microsoft.com/office/drawing/2014/main" id="{141CBC39-54B4-4424-84FB-FDAABDFFAE1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3429" b="13429"/>
          <a:stretch/>
        </p:blipFill>
        <p:spPr>
          <a:xfrm>
            <a:off x="6718479" y="457200"/>
            <a:ext cx="5473521" cy="5403850"/>
          </a:xfrm>
        </p:spPr>
      </p:pic>
      <p:grpSp>
        <p:nvGrpSpPr>
          <p:cNvPr id="9" name="Группа 8" descr="Декоративный элемент">
            <a:extLst>
              <a:ext uri="{FF2B5EF4-FFF2-40B4-BE49-F238E27FC236}">
                <a16:creationId xmlns:a16="http://schemas.microsoft.com/office/drawing/2014/main" id="{E7969C14-1078-4610-9BC5-74119C9B87BE}"/>
              </a:ext>
            </a:extLst>
          </p:cNvPr>
          <p:cNvGrpSpPr/>
          <p:nvPr/>
        </p:nvGrpSpPr>
        <p:grpSpPr>
          <a:xfrm>
            <a:off x="0" y="86444"/>
            <a:ext cx="7276563" cy="1476247"/>
            <a:chOff x="0" y="3808320"/>
            <a:chExt cx="7833208" cy="2547440"/>
          </a:xfrm>
        </p:grpSpPr>
        <p:sp>
          <p:nvSpPr>
            <p:cNvPr id="10" name="Полилиния: фигура 9">
              <a:extLst>
                <a:ext uri="{FF2B5EF4-FFF2-40B4-BE49-F238E27FC236}">
                  <a16:creationId xmlns:a16="http://schemas.microsoft.com/office/drawing/2014/main" id="{E531D018-EFA3-4346-AB80-7CE436393D9E}"/>
                </a:ext>
              </a:extLst>
            </p:cNvPr>
            <p:cNvSpPr/>
            <p:nvPr/>
          </p:nvSpPr>
          <p:spPr>
            <a:xfrm>
              <a:off x="0" y="3808320"/>
              <a:ext cx="7833208" cy="2547440"/>
            </a:xfrm>
            <a:custGeom>
              <a:avLst/>
              <a:gdLst>
                <a:gd name="connsiteX0" fmla="*/ 0 w 7833208"/>
                <a:gd name="connsiteY0" fmla="*/ 0 h 2547440"/>
                <a:gd name="connsiteX1" fmla="*/ 7833208 w 7833208"/>
                <a:gd name="connsiteY1" fmla="*/ 0 h 2547440"/>
                <a:gd name="connsiteX2" fmla="*/ 7135846 w 7833208"/>
                <a:gd name="connsiteY2" fmla="*/ 2547440 h 2547440"/>
                <a:gd name="connsiteX3" fmla="*/ 0 w 7833208"/>
                <a:gd name="connsiteY3" fmla="*/ 2547440 h 254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33208" h="2547440">
                  <a:moveTo>
                    <a:pt x="0" y="0"/>
                  </a:moveTo>
                  <a:lnTo>
                    <a:pt x="7833208" y="0"/>
                  </a:lnTo>
                  <a:lnTo>
                    <a:pt x="7135846" y="2547440"/>
                  </a:lnTo>
                  <a:lnTo>
                    <a:pt x="0" y="254744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/>
            </a:p>
          </p:txBody>
        </p:sp>
        <p:sp>
          <p:nvSpPr>
            <p:cNvPr id="11" name="Полилиния: Фигура 10">
              <a:extLst>
                <a:ext uri="{FF2B5EF4-FFF2-40B4-BE49-F238E27FC236}">
                  <a16:creationId xmlns:a16="http://schemas.microsoft.com/office/drawing/2014/main" id="{FA9D7AC8-80D5-49DC-A585-FCFFA6CA4B66}"/>
                </a:ext>
              </a:extLst>
            </p:cNvPr>
            <p:cNvSpPr/>
            <p:nvPr/>
          </p:nvSpPr>
          <p:spPr>
            <a:xfrm>
              <a:off x="1" y="3808320"/>
              <a:ext cx="7692571" cy="2547440"/>
            </a:xfrm>
            <a:custGeom>
              <a:avLst/>
              <a:gdLst>
                <a:gd name="connsiteX0" fmla="*/ 0 w 7692571"/>
                <a:gd name="connsiteY0" fmla="*/ 0 h 2547440"/>
                <a:gd name="connsiteX1" fmla="*/ 7692571 w 7692571"/>
                <a:gd name="connsiteY1" fmla="*/ 0 h 2547440"/>
                <a:gd name="connsiteX2" fmla="*/ 6995209 w 7692571"/>
                <a:gd name="connsiteY2" fmla="*/ 2547440 h 2547440"/>
                <a:gd name="connsiteX3" fmla="*/ 0 w 7692571"/>
                <a:gd name="connsiteY3" fmla="*/ 2547440 h 254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92571" h="2547440">
                  <a:moveTo>
                    <a:pt x="0" y="0"/>
                  </a:moveTo>
                  <a:lnTo>
                    <a:pt x="7692571" y="0"/>
                  </a:lnTo>
                  <a:lnTo>
                    <a:pt x="6995209" y="2547440"/>
                  </a:lnTo>
                  <a:lnTo>
                    <a:pt x="0" y="25474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/>
            </a:p>
          </p:txBody>
        </p:sp>
      </p:grpSp>
      <p:sp>
        <p:nvSpPr>
          <p:cNvPr id="33" name="Заголовок 32">
            <a:extLst>
              <a:ext uri="{FF2B5EF4-FFF2-40B4-BE49-F238E27FC236}">
                <a16:creationId xmlns:a16="http://schemas.microsoft.com/office/drawing/2014/main" id="{18CDD97B-6E25-4FB4-B239-493E54AA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9" y="718398"/>
            <a:ext cx="6761408" cy="663262"/>
          </a:xfrm>
        </p:spPr>
        <p:txBody>
          <a:bodyPr rtlCol="0"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Стандарт ГОСТ Р ИСО/МЭК 14764-2002 предлагает следующий состав такого плана: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1668" y="1567038"/>
            <a:ext cx="6576810" cy="5124762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b</a:t>
            </a:r>
            <a:r>
              <a:rPr lang="ru-RU" sz="2400" b="1" dirty="0"/>
              <a:t>). Концепция сопровождения (уже кратко описанная выше):</a:t>
            </a:r>
            <a:endParaRPr lang="ru-RU" sz="2400" dirty="0"/>
          </a:p>
          <a:p>
            <a:r>
              <a:rPr lang="ru-RU" sz="2400" dirty="0"/>
              <a:t>описание концепции;</a:t>
            </a:r>
          </a:p>
          <a:p>
            <a:r>
              <a:rPr lang="ru-RU" sz="2400" dirty="0"/>
              <a:t>описание уровня поддержки системы;</a:t>
            </a:r>
          </a:p>
          <a:p>
            <a:r>
              <a:rPr lang="ru-RU" sz="2400" dirty="0"/>
              <a:t>установление периода поддержки;</a:t>
            </a:r>
          </a:p>
          <a:p>
            <a:r>
              <a:rPr lang="ru-RU" sz="2400" dirty="0"/>
              <a:t>адаптация (практическое применение) процесса сопровождения</a:t>
            </a:r>
            <a:r>
              <a:rPr lang="ru-RU" sz="2400" dirty="0" smtClean="0"/>
              <a:t>;</a:t>
            </a:r>
            <a:endParaRPr lang="ru-RU" sz="2400" dirty="0"/>
          </a:p>
        </p:txBody>
      </p:sp>
      <p:sp>
        <p:nvSpPr>
          <p:cNvPr id="15" name="Овал 14" descr="Декоративный элемент">
            <a:extLst>
              <a:ext uri="{FF2B5EF4-FFF2-40B4-BE49-F238E27FC236}">
                <a16:creationId xmlns:a16="http://schemas.microsoft.com/office/drawing/2014/main" id="{652937FB-CDE3-46B3-8481-AB5DB8C4BABA}"/>
              </a:ext>
            </a:extLst>
          </p:cNvPr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id="{EC784E4D-7E61-4FDC-AD6A-E38867722409}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ru-RU" sz="1200" smtClean="0">
                <a:solidFill>
                  <a:schemeClr val="bg1"/>
                </a:solidFill>
              </a:rPr>
              <a:pPr algn="ctr" rtl="0"/>
              <a:t>16</a:t>
            </a:fld>
            <a:endParaRPr lang="ru-RU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964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Мальчик перед стеллажами библиотеки">
            <a:extLst>
              <a:ext uri="{FF2B5EF4-FFF2-40B4-BE49-F238E27FC236}">
                <a16:creationId xmlns:a16="http://schemas.microsoft.com/office/drawing/2014/main" id="{141CBC39-54B4-4424-84FB-FDAABDFFAE1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3429" b="13429"/>
          <a:stretch/>
        </p:blipFill>
        <p:spPr>
          <a:xfrm>
            <a:off x="6718479" y="457200"/>
            <a:ext cx="5473521" cy="5403850"/>
          </a:xfrm>
        </p:spPr>
      </p:pic>
      <p:grpSp>
        <p:nvGrpSpPr>
          <p:cNvPr id="9" name="Группа 8" descr="Декоративный элемент">
            <a:extLst>
              <a:ext uri="{FF2B5EF4-FFF2-40B4-BE49-F238E27FC236}">
                <a16:creationId xmlns:a16="http://schemas.microsoft.com/office/drawing/2014/main" id="{E7969C14-1078-4610-9BC5-74119C9B87BE}"/>
              </a:ext>
            </a:extLst>
          </p:cNvPr>
          <p:cNvGrpSpPr/>
          <p:nvPr/>
        </p:nvGrpSpPr>
        <p:grpSpPr>
          <a:xfrm>
            <a:off x="0" y="86444"/>
            <a:ext cx="7276563" cy="1476247"/>
            <a:chOff x="0" y="3808320"/>
            <a:chExt cx="7833208" cy="2547440"/>
          </a:xfrm>
        </p:grpSpPr>
        <p:sp>
          <p:nvSpPr>
            <p:cNvPr id="10" name="Полилиния: фигура 9">
              <a:extLst>
                <a:ext uri="{FF2B5EF4-FFF2-40B4-BE49-F238E27FC236}">
                  <a16:creationId xmlns:a16="http://schemas.microsoft.com/office/drawing/2014/main" id="{E531D018-EFA3-4346-AB80-7CE436393D9E}"/>
                </a:ext>
              </a:extLst>
            </p:cNvPr>
            <p:cNvSpPr/>
            <p:nvPr/>
          </p:nvSpPr>
          <p:spPr>
            <a:xfrm>
              <a:off x="0" y="3808320"/>
              <a:ext cx="7833208" cy="2547440"/>
            </a:xfrm>
            <a:custGeom>
              <a:avLst/>
              <a:gdLst>
                <a:gd name="connsiteX0" fmla="*/ 0 w 7833208"/>
                <a:gd name="connsiteY0" fmla="*/ 0 h 2547440"/>
                <a:gd name="connsiteX1" fmla="*/ 7833208 w 7833208"/>
                <a:gd name="connsiteY1" fmla="*/ 0 h 2547440"/>
                <a:gd name="connsiteX2" fmla="*/ 7135846 w 7833208"/>
                <a:gd name="connsiteY2" fmla="*/ 2547440 h 2547440"/>
                <a:gd name="connsiteX3" fmla="*/ 0 w 7833208"/>
                <a:gd name="connsiteY3" fmla="*/ 2547440 h 254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33208" h="2547440">
                  <a:moveTo>
                    <a:pt x="0" y="0"/>
                  </a:moveTo>
                  <a:lnTo>
                    <a:pt x="7833208" y="0"/>
                  </a:lnTo>
                  <a:lnTo>
                    <a:pt x="7135846" y="2547440"/>
                  </a:lnTo>
                  <a:lnTo>
                    <a:pt x="0" y="254744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/>
            </a:p>
          </p:txBody>
        </p:sp>
        <p:sp>
          <p:nvSpPr>
            <p:cNvPr id="11" name="Полилиния: Фигура 10">
              <a:extLst>
                <a:ext uri="{FF2B5EF4-FFF2-40B4-BE49-F238E27FC236}">
                  <a16:creationId xmlns:a16="http://schemas.microsoft.com/office/drawing/2014/main" id="{FA9D7AC8-80D5-49DC-A585-FCFFA6CA4B66}"/>
                </a:ext>
              </a:extLst>
            </p:cNvPr>
            <p:cNvSpPr/>
            <p:nvPr/>
          </p:nvSpPr>
          <p:spPr>
            <a:xfrm>
              <a:off x="1" y="3808320"/>
              <a:ext cx="7692571" cy="2547440"/>
            </a:xfrm>
            <a:custGeom>
              <a:avLst/>
              <a:gdLst>
                <a:gd name="connsiteX0" fmla="*/ 0 w 7692571"/>
                <a:gd name="connsiteY0" fmla="*/ 0 h 2547440"/>
                <a:gd name="connsiteX1" fmla="*/ 7692571 w 7692571"/>
                <a:gd name="connsiteY1" fmla="*/ 0 h 2547440"/>
                <a:gd name="connsiteX2" fmla="*/ 6995209 w 7692571"/>
                <a:gd name="connsiteY2" fmla="*/ 2547440 h 2547440"/>
                <a:gd name="connsiteX3" fmla="*/ 0 w 7692571"/>
                <a:gd name="connsiteY3" fmla="*/ 2547440 h 254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92571" h="2547440">
                  <a:moveTo>
                    <a:pt x="0" y="0"/>
                  </a:moveTo>
                  <a:lnTo>
                    <a:pt x="7692571" y="0"/>
                  </a:lnTo>
                  <a:lnTo>
                    <a:pt x="6995209" y="2547440"/>
                  </a:lnTo>
                  <a:lnTo>
                    <a:pt x="0" y="25474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/>
            </a:p>
          </p:txBody>
        </p:sp>
      </p:grpSp>
      <p:sp>
        <p:nvSpPr>
          <p:cNvPr id="33" name="Заголовок 32">
            <a:extLst>
              <a:ext uri="{FF2B5EF4-FFF2-40B4-BE49-F238E27FC236}">
                <a16:creationId xmlns:a16="http://schemas.microsoft.com/office/drawing/2014/main" id="{18CDD97B-6E25-4FB4-B239-493E54AA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9" y="718398"/>
            <a:ext cx="6761408" cy="663262"/>
          </a:xfrm>
        </p:spPr>
        <p:txBody>
          <a:bodyPr rtlCol="0"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Стандарт ГОСТ Р ИСО/МЭК 14764-2002 предлагает следующий состав такого плана: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1668" y="1567038"/>
            <a:ext cx="7379594" cy="5124762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c</a:t>
            </a:r>
            <a:r>
              <a:rPr lang="ru-RU" sz="2400" b="1" dirty="0"/>
              <a:t>). Организационные работы и работы по сопровождению:</a:t>
            </a:r>
            <a:endParaRPr lang="ru-RU" sz="2400" dirty="0"/>
          </a:p>
          <a:p>
            <a:r>
              <a:rPr lang="ru-RU" sz="2400" dirty="0"/>
              <a:t>      1. роли и обязанности сопроводителя до поставки программного продукта:</a:t>
            </a:r>
          </a:p>
          <a:p>
            <a:r>
              <a:rPr lang="ru-RU" sz="2400" dirty="0"/>
              <a:t>реализация процесса;</a:t>
            </a:r>
          </a:p>
          <a:p>
            <a:r>
              <a:rPr lang="ru-RU" sz="2400" dirty="0"/>
              <a:t>определение инфраструктуры процесса;</a:t>
            </a:r>
          </a:p>
          <a:p>
            <a:r>
              <a:rPr lang="ru-RU" sz="2400" dirty="0"/>
              <a:t>установление процесса обучения;</a:t>
            </a:r>
          </a:p>
          <a:p>
            <a:r>
              <a:rPr lang="ru-RU" sz="2400" dirty="0"/>
              <a:t>установление процесса сопровождения;</a:t>
            </a:r>
          </a:p>
          <a:p>
            <a:r>
              <a:rPr lang="ru-RU" sz="2400" dirty="0"/>
              <a:t>    </a:t>
            </a:r>
          </a:p>
        </p:txBody>
      </p:sp>
      <p:sp>
        <p:nvSpPr>
          <p:cNvPr id="15" name="Овал 14" descr="Декоративный элемент">
            <a:extLst>
              <a:ext uri="{FF2B5EF4-FFF2-40B4-BE49-F238E27FC236}">
                <a16:creationId xmlns:a16="http://schemas.microsoft.com/office/drawing/2014/main" id="{652937FB-CDE3-46B3-8481-AB5DB8C4BABA}"/>
              </a:ext>
            </a:extLst>
          </p:cNvPr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id="{EC784E4D-7E61-4FDC-AD6A-E38867722409}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ru-RU" sz="1200" smtClean="0">
                <a:solidFill>
                  <a:schemeClr val="bg1"/>
                </a:solidFill>
              </a:rPr>
              <a:pPr algn="ctr" rtl="0"/>
              <a:t>17</a:t>
            </a:fld>
            <a:endParaRPr lang="ru-RU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330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3888842" y="2717803"/>
            <a:ext cx="3241142" cy="3368675"/>
          </a:xfrm>
        </p:spPr>
        <p:txBody>
          <a:bodyPr/>
          <a:lstStyle/>
          <a:p>
            <a:r>
              <a:rPr lang="ru-RU" sz="3200" dirty="0" smtClean="0">
                <a:solidFill>
                  <a:srgbClr val="0D3047"/>
                </a:solidFill>
              </a:rPr>
              <a:t>Реинжиниринг</a:t>
            </a:r>
            <a:endParaRPr lang="ru-RU" sz="3200" dirty="0">
              <a:solidFill>
                <a:srgbClr val="0D3047"/>
              </a:solidFill>
            </a:endParaRPr>
          </a:p>
          <a:p>
            <a:r>
              <a:rPr lang="ru-RU" sz="3200" dirty="0" smtClean="0">
                <a:solidFill>
                  <a:srgbClr val="0D3047"/>
                </a:solidFill>
              </a:rPr>
              <a:t>(</a:t>
            </a:r>
            <a:r>
              <a:rPr lang="en-US" sz="3200" dirty="0">
                <a:solidFill>
                  <a:srgbClr val="0D3047"/>
                </a:solidFill>
              </a:rPr>
              <a:t>Reengineering</a:t>
            </a:r>
            <a:r>
              <a:rPr lang="en-US" dirty="0"/>
              <a:t>) 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>
          <a:xfrm>
            <a:off x="258792" y="2717803"/>
            <a:ext cx="3390182" cy="3368675"/>
          </a:xfrm>
        </p:spPr>
        <p:txBody>
          <a:bodyPr/>
          <a:lstStyle/>
          <a:p>
            <a:r>
              <a:rPr lang="ru-RU" sz="3200" dirty="0">
                <a:solidFill>
                  <a:srgbClr val="0D3047"/>
                </a:solidFill>
              </a:rPr>
              <a:t>Понимание программных </a:t>
            </a:r>
            <a:r>
              <a:rPr lang="ru-RU" sz="3200">
                <a:solidFill>
                  <a:srgbClr val="0D3047"/>
                </a:solidFill>
              </a:rPr>
              <a:t>систем </a:t>
            </a:r>
            <a:endParaRPr lang="ru-RU" sz="3200" smtClean="0">
              <a:solidFill>
                <a:srgbClr val="0D3047"/>
              </a:solidFill>
            </a:endParaRPr>
          </a:p>
          <a:p>
            <a:r>
              <a:rPr lang="ru-RU" sz="3200" smtClean="0">
                <a:solidFill>
                  <a:srgbClr val="0D3047"/>
                </a:solidFill>
              </a:rPr>
              <a:t>(</a:t>
            </a:r>
            <a:r>
              <a:rPr lang="ru-RU" sz="3200" dirty="0" err="1" smtClean="0">
                <a:solidFill>
                  <a:srgbClr val="0D3047"/>
                </a:solidFill>
              </a:rPr>
              <a:t>Program</a:t>
            </a:r>
            <a:r>
              <a:rPr lang="ru-RU" sz="3200" dirty="0" smtClean="0">
                <a:solidFill>
                  <a:srgbClr val="0D3047"/>
                </a:solidFill>
              </a:rPr>
              <a:t> </a:t>
            </a:r>
            <a:r>
              <a:rPr lang="ru-RU" sz="3200" dirty="0" err="1">
                <a:solidFill>
                  <a:srgbClr val="0D3047"/>
                </a:solidFill>
              </a:rPr>
              <a:t>Comprehension</a:t>
            </a:r>
            <a:r>
              <a:rPr lang="ru-RU" sz="3200" dirty="0">
                <a:solidFill>
                  <a:srgbClr val="0D3047"/>
                </a:solidFill>
              </a:rPr>
              <a:t>)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b="1" dirty="0" smtClean="0">
                <a:solidFill>
                  <a:srgbClr val="FF0000"/>
                </a:solidFill>
              </a:rPr>
              <a:t>Техники сопровождения</a:t>
            </a:r>
            <a:endParaRPr lang="ru-RU" sz="3600" b="1" dirty="0">
              <a:solidFill>
                <a:srgbClr val="FF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5"/>
          </p:nvPr>
        </p:nvSpPr>
        <p:spPr>
          <a:xfrm>
            <a:off x="7129984" y="2717803"/>
            <a:ext cx="4058476" cy="3368675"/>
          </a:xfrm>
        </p:spPr>
        <p:txBody>
          <a:bodyPr/>
          <a:lstStyle/>
          <a:p>
            <a:r>
              <a:rPr lang="ru-RU" sz="3200" dirty="0">
                <a:solidFill>
                  <a:srgbClr val="0D3047"/>
                </a:solidFill>
              </a:rPr>
              <a:t>Обратный </a:t>
            </a:r>
            <a:r>
              <a:rPr lang="ru-RU" sz="3200" dirty="0" smtClean="0">
                <a:solidFill>
                  <a:srgbClr val="0D3047"/>
                </a:solidFill>
              </a:rPr>
              <a:t>инжиниринг </a:t>
            </a:r>
            <a:r>
              <a:rPr lang="ru-RU" sz="3200" dirty="0">
                <a:solidFill>
                  <a:srgbClr val="0D3047"/>
                </a:solidFill>
              </a:rPr>
              <a:t>(</a:t>
            </a:r>
            <a:r>
              <a:rPr lang="en-US" sz="3200" dirty="0">
                <a:solidFill>
                  <a:srgbClr val="0D3047"/>
                </a:solidFill>
              </a:rPr>
              <a:t>Reverse engineering)</a:t>
            </a:r>
            <a:endParaRPr lang="ru-RU" sz="3200" dirty="0">
              <a:solidFill>
                <a:srgbClr val="0D3047"/>
              </a:solidFill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119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Мальчик перед стеллажами библиотеки">
            <a:extLst>
              <a:ext uri="{FF2B5EF4-FFF2-40B4-BE49-F238E27FC236}">
                <a16:creationId xmlns:a16="http://schemas.microsoft.com/office/drawing/2014/main" id="{141CBC39-54B4-4424-84FB-FDAABDFFAE1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3429" b="13429"/>
          <a:stretch/>
        </p:blipFill>
        <p:spPr>
          <a:xfrm>
            <a:off x="6718479" y="457200"/>
            <a:ext cx="5473521" cy="5403850"/>
          </a:xfrm>
        </p:spPr>
      </p:pic>
      <p:sp>
        <p:nvSpPr>
          <p:cNvPr id="33" name="Заголовок 32">
            <a:extLst>
              <a:ext uri="{FF2B5EF4-FFF2-40B4-BE49-F238E27FC236}">
                <a16:creationId xmlns:a16="http://schemas.microsoft.com/office/drawing/2014/main" id="{18CDD97B-6E25-4FB4-B239-493E54AA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9" y="718398"/>
            <a:ext cx="6761408" cy="663262"/>
          </a:xfrm>
        </p:spPr>
        <p:txBody>
          <a:bodyPr rtlCol="0"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Стандарт ГОСТ Р ИСО/МЭК 14764-2002 предлагает следующий состав такого плана: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1668" y="0"/>
            <a:ext cx="7379594" cy="6691800"/>
          </a:xfrm>
        </p:spPr>
        <p:txBody>
          <a:bodyPr>
            <a:noAutofit/>
          </a:bodyPr>
          <a:lstStyle/>
          <a:p>
            <a:r>
              <a:rPr lang="ru-RU" sz="2400" dirty="0"/>
              <a:t>     2. роли и обязанности сопроводителя после поставки программного продукта:</a:t>
            </a:r>
          </a:p>
          <a:p>
            <a:r>
              <a:rPr lang="ru-RU" sz="2400" dirty="0"/>
              <a:t>реализация процесса;</a:t>
            </a:r>
          </a:p>
          <a:p>
            <a:r>
              <a:rPr lang="ru-RU" sz="2400" dirty="0"/>
              <a:t>анализы проблем и модификаций (изменений);</a:t>
            </a:r>
          </a:p>
          <a:p>
            <a:r>
              <a:rPr lang="ru-RU" sz="2400" dirty="0"/>
              <a:t>реализация (внесение) модификаций (изменений);</a:t>
            </a:r>
          </a:p>
          <a:p>
            <a:r>
              <a:rPr lang="ru-RU" sz="2400" dirty="0"/>
              <a:t>рассмотрение и принятие модификаций (изменений);</a:t>
            </a:r>
          </a:p>
          <a:p>
            <a:r>
              <a:rPr lang="ru-RU" sz="2400" dirty="0"/>
              <a:t>перенос программного средства в новую среду;</a:t>
            </a:r>
          </a:p>
          <a:p>
            <a:r>
              <a:rPr lang="ru-RU" sz="2400" dirty="0"/>
              <a:t>снятие программного средства с эксплуатации;</a:t>
            </a:r>
          </a:p>
          <a:p>
            <a:r>
              <a:rPr lang="ru-RU" sz="2400" dirty="0"/>
              <a:t>решение проблем (включая справочную службу);</a:t>
            </a:r>
          </a:p>
          <a:p>
            <a:r>
              <a:rPr lang="ru-RU" sz="2400" dirty="0"/>
              <a:t>при необходимости </a:t>
            </a:r>
            <a:r>
              <a:rPr lang="ru-RU" sz="2400" b="1" dirty="0"/>
              <a:t>—</a:t>
            </a:r>
            <a:r>
              <a:rPr lang="ru-RU" sz="2400" dirty="0"/>
              <a:t> обучение персонала (сопроводителя и пользователя);</a:t>
            </a:r>
          </a:p>
          <a:p>
            <a:r>
              <a:rPr lang="ru-RU" sz="2400" dirty="0"/>
              <a:t>усовершенствование процесса;</a:t>
            </a:r>
          </a:p>
          <a:p>
            <a:r>
              <a:rPr lang="ru-RU" sz="2400" dirty="0"/>
              <a:t>      3. роль пользователя:</a:t>
            </a:r>
          </a:p>
          <a:p>
            <a:r>
              <a:rPr lang="ru-RU" sz="2400" dirty="0"/>
              <a:t>приемочные испытания;</a:t>
            </a:r>
          </a:p>
          <a:p>
            <a:r>
              <a:rPr lang="ru-RU" sz="2400" dirty="0"/>
              <a:t>взаимосвязи (интерфейсы) с другими организациями</a:t>
            </a:r>
            <a:r>
              <a:rPr lang="ru-RU" sz="2400" dirty="0" smtClean="0"/>
              <a:t>;</a:t>
            </a:r>
            <a:endParaRPr lang="ru-RU" sz="2400" dirty="0"/>
          </a:p>
        </p:txBody>
      </p:sp>
      <p:sp>
        <p:nvSpPr>
          <p:cNvPr id="15" name="Овал 14" descr="Декоративный элемент">
            <a:extLst>
              <a:ext uri="{FF2B5EF4-FFF2-40B4-BE49-F238E27FC236}">
                <a16:creationId xmlns:a16="http://schemas.microsoft.com/office/drawing/2014/main" id="{652937FB-CDE3-46B3-8481-AB5DB8C4BABA}"/>
              </a:ext>
            </a:extLst>
          </p:cNvPr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id="{EC784E4D-7E61-4FDC-AD6A-E38867722409}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ru-RU" sz="1200" smtClean="0">
                <a:solidFill>
                  <a:schemeClr val="bg1"/>
                </a:solidFill>
              </a:rPr>
              <a:pPr algn="ctr" rtl="0"/>
              <a:t>19</a:t>
            </a:fld>
            <a:endParaRPr lang="ru-RU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507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 descr="Группа учащихся за столом в библиотеке">
            <a:extLst>
              <a:ext uri="{FF2B5EF4-FFF2-40B4-BE49-F238E27FC236}">
                <a16:creationId xmlns:a16="http://schemas.microsoft.com/office/drawing/2014/main" id="{1A5F02FB-FDF1-427A-AB2F-50F09EBEE54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grpSp>
        <p:nvGrpSpPr>
          <p:cNvPr id="3" name="Группа 2" descr="Декоративный элемент">
            <a:extLst>
              <a:ext uri="{FF2B5EF4-FFF2-40B4-BE49-F238E27FC236}">
                <a16:creationId xmlns:a16="http://schemas.microsoft.com/office/drawing/2014/main" id="{B96D2D9B-E0B9-499F-9404-108DB59E4502}"/>
              </a:ext>
            </a:extLst>
          </p:cNvPr>
          <p:cNvGrpSpPr/>
          <p:nvPr/>
        </p:nvGrpSpPr>
        <p:grpSpPr>
          <a:xfrm>
            <a:off x="0" y="0"/>
            <a:ext cx="6957056" cy="6858000"/>
            <a:chOff x="0" y="0"/>
            <a:chExt cx="6957056" cy="6858000"/>
          </a:xfrm>
        </p:grpSpPr>
        <p:sp>
          <p:nvSpPr>
            <p:cNvPr id="33" name="Параллелограмм 32">
              <a:extLst>
                <a:ext uri="{FF2B5EF4-FFF2-40B4-BE49-F238E27FC236}">
                  <a16:creationId xmlns:a16="http://schemas.microsoft.com/office/drawing/2014/main" id="{7E2E6584-76E9-4C56-A349-C9CDC96DC5F0}"/>
                </a:ext>
              </a:extLst>
            </p:cNvPr>
            <p:cNvSpPr/>
            <p:nvPr/>
          </p:nvSpPr>
          <p:spPr>
            <a:xfrm>
              <a:off x="1150750" y="0"/>
              <a:ext cx="5491804" cy="6858000"/>
            </a:xfrm>
            <a:prstGeom prst="parallelogram">
              <a:avLst>
                <a:gd name="adj" fmla="val 32713"/>
              </a:avLst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10" name="Полилиния: фигура 9">
              <a:extLst>
                <a:ext uri="{FF2B5EF4-FFF2-40B4-BE49-F238E27FC236}">
                  <a16:creationId xmlns:a16="http://schemas.microsoft.com/office/drawing/2014/main" id="{B73F00D5-E18D-4210-AD3E-3ED73CEE4865}"/>
                </a:ext>
              </a:extLst>
            </p:cNvPr>
            <p:cNvSpPr/>
            <p:nvPr/>
          </p:nvSpPr>
          <p:spPr>
            <a:xfrm flipH="1" flipV="1">
              <a:off x="0" y="482600"/>
              <a:ext cx="6957056" cy="5892799"/>
            </a:xfrm>
            <a:custGeom>
              <a:avLst/>
              <a:gdLst>
                <a:gd name="connsiteX0" fmla="*/ 6957056 w 6957056"/>
                <a:gd name="connsiteY0" fmla="*/ 5892799 h 5892799"/>
                <a:gd name="connsiteX1" fmla="*/ 0 w 6957056"/>
                <a:gd name="connsiteY1" fmla="*/ 5892799 h 5892799"/>
                <a:gd name="connsiteX2" fmla="*/ 1473200 w 6957056"/>
                <a:gd name="connsiteY2" fmla="*/ 0 h 5892799"/>
                <a:gd name="connsiteX3" fmla="*/ 6957056 w 6957056"/>
                <a:gd name="connsiteY3" fmla="*/ 0 h 589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57056" h="5892799">
                  <a:moveTo>
                    <a:pt x="6957056" y="5892799"/>
                  </a:moveTo>
                  <a:lnTo>
                    <a:pt x="0" y="5892799"/>
                  </a:lnTo>
                  <a:lnTo>
                    <a:pt x="1473200" y="0"/>
                  </a:lnTo>
                  <a:lnTo>
                    <a:pt x="6957056" y="0"/>
                  </a:lnTo>
                  <a:close/>
                </a:path>
              </a:pathLst>
            </a:custGeom>
            <a:solidFill>
              <a:schemeClr val="accent2"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/>
            </a:p>
          </p:txBody>
        </p:sp>
        <p:sp>
          <p:nvSpPr>
            <p:cNvPr id="13" name="Полилиния: Фигура 12">
              <a:extLst>
                <a:ext uri="{FF2B5EF4-FFF2-40B4-BE49-F238E27FC236}">
                  <a16:creationId xmlns:a16="http://schemas.microsoft.com/office/drawing/2014/main" id="{C6577883-A694-450C-A2C7-C9C8A85D9915}"/>
                </a:ext>
              </a:extLst>
            </p:cNvPr>
            <p:cNvSpPr/>
            <p:nvPr/>
          </p:nvSpPr>
          <p:spPr>
            <a:xfrm flipH="1" flipV="1">
              <a:off x="0" y="4457696"/>
              <a:ext cx="6267450" cy="883839"/>
            </a:xfrm>
            <a:custGeom>
              <a:avLst/>
              <a:gdLst>
                <a:gd name="connsiteX0" fmla="*/ 6267450 w 6267450"/>
                <a:gd name="connsiteY0" fmla="*/ 883839 h 883839"/>
                <a:gd name="connsiteX1" fmla="*/ 0 w 6267450"/>
                <a:gd name="connsiteY1" fmla="*/ 883839 h 883839"/>
                <a:gd name="connsiteX2" fmla="*/ 220960 w 6267450"/>
                <a:gd name="connsiteY2" fmla="*/ 0 h 883839"/>
                <a:gd name="connsiteX3" fmla="*/ 6267450 w 6267450"/>
                <a:gd name="connsiteY3" fmla="*/ 0 h 88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7450" h="883839">
                  <a:moveTo>
                    <a:pt x="6267450" y="883839"/>
                  </a:moveTo>
                  <a:lnTo>
                    <a:pt x="0" y="883839"/>
                  </a:lnTo>
                  <a:lnTo>
                    <a:pt x="220960" y="0"/>
                  </a:lnTo>
                  <a:lnTo>
                    <a:pt x="6267450" y="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/>
            </a:p>
          </p:txBody>
        </p:sp>
      </p:grpSp>
      <p:sp>
        <p:nvSpPr>
          <p:cNvPr id="31" name="Заголовок 30">
            <a:extLst>
              <a:ext uri="{FF2B5EF4-FFF2-40B4-BE49-F238E27FC236}">
                <a16:creationId xmlns:a16="http://schemas.microsoft.com/office/drawing/2014/main" id="{9284195F-D106-45D8-ABAA-959FA6894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020" y="1250462"/>
            <a:ext cx="5330038" cy="2900276"/>
          </a:xfrm>
        </p:spPr>
        <p:txBody>
          <a:bodyPr rtlCol="0"/>
          <a:lstStyle/>
          <a:p>
            <a:pPr algn="ctr"/>
            <a:r>
              <a:rPr lang="ru-RU" dirty="0"/>
              <a:t>Этап сопровождение компьютерной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2366578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Мальчик перед стеллажами библиотеки">
            <a:extLst>
              <a:ext uri="{FF2B5EF4-FFF2-40B4-BE49-F238E27FC236}">
                <a16:creationId xmlns:a16="http://schemas.microsoft.com/office/drawing/2014/main" id="{141CBC39-54B4-4424-84FB-FDAABDFFAE1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3429" b="13429"/>
          <a:stretch/>
        </p:blipFill>
        <p:spPr>
          <a:xfrm>
            <a:off x="6718479" y="457200"/>
            <a:ext cx="5473521" cy="5403850"/>
          </a:xfrm>
        </p:spPr>
      </p:pic>
      <p:grpSp>
        <p:nvGrpSpPr>
          <p:cNvPr id="9" name="Группа 8" descr="Декоративный элемент">
            <a:extLst>
              <a:ext uri="{FF2B5EF4-FFF2-40B4-BE49-F238E27FC236}">
                <a16:creationId xmlns:a16="http://schemas.microsoft.com/office/drawing/2014/main" id="{E7969C14-1078-4610-9BC5-74119C9B87BE}"/>
              </a:ext>
            </a:extLst>
          </p:cNvPr>
          <p:cNvGrpSpPr/>
          <p:nvPr/>
        </p:nvGrpSpPr>
        <p:grpSpPr>
          <a:xfrm>
            <a:off x="0" y="86444"/>
            <a:ext cx="7276563" cy="1476247"/>
            <a:chOff x="0" y="3808320"/>
            <a:chExt cx="7833208" cy="2547440"/>
          </a:xfrm>
        </p:grpSpPr>
        <p:sp>
          <p:nvSpPr>
            <p:cNvPr id="10" name="Полилиния: фигура 9">
              <a:extLst>
                <a:ext uri="{FF2B5EF4-FFF2-40B4-BE49-F238E27FC236}">
                  <a16:creationId xmlns:a16="http://schemas.microsoft.com/office/drawing/2014/main" id="{E531D018-EFA3-4346-AB80-7CE436393D9E}"/>
                </a:ext>
              </a:extLst>
            </p:cNvPr>
            <p:cNvSpPr/>
            <p:nvPr/>
          </p:nvSpPr>
          <p:spPr>
            <a:xfrm>
              <a:off x="0" y="3808320"/>
              <a:ext cx="7833208" cy="2547440"/>
            </a:xfrm>
            <a:custGeom>
              <a:avLst/>
              <a:gdLst>
                <a:gd name="connsiteX0" fmla="*/ 0 w 7833208"/>
                <a:gd name="connsiteY0" fmla="*/ 0 h 2547440"/>
                <a:gd name="connsiteX1" fmla="*/ 7833208 w 7833208"/>
                <a:gd name="connsiteY1" fmla="*/ 0 h 2547440"/>
                <a:gd name="connsiteX2" fmla="*/ 7135846 w 7833208"/>
                <a:gd name="connsiteY2" fmla="*/ 2547440 h 2547440"/>
                <a:gd name="connsiteX3" fmla="*/ 0 w 7833208"/>
                <a:gd name="connsiteY3" fmla="*/ 2547440 h 254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33208" h="2547440">
                  <a:moveTo>
                    <a:pt x="0" y="0"/>
                  </a:moveTo>
                  <a:lnTo>
                    <a:pt x="7833208" y="0"/>
                  </a:lnTo>
                  <a:lnTo>
                    <a:pt x="7135846" y="2547440"/>
                  </a:lnTo>
                  <a:lnTo>
                    <a:pt x="0" y="254744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/>
            </a:p>
          </p:txBody>
        </p:sp>
        <p:sp>
          <p:nvSpPr>
            <p:cNvPr id="11" name="Полилиния: Фигура 10">
              <a:extLst>
                <a:ext uri="{FF2B5EF4-FFF2-40B4-BE49-F238E27FC236}">
                  <a16:creationId xmlns:a16="http://schemas.microsoft.com/office/drawing/2014/main" id="{FA9D7AC8-80D5-49DC-A585-FCFFA6CA4B66}"/>
                </a:ext>
              </a:extLst>
            </p:cNvPr>
            <p:cNvSpPr/>
            <p:nvPr/>
          </p:nvSpPr>
          <p:spPr>
            <a:xfrm>
              <a:off x="1" y="3808320"/>
              <a:ext cx="7692571" cy="2547440"/>
            </a:xfrm>
            <a:custGeom>
              <a:avLst/>
              <a:gdLst>
                <a:gd name="connsiteX0" fmla="*/ 0 w 7692571"/>
                <a:gd name="connsiteY0" fmla="*/ 0 h 2547440"/>
                <a:gd name="connsiteX1" fmla="*/ 7692571 w 7692571"/>
                <a:gd name="connsiteY1" fmla="*/ 0 h 2547440"/>
                <a:gd name="connsiteX2" fmla="*/ 6995209 w 7692571"/>
                <a:gd name="connsiteY2" fmla="*/ 2547440 h 2547440"/>
                <a:gd name="connsiteX3" fmla="*/ 0 w 7692571"/>
                <a:gd name="connsiteY3" fmla="*/ 2547440 h 254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92571" h="2547440">
                  <a:moveTo>
                    <a:pt x="0" y="0"/>
                  </a:moveTo>
                  <a:lnTo>
                    <a:pt x="7692571" y="0"/>
                  </a:lnTo>
                  <a:lnTo>
                    <a:pt x="6995209" y="2547440"/>
                  </a:lnTo>
                  <a:lnTo>
                    <a:pt x="0" y="25474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/>
            </a:p>
          </p:txBody>
        </p:sp>
      </p:grpSp>
      <p:sp>
        <p:nvSpPr>
          <p:cNvPr id="33" name="Заголовок 32">
            <a:extLst>
              <a:ext uri="{FF2B5EF4-FFF2-40B4-BE49-F238E27FC236}">
                <a16:creationId xmlns:a16="http://schemas.microsoft.com/office/drawing/2014/main" id="{18CDD97B-6E25-4FB4-B239-493E54AA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9" y="718398"/>
            <a:ext cx="6761408" cy="663262"/>
          </a:xfrm>
        </p:spPr>
        <p:txBody>
          <a:bodyPr rtlCol="0"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Стандарт ГОСТ Р ИСО/МЭК 14764-2002 предлагает следующий состав такого плана: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" y="1567037"/>
            <a:ext cx="6810776" cy="5413311"/>
          </a:xfrm>
        </p:spPr>
        <p:txBody>
          <a:bodyPr>
            <a:normAutofit fontScale="77500" lnSpcReduction="20000"/>
          </a:bodyPr>
          <a:lstStyle/>
          <a:p>
            <a:r>
              <a:rPr lang="ru-RU" sz="2400" b="1" dirty="0" smtClean="0"/>
              <a:t>d</a:t>
            </a:r>
            <a:r>
              <a:rPr lang="ru-RU" sz="2400" b="1" dirty="0"/>
              <a:t>). Ресурсы:</a:t>
            </a:r>
            <a:endParaRPr lang="ru-RU" sz="2400" dirty="0"/>
          </a:p>
          <a:p>
            <a:r>
              <a:rPr lang="ru-RU" sz="2400" dirty="0"/>
              <a:t>      </a:t>
            </a:r>
            <a:r>
              <a:rPr lang="ru-RU" sz="2400" b="1" dirty="0"/>
              <a:t>1. персонал:</a:t>
            </a:r>
          </a:p>
          <a:p>
            <a:r>
              <a:rPr lang="ru-RU" sz="2400" dirty="0"/>
              <a:t>состав персонала для конкретного проекта; Структура, отвечающая за сопровождение, должна проводить общую деятельность по бизнес-планированию, касающуюся бюджетирования, финансового менеджмента и управления человеческими ресурсами в области сопровождения.</a:t>
            </a:r>
          </a:p>
          <a:p>
            <a:r>
              <a:rPr lang="ru-RU" sz="2400" dirty="0"/>
              <a:t>  </a:t>
            </a:r>
            <a:r>
              <a:rPr lang="ru-RU" sz="2400" b="1" dirty="0"/>
              <a:t>    2. программные средства:</a:t>
            </a:r>
          </a:p>
          <a:p>
            <a:r>
              <a:rPr lang="ru-RU" sz="2400" dirty="0"/>
              <a:t>определение программных средств, необходимых для поддержки эксплуатации системы (с учетом системных требований и требований к СПИ, СТПС и инструментальным средствам);</a:t>
            </a:r>
          </a:p>
          <a:p>
            <a:r>
              <a:rPr lang="ru-RU" sz="2400" dirty="0"/>
              <a:t>    </a:t>
            </a:r>
            <a:r>
              <a:rPr lang="ru-RU" sz="2400" b="1" dirty="0"/>
              <a:t>  3. технические средства:</a:t>
            </a:r>
          </a:p>
          <a:p>
            <a:r>
              <a:rPr lang="ru-RU" sz="2400" dirty="0"/>
              <a:t>определение технических средств, необходимых для поддержки эксплуатации системы (с учетом системных требований и требований к СПИ, СТПС и инструментальным средствам);</a:t>
            </a:r>
          </a:p>
          <a:p>
            <a:r>
              <a:rPr lang="ru-RU" sz="2400" dirty="0"/>
              <a:t>      </a:t>
            </a:r>
            <a:r>
              <a:rPr lang="ru-RU" sz="2400" b="1" dirty="0"/>
              <a:t>4. оборудование (аппаратура):</a:t>
            </a:r>
          </a:p>
          <a:p>
            <a:r>
              <a:rPr lang="ru-RU" sz="2400" dirty="0"/>
              <a:t>определение требований к оборудованию (аппаратуре) системы (помимо технических средств вычислительной техники</a:t>
            </a:r>
            <a:r>
              <a:rPr lang="ru-RU" sz="2400" dirty="0" smtClean="0"/>
              <a:t>);</a:t>
            </a:r>
            <a:r>
              <a:rPr lang="ru-RU" sz="2400" dirty="0"/>
              <a:t>    </a:t>
            </a:r>
            <a:endParaRPr lang="ru-RU" dirty="0"/>
          </a:p>
        </p:txBody>
      </p:sp>
      <p:sp>
        <p:nvSpPr>
          <p:cNvPr id="15" name="Овал 14" descr="Декоративный элемент">
            <a:extLst>
              <a:ext uri="{FF2B5EF4-FFF2-40B4-BE49-F238E27FC236}">
                <a16:creationId xmlns:a16="http://schemas.microsoft.com/office/drawing/2014/main" id="{652937FB-CDE3-46B3-8481-AB5DB8C4BABA}"/>
              </a:ext>
            </a:extLst>
          </p:cNvPr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id="{EC784E4D-7E61-4FDC-AD6A-E38867722409}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ru-RU" sz="1200" smtClean="0">
                <a:solidFill>
                  <a:schemeClr val="bg1"/>
                </a:solidFill>
              </a:rPr>
              <a:pPr algn="ctr" rtl="0"/>
              <a:t>20</a:t>
            </a:fld>
            <a:endParaRPr lang="ru-RU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498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Мальчик перед стеллажами библиотеки">
            <a:extLst>
              <a:ext uri="{FF2B5EF4-FFF2-40B4-BE49-F238E27FC236}">
                <a16:creationId xmlns:a16="http://schemas.microsoft.com/office/drawing/2014/main" id="{141CBC39-54B4-4424-84FB-FDAABDFFAE1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3429" b="13429"/>
          <a:stretch/>
        </p:blipFill>
        <p:spPr>
          <a:xfrm>
            <a:off x="6718479" y="457200"/>
            <a:ext cx="5473521" cy="5403850"/>
          </a:xfrm>
        </p:spPr>
      </p:pic>
      <p:grpSp>
        <p:nvGrpSpPr>
          <p:cNvPr id="9" name="Группа 8" descr="Декоративный элемент">
            <a:extLst>
              <a:ext uri="{FF2B5EF4-FFF2-40B4-BE49-F238E27FC236}">
                <a16:creationId xmlns:a16="http://schemas.microsoft.com/office/drawing/2014/main" id="{E7969C14-1078-4610-9BC5-74119C9B87BE}"/>
              </a:ext>
            </a:extLst>
          </p:cNvPr>
          <p:cNvGrpSpPr/>
          <p:nvPr/>
        </p:nvGrpSpPr>
        <p:grpSpPr>
          <a:xfrm>
            <a:off x="0" y="86444"/>
            <a:ext cx="7276563" cy="1476247"/>
            <a:chOff x="0" y="3808320"/>
            <a:chExt cx="7833208" cy="2547440"/>
          </a:xfrm>
        </p:grpSpPr>
        <p:sp>
          <p:nvSpPr>
            <p:cNvPr id="10" name="Полилиния: фигура 9">
              <a:extLst>
                <a:ext uri="{FF2B5EF4-FFF2-40B4-BE49-F238E27FC236}">
                  <a16:creationId xmlns:a16="http://schemas.microsoft.com/office/drawing/2014/main" id="{E531D018-EFA3-4346-AB80-7CE436393D9E}"/>
                </a:ext>
              </a:extLst>
            </p:cNvPr>
            <p:cNvSpPr/>
            <p:nvPr/>
          </p:nvSpPr>
          <p:spPr>
            <a:xfrm>
              <a:off x="0" y="3808320"/>
              <a:ext cx="7833208" cy="2547440"/>
            </a:xfrm>
            <a:custGeom>
              <a:avLst/>
              <a:gdLst>
                <a:gd name="connsiteX0" fmla="*/ 0 w 7833208"/>
                <a:gd name="connsiteY0" fmla="*/ 0 h 2547440"/>
                <a:gd name="connsiteX1" fmla="*/ 7833208 w 7833208"/>
                <a:gd name="connsiteY1" fmla="*/ 0 h 2547440"/>
                <a:gd name="connsiteX2" fmla="*/ 7135846 w 7833208"/>
                <a:gd name="connsiteY2" fmla="*/ 2547440 h 2547440"/>
                <a:gd name="connsiteX3" fmla="*/ 0 w 7833208"/>
                <a:gd name="connsiteY3" fmla="*/ 2547440 h 254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33208" h="2547440">
                  <a:moveTo>
                    <a:pt x="0" y="0"/>
                  </a:moveTo>
                  <a:lnTo>
                    <a:pt x="7833208" y="0"/>
                  </a:lnTo>
                  <a:lnTo>
                    <a:pt x="7135846" y="2547440"/>
                  </a:lnTo>
                  <a:lnTo>
                    <a:pt x="0" y="254744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/>
            </a:p>
          </p:txBody>
        </p:sp>
        <p:sp>
          <p:nvSpPr>
            <p:cNvPr id="11" name="Полилиния: Фигура 10">
              <a:extLst>
                <a:ext uri="{FF2B5EF4-FFF2-40B4-BE49-F238E27FC236}">
                  <a16:creationId xmlns:a16="http://schemas.microsoft.com/office/drawing/2014/main" id="{FA9D7AC8-80D5-49DC-A585-FCFFA6CA4B66}"/>
                </a:ext>
              </a:extLst>
            </p:cNvPr>
            <p:cNvSpPr/>
            <p:nvPr/>
          </p:nvSpPr>
          <p:spPr>
            <a:xfrm>
              <a:off x="1" y="3808320"/>
              <a:ext cx="7692571" cy="2547440"/>
            </a:xfrm>
            <a:custGeom>
              <a:avLst/>
              <a:gdLst>
                <a:gd name="connsiteX0" fmla="*/ 0 w 7692571"/>
                <a:gd name="connsiteY0" fmla="*/ 0 h 2547440"/>
                <a:gd name="connsiteX1" fmla="*/ 7692571 w 7692571"/>
                <a:gd name="connsiteY1" fmla="*/ 0 h 2547440"/>
                <a:gd name="connsiteX2" fmla="*/ 6995209 w 7692571"/>
                <a:gd name="connsiteY2" fmla="*/ 2547440 h 2547440"/>
                <a:gd name="connsiteX3" fmla="*/ 0 w 7692571"/>
                <a:gd name="connsiteY3" fmla="*/ 2547440 h 254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92571" h="2547440">
                  <a:moveTo>
                    <a:pt x="0" y="0"/>
                  </a:moveTo>
                  <a:lnTo>
                    <a:pt x="7692571" y="0"/>
                  </a:lnTo>
                  <a:lnTo>
                    <a:pt x="6995209" y="2547440"/>
                  </a:lnTo>
                  <a:lnTo>
                    <a:pt x="0" y="25474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/>
            </a:p>
          </p:txBody>
        </p:sp>
      </p:grpSp>
      <p:sp>
        <p:nvSpPr>
          <p:cNvPr id="33" name="Заголовок 32">
            <a:extLst>
              <a:ext uri="{FF2B5EF4-FFF2-40B4-BE49-F238E27FC236}">
                <a16:creationId xmlns:a16="http://schemas.microsoft.com/office/drawing/2014/main" id="{18CDD97B-6E25-4FB4-B239-493E54AA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9" y="718398"/>
            <a:ext cx="6761408" cy="663262"/>
          </a:xfrm>
        </p:spPr>
        <p:txBody>
          <a:bodyPr rtlCol="0"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Стандарт ГОСТ Р ИСО/МЭК 14764-2002 предлагает следующий состав такого плана: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1668" y="1567038"/>
            <a:ext cx="6576810" cy="5124762"/>
          </a:xfrm>
        </p:spPr>
        <p:txBody>
          <a:bodyPr>
            <a:normAutofit fontScale="92500" lnSpcReduction="10000"/>
          </a:bodyPr>
          <a:lstStyle/>
          <a:p>
            <a:r>
              <a:rPr lang="ru-RU" sz="2000" dirty="0" smtClean="0"/>
              <a:t>     </a:t>
            </a:r>
            <a:r>
              <a:rPr lang="ru-RU" sz="2000" b="1" dirty="0" smtClean="0"/>
              <a:t> 5. документы:</a:t>
            </a:r>
          </a:p>
          <a:p>
            <a:r>
              <a:rPr lang="ru-RU" sz="2000" dirty="0" smtClean="0"/>
              <a:t>план </a:t>
            </a:r>
            <a:r>
              <a:rPr lang="ru-RU" sz="2000" dirty="0"/>
              <a:t>обеспечения качества;</a:t>
            </a:r>
          </a:p>
          <a:p>
            <a:r>
              <a:rPr lang="ru-RU" sz="2000" dirty="0"/>
              <a:t> </a:t>
            </a:r>
            <a:r>
              <a:rPr lang="ru-RU" sz="2100" dirty="0">
                <a:hlinkClick r:id="rId4" tooltip="План управления проектом"/>
              </a:rPr>
              <a:t>план управления проектом</a:t>
            </a:r>
            <a:r>
              <a:rPr lang="ru-RU" sz="2100" dirty="0"/>
              <a:t>;</a:t>
            </a:r>
          </a:p>
          <a:p>
            <a:r>
              <a:rPr lang="ru-RU" sz="2000" dirty="0"/>
              <a:t>план управления конфигурацией;</a:t>
            </a:r>
          </a:p>
          <a:p>
            <a:r>
              <a:rPr lang="ru-RU" sz="2000" dirty="0"/>
              <a:t>документы разработки;</a:t>
            </a:r>
          </a:p>
          <a:p>
            <a:r>
              <a:rPr lang="ru-RU" sz="2000" dirty="0"/>
              <a:t>руководства по сопровождению;</a:t>
            </a:r>
          </a:p>
          <a:p>
            <a:r>
              <a:rPr lang="ru-RU" sz="2000" dirty="0"/>
              <a:t>план проведения верификации;</a:t>
            </a:r>
          </a:p>
          <a:p>
            <a:r>
              <a:rPr lang="ru-RU" sz="2000" dirty="0"/>
              <a:t>план проведения аттестации (</a:t>
            </a:r>
            <a:r>
              <a:rPr lang="ru-RU" sz="2000" dirty="0" err="1"/>
              <a:t>валидации</a:t>
            </a:r>
            <a:r>
              <a:rPr lang="ru-RU" sz="2000" dirty="0"/>
              <a:t>);</a:t>
            </a:r>
          </a:p>
          <a:p>
            <a:r>
              <a:rPr lang="ru-RU" sz="2000" dirty="0"/>
              <a:t>план тестирования, процедуры тестирования и отчеты о тестировании;</a:t>
            </a:r>
          </a:p>
          <a:p>
            <a:r>
              <a:rPr lang="ru-RU" sz="2000" dirty="0"/>
              <a:t>план обучения;</a:t>
            </a:r>
          </a:p>
          <a:p>
            <a:r>
              <a:rPr lang="ru-RU" sz="2000" dirty="0"/>
              <a:t>руководство (а) пользователя;</a:t>
            </a:r>
          </a:p>
          <a:p>
            <a:r>
              <a:rPr lang="ru-RU" sz="2000" dirty="0"/>
              <a:t>      </a:t>
            </a:r>
            <a:r>
              <a:rPr lang="ru-RU" sz="2000" b="1" dirty="0"/>
              <a:t>6. данные;</a:t>
            </a:r>
            <a:br>
              <a:rPr lang="ru-RU" sz="2000" b="1" dirty="0"/>
            </a:br>
            <a:r>
              <a:rPr lang="ru-RU" sz="2000" b="1" dirty="0"/>
              <a:t>      7. другие требования к ресурсам (при необходимости);</a:t>
            </a:r>
          </a:p>
          <a:p>
            <a:endParaRPr lang="ru-RU" dirty="0"/>
          </a:p>
        </p:txBody>
      </p:sp>
      <p:sp>
        <p:nvSpPr>
          <p:cNvPr id="15" name="Овал 14" descr="Декоративный элемент">
            <a:extLst>
              <a:ext uri="{FF2B5EF4-FFF2-40B4-BE49-F238E27FC236}">
                <a16:creationId xmlns:a16="http://schemas.microsoft.com/office/drawing/2014/main" id="{652937FB-CDE3-46B3-8481-AB5DB8C4BABA}"/>
              </a:ext>
            </a:extLst>
          </p:cNvPr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id="{EC784E4D-7E61-4FDC-AD6A-E38867722409}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ru-RU" sz="1200" smtClean="0">
                <a:solidFill>
                  <a:schemeClr val="bg1"/>
                </a:solidFill>
              </a:rPr>
              <a:pPr algn="ctr" rtl="0"/>
              <a:t>21</a:t>
            </a:fld>
            <a:endParaRPr lang="ru-RU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195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 descr="Мальчик перед стеллажами библиотеки">
            <a:extLst>
              <a:ext uri="{FF2B5EF4-FFF2-40B4-BE49-F238E27FC236}">
                <a16:creationId xmlns:a16="http://schemas.microsoft.com/office/drawing/2014/main" id="{141CBC39-54B4-4424-84FB-FDAABDFFAE1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3429" b="13429"/>
          <a:stretch/>
        </p:blipFill>
        <p:spPr>
          <a:xfrm>
            <a:off x="6718479" y="457200"/>
            <a:ext cx="5473521" cy="5403850"/>
          </a:xfrm>
        </p:spPr>
      </p:pic>
      <p:grpSp>
        <p:nvGrpSpPr>
          <p:cNvPr id="9" name="Группа 8" descr="Декоративный элемент">
            <a:extLst>
              <a:ext uri="{FF2B5EF4-FFF2-40B4-BE49-F238E27FC236}">
                <a16:creationId xmlns:a16="http://schemas.microsoft.com/office/drawing/2014/main" id="{E7969C14-1078-4610-9BC5-74119C9B87BE}"/>
              </a:ext>
            </a:extLst>
          </p:cNvPr>
          <p:cNvGrpSpPr/>
          <p:nvPr/>
        </p:nvGrpSpPr>
        <p:grpSpPr>
          <a:xfrm>
            <a:off x="0" y="86444"/>
            <a:ext cx="7276563" cy="1476247"/>
            <a:chOff x="0" y="3808320"/>
            <a:chExt cx="7833208" cy="2547440"/>
          </a:xfrm>
        </p:grpSpPr>
        <p:sp>
          <p:nvSpPr>
            <p:cNvPr id="10" name="Полилиния: фигура 9">
              <a:extLst>
                <a:ext uri="{FF2B5EF4-FFF2-40B4-BE49-F238E27FC236}">
                  <a16:creationId xmlns:a16="http://schemas.microsoft.com/office/drawing/2014/main" id="{E531D018-EFA3-4346-AB80-7CE436393D9E}"/>
                </a:ext>
              </a:extLst>
            </p:cNvPr>
            <p:cNvSpPr/>
            <p:nvPr/>
          </p:nvSpPr>
          <p:spPr>
            <a:xfrm>
              <a:off x="0" y="3808320"/>
              <a:ext cx="7833208" cy="2547440"/>
            </a:xfrm>
            <a:custGeom>
              <a:avLst/>
              <a:gdLst>
                <a:gd name="connsiteX0" fmla="*/ 0 w 7833208"/>
                <a:gd name="connsiteY0" fmla="*/ 0 h 2547440"/>
                <a:gd name="connsiteX1" fmla="*/ 7833208 w 7833208"/>
                <a:gd name="connsiteY1" fmla="*/ 0 h 2547440"/>
                <a:gd name="connsiteX2" fmla="*/ 7135846 w 7833208"/>
                <a:gd name="connsiteY2" fmla="*/ 2547440 h 2547440"/>
                <a:gd name="connsiteX3" fmla="*/ 0 w 7833208"/>
                <a:gd name="connsiteY3" fmla="*/ 2547440 h 254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33208" h="2547440">
                  <a:moveTo>
                    <a:pt x="0" y="0"/>
                  </a:moveTo>
                  <a:lnTo>
                    <a:pt x="7833208" y="0"/>
                  </a:lnTo>
                  <a:lnTo>
                    <a:pt x="7135846" y="2547440"/>
                  </a:lnTo>
                  <a:lnTo>
                    <a:pt x="0" y="254744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/>
            </a:p>
          </p:txBody>
        </p:sp>
        <p:sp>
          <p:nvSpPr>
            <p:cNvPr id="11" name="Полилиния: Фигура 10">
              <a:extLst>
                <a:ext uri="{FF2B5EF4-FFF2-40B4-BE49-F238E27FC236}">
                  <a16:creationId xmlns:a16="http://schemas.microsoft.com/office/drawing/2014/main" id="{FA9D7AC8-80D5-49DC-A585-FCFFA6CA4B66}"/>
                </a:ext>
              </a:extLst>
            </p:cNvPr>
            <p:cNvSpPr/>
            <p:nvPr/>
          </p:nvSpPr>
          <p:spPr>
            <a:xfrm>
              <a:off x="1" y="3808320"/>
              <a:ext cx="7692571" cy="2547440"/>
            </a:xfrm>
            <a:custGeom>
              <a:avLst/>
              <a:gdLst>
                <a:gd name="connsiteX0" fmla="*/ 0 w 7692571"/>
                <a:gd name="connsiteY0" fmla="*/ 0 h 2547440"/>
                <a:gd name="connsiteX1" fmla="*/ 7692571 w 7692571"/>
                <a:gd name="connsiteY1" fmla="*/ 0 h 2547440"/>
                <a:gd name="connsiteX2" fmla="*/ 6995209 w 7692571"/>
                <a:gd name="connsiteY2" fmla="*/ 2547440 h 2547440"/>
                <a:gd name="connsiteX3" fmla="*/ 0 w 7692571"/>
                <a:gd name="connsiteY3" fmla="*/ 2547440 h 254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92571" h="2547440">
                  <a:moveTo>
                    <a:pt x="0" y="0"/>
                  </a:moveTo>
                  <a:lnTo>
                    <a:pt x="7692571" y="0"/>
                  </a:lnTo>
                  <a:lnTo>
                    <a:pt x="6995209" y="2547440"/>
                  </a:lnTo>
                  <a:lnTo>
                    <a:pt x="0" y="25474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/>
            </a:p>
          </p:txBody>
        </p:sp>
      </p:grpSp>
      <p:sp>
        <p:nvSpPr>
          <p:cNvPr id="33" name="Заголовок 32">
            <a:extLst>
              <a:ext uri="{FF2B5EF4-FFF2-40B4-BE49-F238E27FC236}">
                <a16:creationId xmlns:a16="http://schemas.microsoft.com/office/drawing/2014/main" id="{18CDD97B-6E25-4FB4-B239-493E54AA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9" y="718398"/>
            <a:ext cx="6761408" cy="663262"/>
          </a:xfrm>
        </p:spPr>
        <p:txBody>
          <a:bodyPr rtlCol="0"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Стандарт ГОСТ Р ИСО/МЭК 14764-2002 предлагает следующий состав такого плана: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1668" y="1567038"/>
            <a:ext cx="6576810" cy="5124762"/>
          </a:xfrm>
        </p:spPr>
        <p:txBody>
          <a:bodyPr>
            <a:normAutofit fontScale="85000" lnSpcReduction="10000"/>
          </a:bodyPr>
          <a:lstStyle/>
          <a:p>
            <a:r>
              <a:rPr lang="ru-RU" sz="2000" b="1" dirty="0" smtClean="0"/>
              <a:t>e</a:t>
            </a:r>
            <a:r>
              <a:rPr lang="ru-RU" sz="2000" b="1" dirty="0"/>
              <a:t>). Процесс (как должна быть выполнена конкретная деятельность):</a:t>
            </a:r>
            <a:endParaRPr lang="ru-RU" sz="2000" dirty="0"/>
          </a:p>
          <a:p>
            <a:r>
              <a:rPr lang="ru-RU" sz="2000" dirty="0"/>
              <a:t>      1. процесс, выполняемый сопроводителем (приводят общее описание процесса без детализации в плане сопровождения всего процесса);</a:t>
            </a:r>
          </a:p>
          <a:p>
            <a:r>
              <a:rPr lang="ru-RU" sz="2000" dirty="0"/>
              <a:t>      2. процесс адаптации (практического применения сопровождения к условиям проекта);</a:t>
            </a:r>
          </a:p>
          <a:p>
            <a:r>
              <a:rPr lang="ru-RU" sz="2000" b="1" dirty="0"/>
              <a:t>f). Обучение:</a:t>
            </a:r>
            <a:endParaRPr lang="ru-RU" sz="2000" dirty="0"/>
          </a:p>
          <a:p>
            <a:r>
              <a:rPr lang="ru-RU" sz="2000" dirty="0"/>
              <a:t>      1. определение уровня обучения, необходимого для сопроводителя и пользователей;</a:t>
            </a:r>
          </a:p>
          <a:p>
            <a:r>
              <a:rPr lang="ru-RU" sz="2000" b="1" dirty="0"/>
              <a:t>g). Протоколы и отчеты по сопровождению:</a:t>
            </a:r>
            <a:endParaRPr lang="ru-RU" sz="2000" dirty="0"/>
          </a:p>
          <a:p>
            <a:r>
              <a:rPr lang="ru-RU" sz="2000" dirty="0"/>
              <a:t>      1. перечень запросов пользователя на оказание услуг по сопровождению, предложение о модификациях или отчеты о проблемах;</a:t>
            </a:r>
            <a:br>
              <a:rPr lang="ru-RU" sz="2000" dirty="0"/>
            </a:br>
            <a:r>
              <a:rPr lang="ru-RU" sz="2000" dirty="0"/>
              <a:t>      2. состояния запросов (предложений, отчетов) по категориям;</a:t>
            </a:r>
            <a:br>
              <a:rPr lang="ru-RU" sz="2000" dirty="0"/>
            </a:br>
            <a:r>
              <a:rPr lang="ru-RU" sz="2000" dirty="0"/>
              <a:t>      3. приоритеты запросов (предложений, отчетов);</a:t>
            </a:r>
            <a:br>
              <a:rPr lang="ru-RU" sz="2000" dirty="0"/>
            </a:br>
            <a:r>
              <a:rPr lang="ru-RU" sz="2000" dirty="0"/>
              <a:t>      4. контрольные данные, собранные при работах по сопровождению.</a:t>
            </a:r>
          </a:p>
          <a:p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4.4. Персонал (зарплата и премии).</a:t>
            </a:r>
          </a:p>
          <a:p>
            <a:endParaRPr lang="ru-RU" dirty="0"/>
          </a:p>
        </p:txBody>
      </p:sp>
      <p:sp>
        <p:nvSpPr>
          <p:cNvPr id="15" name="Овал 14" descr="Декоративный элемент">
            <a:extLst>
              <a:ext uri="{FF2B5EF4-FFF2-40B4-BE49-F238E27FC236}">
                <a16:creationId xmlns:a16="http://schemas.microsoft.com/office/drawing/2014/main" id="{652937FB-CDE3-46B3-8481-AB5DB8C4BABA}"/>
              </a:ext>
            </a:extLst>
          </p:cNvPr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id="{EC784E4D-7E61-4FDC-AD6A-E38867722409}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ru-RU" sz="1200" smtClean="0">
                <a:solidFill>
                  <a:schemeClr val="bg1"/>
                </a:solidFill>
              </a:rPr>
              <a:pPr algn="ctr" rtl="0"/>
              <a:t>22</a:t>
            </a:fld>
            <a:endParaRPr lang="ru-RU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149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 descr="Декоративный элемент">
            <a:extLst>
              <a:ext uri="{FF2B5EF4-FFF2-40B4-BE49-F238E27FC236}">
                <a16:creationId xmlns:a16="http://schemas.microsoft.com/office/drawing/2014/main" id="{E7969C14-1078-4610-9BC5-74119C9B87BE}"/>
              </a:ext>
            </a:extLst>
          </p:cNvPr>
          <p:cNvGrpSpPr/>
          <p:nvPr/>
        </p:nvGrpSpPr>
        <p:grpSpPr>
          <a:xfrm>
            <a:off x="0" y="-29584"/>
            <a:ext cx="7833208" cy="1407623"/>
            <a:chOff x="0" y="3808320"/>
            <a:chExt cx="7833208" cy="2547440"/>
          </a:xfrm>
        </p:grpSpPr>
        <p:sp>
          <p:nvSpPr>
            <p:cNvPr id="10" name="Полилиния: фигура 9">
              <a:extLst>
                <a:ext uri="{FF2B5EF4-FFF2-40B4-BE49-F238E27FC236}">
                  <a16:creationId xmlns:a16="http://schemas.microsoft.com/office/drawing/2014/main" id="{E531D018-EFA3-4346-AB80-7CE436393D9E}"/>
                </a:ext>
              </a:extLst>
            </p:cNvPr>
            <p:cNvSpPr/>
            <p:nvPr/>
          </p:nvSpPr>
          <p:spPr>
            <a:xfrm>
              <a:off x="0" y="3808320"/>
              <a:ext cx="7833208" cy="2547440"/>
            </a:xfrm>
            <a:custGeom>
              <a:avLst/>
              <a:gdLst>
                <a:gd name="connsiteX0" fmla="*/ 0 w 7833208"/>
                <a:gd name="connsiteY0" fmla="*/ 0 h 2547440"/>
                <a:gd name="connsiteX1" fmla="*/ 7833208 w 7833208"/>
                <a:gd name="connsiteY1" fmla="*/ 0 h 2547440"/>
                <a:gd name="connsiteX2" fmla="*/ 7135846 w 7833208"/>
                <a:gd name="connsiteY2" fmla="*/ 2547440 h 2547440"/>
                <a:gd name="connsiteX3" fmla="*/ 0 w 7833208"/>
                <a:gd name="connsiteY3" fmla="*/ 2547440 h 254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33208" h="2547440">
                  <a:moveTo>
                    <a:pt x="0" y="0"/>
                  </a:moveTo>
                  <a:lnTo>
                    <a:pt x="7833208" y="0"/>
                  </a:lnTo>
                  <a:lnTo>
                    <a:pt x="7135846" y="2547440"/>
                  </a:lnTo>
                  <a:lnTo>
                    <a:pt x="0" y="254744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/>
            </a:p>
          </p:txBody>
        </p:sp>
        <p:sp>
          <p:nvSpPr>
            <p:cNvPr id="11" name="Полилиния: Фигура 10">
              <a:extLst>
                <a:ext uri="{FF2B5EF4-FFF2-40B4-BE49-F238E27FC236}">
                  <a16:creationId xmlns:a16="http://schemas.microsoft.com/office/drawing/2014/main" id="{FA9D7AC8-80D5-49DC-A585-FCFFA6CA4B66}"/>
                </a:ext>
              </a:extLst>
            </p:cNvPr>
            <p:cNvSpPr/>
            <p:nvPr/>
          </p:nvSpPr>
          <p:spPr>
            <a:xfrm>
              <a:off x="1" y="3808320"/>
              <a:ext cx="7692571" cy="2547440"/>
            </a:xfrm>
            <a:custGeom>
              <a:avLst/>
              <a:gdLst>
                <a:gd name="connsiteX0" fmla="*/ 0 w 7692571"/>
                <a:gd name="connsiteY0" fmla="*/ 0 h 2547440"/>
                <a:gd name="connsiteX1" fmla="*/ 7692571 w 7692571"/>
                <a:gd name="connsiteY1" fmla="*/ 0 h 2547440"/>
                <a:gd name="connsiteX2" fmla="*/ 6995209 w 7692571"/>
                <a:gd name="connsiteY2" fmla="*/ 2547440 h 2547440"/>
                <a:gd name="connsiteX3" fmla="*/ 0 w 7692571"/>
                <a:gd name="connsiteY3" fmla="*/ 2547440 h 254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92571" h="2547440">
                  <a:moveTo>
                    <a:pt x="0" y="0"/>
                  </a:moveTo>
                  <a:lnTo>
                    <a:pt x="7692571" y="0"/>
                  </a:lnTo>
                  <a:lnTo>
                    <a:pt x="6995209" y="2547440"/>
                  </a:lnTo>
                  <a:lnTo>
                    <a:pt x="0" y="254744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/>
            </a:p>
          </p:txBody>
        </p:sp>
      </p:grp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18940" y="1376864"/>
            <a:ext cx="7902706" cy="4978896"/>
          </a:xfrm>
        </p:spPr>
        <p:txBody>
          <a:bodyPr>
            <a:normAutofit lnSpcReduction="10000"/>
          </a:bodyPr>
          <a:lstStyle/>
          <a:p>
            <a:r>
              <a:rPr lang="ru-RU" sz="2100" b="1" dirty="0" smtClean="0"/>
              <a:t>Заказчику - </a:t>
            </a:r>
            <a:r>
              <a:rPr lang="ru-RU" sz="2100" dirty="0" smtClean="0"/>
              <a:t>возможность </a:t>
            </a:r>
            <a:r>
              <a:rPr lang="ru-RU" sz="2100" dirty="0"/>
              <a:t>получить возврат инвестиций на затраты на проект;</a:t>
            </a:r>
          </a:p>
          <a:p>
            <a:r>
              <a:rPr lang="ru-RU" sz="2100" dirty="0"/>
              <a:t>средство ведения бизнеса </a:t>
            </a:r>
            <a:r>
              <a:rPr lang="ru-RU" sz="2100" b="1" dirty="0"/>
              <a:t>—</a:t>
            </a:r>
            <a:r>
              <a:rPr lang="ru-RU" sz="2100" dirty="0"/>
              <a:t> необходимый компонент деятельности;</a:t>
            </a:r>
          </a:p>
          <a:p>
            <a:r>
              <a:rPr lang="ru-RU" sz="2100" dirty="0"/>
              <a:t>возможность развиваться.</a:t>
            </a:r>
          </a:p>
          <a:p>
            <a:r>
              <a:rPr lang="ru-RU" sz="2100" b="1" dirty="0" err="1"/>
              <a:t>Внедренцу</a:t>
            </a:r>
            <a:r>
              <a:rPr lang="ru-RU" sz="2100" b="1" dirty="0"/>
              <a:t> —</a:t>
            </a:r>
            <a:r>
              <a:rPr lang="ru-RU" sz="2100" dirty="0"/>
              <a:t> возможность:</a:t>
            </a:r>
          </a:p>
          <a:p>
            <a:r>
              <a:rPr lang="ru-RU" sz="2100" dirty="0"/>
              <a:t>продолжения взаимодействия с заказчиком;</a:t>
            </a:r>
          </a:p>
          <a:p>
            <a:r>
              <a:rPr lang="ru-RU" sz="2100" dirty="0"/>
              <a:t>укрепить контакты;</a:t>
            </a:r>
          </a:p>
          <a:p>
            <a:r>
              <a:rPr lang="ru-RU" sz="2100" dirty="0"/>
              <a:t>развиваться;</a:t>
            </a:r>
          </a:p>
          <a:p>
            <a:r>
              <a:rPr lang="ru-RU" sz="2100" dirty="0"/>
              <a:t>сделать работу над ошибками;</a:t>
            </a:r>
          </a:p>
          <a:p>
            <a:r>
              <a:rPr lang="ru-RU" sz="2100" dirty="0"/>
              <a:t>исправить ошибки.</a:t>
            </a:r>
          </a:p>
          <a:p>
            <a:r>
              <a:rPr lang="ru-RU" sz="2100" b="1" dirty="0" err="1" smtClean="0"/>
              <a:t>Вендору</a:t>
            </a:r>
            <a:r>
              <a:rPr lang="ru-RU" sz="2100" b="1" dirty="0" smtClean="0"/>
              <a:t> - </a:t>
            </a:r>
            <a:r>
              <a:rPr lang="ru-RU" sz="2100" dirty="0" smtClean="0"/>
              <a:t>возможность </a:t>
            </a:r>
            <a:r>
              <a:rPr lang="ru-RU" sz="2100" dirty="0"/>
              <a:t>эффективно развивать продукт и оперативно исправлять ошибки;</a:t>
            </a:r>
          </a:p>
          <a:p>
            <a:r>
              <a:rPr lang="ru-RU" sz="2100" dirty="0"/>
              <a:t>возможность повысить удовлетворенность партнеров и клиентов.</a:t>
            </a:r>
          </a:p>
          <a:p>
            <a:endParaRPr lang="ru-RU" dirty="0"/>
          </a:p>
        </p:txBody>
      </p:sp>
      <p:pic>
        <p:nvPicPr>
          <p:cNvPr id="17" name="Объект 16" descr="Крупный план часов">
            <a:extLst>
              <a:ext uri="{FF2B5EF4-FFF2-40B4-BE49-F238E27FC236}">
                <a16:creationId xmlns:a16="http://schemas.microsoft.com/office/drawing/2014/main" id="{83B20FBB-8217-4FB0-BC35-E49BA9252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8121646" y="0"/>
            <a:ext cx="4070354" cy="6051957"/>
          </a:xfrm>
        </p:spPr>
      </p:pic>
      <p:sp>
        <p:nvSpPr>
          <p:cNvPr id="33" name="Заголовок 32">
            <a:extLst>
              <a:ext uri="{FF2B5EF4-FFF2-40B4-BE49-F238E27FC236}">
                <a16:creationId xmlns:a16="http://schemas.microsoft.com/office/drawing/2014/main" id="{18CDD97B-6E25-4FB4-B239-493E54AA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676922" cy="650383"/>
          </a:xfrm>
        </p:spPr>
        <p:txBody>
          <a:bodyPr rtlCol="0">
            <a:normAutofit/>
          </a:bodyPr>
          <a:lstStyle/>
          <a:p>
            <a:r>
              <a:rPr lang="ru-RU" sz="3200" dirty="0"/>
              <a:t>Сопровождение выгодно всем</a:t>
            </a:r>
          </a:p>
        </p:txBody>
      </p:sp>
      <p:sp>
        <p:nvSpPr>
          <p:cNvPr id="14" name="Прямоугольник 13" descr="Декоративный элемент">
            <a:extLst>
              <a:ext uri="{FF2B5EF4-FFF2-40B4-BE49-F238E27FC236}">
                <a16:creationId xmlns:a16="http://schemas.microsoft.com/office/drawing/2014/main" id="{C862BC4D-BD7A-417E-A34A-59CE4D4A6AC8}"/>
              </a:ext>
            </a:extLst>
          </p:cNvPr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5" name="Овал 14" descr="Декоративный элемент">
            <a:extLst>
              <a:ext uri="{FF2B5EF4-FFF2-40B4-BE49-F238E27FC236}">
                <a16:creationId xmlns:a16="http://schemas.microsoft.com/office/drawing/2014/main" id="{652937FB-CDE3-46B3-8481-AB5DB8C4BABA}"/>
              </a:ext>
            </a:extLst>
          </p:cNvPr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id="{C2827A65-383D-4D68-9F51-F76C2370BF65}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ru-RU" sz="1200" smtClean="0">
                <a:solidFill>
                  <a:schemeClr val="bg1"/>
                </a:solidFill>
              </a:rPr>
              <a:pPr algn="ctr" rtl="0"/>
              <a:t>23</a:t>
            </a:fld>
            <a:endParaRPr lang="ru-RU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334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Группа людей, сидящих за деревянным столом&#10;">
            <a:extLst>
              <a:ext uri="{FF2B5EF4-FFF2-40B4-BE49-F238E27FC236}">
                <a16:creationId xmlns:a16="http://schemas.microsoft.com/office/drawing/2014/main" id="{D48306FF-9A46-43AC-BC11-DE5D9F2D183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</p:spPr>
      </p:pic>
      <p:sp>
        <p:nvSpPr>
          <p:cNvPr id="52" name="Прямоугольник 51" descr="Декоративный элемент">
            <a:extLst>
              <a:ext uri="{FF2B5EF4-FFF2-40B4-BE49-F238E27FC236}">
                <a16:creationId xmlns:a16="http://schemas.microsoft.com/office/drawing/2014/main" id="{31664CF3-C0D1-4769-8E59-8694AF07951A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tx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42" name="Заголовок 41">
            <a:extLst>
              <a:ext uri="{FF2B5EF4-FFF2-40B4-BE49-F238E27FC236}">
                <a16:creationId xmlns:a16="http://schemas.microsoft.com/office/drawing/2014/main" id="{72FCEAE4-FA74-4446-B2F5-9AFA2DA13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80" y="2142271"/>
            <a:ext cx="5578995" cy="879928"/>
          </a:xfrm>
        </p:spPr>
        <p:txBody>
          <a:bodyPr rtlCol="0"/>
          <a:lstStyle/>
          <a:p>
            <a:pPr rtl="0"/>
            <a:r>
              <a:rPr lang="ru-RU" b="0" dirty="0"/>
              <a:t>СПАСИБО</a:t>
            </a:r>
          </a:p>
        </p:txBody>
      </p:sp>
      <p:sp>
        <p:nvSpPr>
          <p:cNvPr id="80" name="Текст 79">
            <a:extLst>
              <a:ext uri="{FF2B5EF4-FFF2-40B4-BE49-F238E27FC236}">
                <a16:creationId xmlns:a16="http://schemas.microsoft.com/office/drawing/2014/main" id="{40F0AA8D-0756-4350-8005-9BCD0DDB3B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86" name="Текст 85">
            <a:extLst>
              <a:ext uri="{FF2B5EF4-FFF2-40B4-BE49-F238E27FC236}">
                <a16:creationId xmlns:a16="http://schemas.microsoft.com/office/drawing/2014/main" id="{60CCF183-9FEB-4677-9379-BC01A7251D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ru-RU"/>
              <a:t>Телефон</a:t>
            </a:r>
          </a:p>
        </p:txBody>
      </p:sp>
      <p:sp>
        <p:nvSpPr>
          <p:cNvPr id="87" name="Текст 86">
            <a:extLst>
              <a:ext uri="{FF2B5EF4-FFF2-40B4-BE49-F238E27FC236}">
                <a16:creationId xmlns:a16="http://schemas.microsoft.com/office/drawing/2014/main" id="{DF3FE72B-F9BD-472F-A413-71BEEF95F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ru-RU"/>
              <a:t>Эл. почта</a:t>
            </a:r>
          </a:p>
        </p:txBody>
      </p:sp>
      <p:sp>
        <p:nvSpPr>
          <p:cNvPr id="88" name="Текст 87">
            <a:extLst>
              <a:ext uri="{FF2B5EF4-FFF2-40B4-BE49-F238E27FC236}">
                <a16:creationId xmlns:a16="http://schemas.microsoft.com/office/drawing/2014/main" id="{3717E33B-5954-4CDC-B30A-BD21BED6DD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ru-RU"/>
              <a:t>Веб-сайт</a:t>
            </a:r>
          </a:p>
        </p:txBody>
      </p:sp>
      <p:pic>
        <p:nvPicPr>
          <p:cNvPr id="96" name="Объект 95" descr="Телефонная трубка">
            <a:extLst>
              <a:ext uri="{FF2B5EF4-FFF2-40B4-BE49-F238E27FC236}">
                <a16:creationId xmlns:a16="http://schemas.microsoft.com/office/drawing/2014/main" id="{106CDB5A-A67F-441C-894F-3EDD7AD64C9A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/>
      </p:pic>
      <p:pic>
        <p:nvPicPr>
          <p:cNvPr id="98" name="Объект 97" descr="Конверт">
            <a:extLst>
              <a:ext uri="{FF2B5EF4-FFF2-40B4-BE49-F238E27FC236}">
                <a16:creationId xmlns:a16="http://schemas.microsoft.com/office/drawing/2014/main" id="{0B9C03E0-6367-44D9-A740-AA6436F075E8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/>
      </p:pic>
      <p:pic>
        <p:nvPicPr>
          <p:cNvPr id="100" name="Объект 99" descr="Ссылка">
            <a:extLst>
              <a:ext uri="{FF2B5EF4-FFF2-40B4-BE49-F238E27FC236}">
                <a16:creationId xmlns:a16="http://schemas.microsoft.com/office/drawing/2014/main" id="{420E824D-10A7-42CB-A7E8-5298E3E84F02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/>
      </p:pic>
      <p:pic>
        <p:nvPicPr>
          <p:cNvPr id="94" name="Объект 93" descr="Пользователь">
            <a:extLst>
              <a:ext uri="{FF2B5EF4-FFF2-40B4-BE49-F238E27FC236}">
                <a16:creationId xmlns:a16="http://schemas.microsoft.com/office/drawing/2014/main" id="{5AC6F288-703B-45A1-9B56-079BD755B2CB}"/>
              </a:ext>
            </a:extLst>
          </p:cNvPr>
          <p:cNvPicPr>
            <a:picLocks noGrp="1" noChangeAspect="1"/>
          </p:cNvPicPr>
          <p:nvPr>
            <p:ph sz="quarter" idx="22"/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/>
      </p:pic>
      <p:cxnSp>
        <p:nvCxnSpPr>
          <p:cNvPr id="131" name="Прямая соединительная линия 130" descr="Декоративный элемент">
            <a:extLst>
              <a:ext uri="{FF2B5EF4-FFF2-40B4-BE49-F238E27FC236}">
                <a16:creationId xmlns:a16="http://schemas.microsoft.com/office/drawing/2014/main" id="{8695A66A-1D9E-4D4E-9067-DC97380D3FDF}"/>
              </a:ext>
            </a:extLst>
          </p:cNvPr>
          <p:cNvCxnSpPr/>
          <p:nvPr/>
        </p:nvCxnSpPr>
        <p:spPr>
          <a:xfrm>
            <a:off x="756601" y="4143058"/>
            <a:ext cx="4297680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 descr="Декоративный элемент">
            <a:extLst>
              <a:ext uri="{FF2B5EF4-FFF2-40B4-BE49-F238E27FC236}">
                <a16:creationId xmlns:a16="http://schemas.microsoft.com/office/drawing/2014/main" id="{529648F7-20E3-4312-823A-D8265A94AF23}"/>
              </a:ext>
            </a:extLst>
          </p:cNvPr>
          <p:cNvCxnSpPr/>
          <p:nvPr/>
        </p:nvCxnSpPr>
        <p:spPr>
          <a:xfrm>
            <a:off x="756601" y="4866958"/>
            <a:ext cx="4297680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единительная линия 132" descr="Декоративный элемент">
            <a:extLst>
              <a:ext uri="{FF2B5EF4-FFF2-40B4-BE49-F238E27FC236}">
                <a16:creationId xmlns:a16="http://schemas.microsoft.com/office/drawing/2014/main" id="{8F841485-6093-48AB-9892-0FB58675C726}"/>
              </a:ext>
            </a:extLst>
          </p:cNvPr>
          <p:cNvCxnSpPr/>
          <p:nvPr/>
        </p:nvCxnSpPr>
        <p:spPr>
          <a:xfrm>
            <a:off x="756601" y="5616258"/>
            <a:ext cx="4297680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Группа 153" descr="Декоративный элемент">
            <a:extLst>
              <a:ext uri="{FF2B5EF4-FFF2-40B4-BE49-F238E27FC236}">
                <a16:creationId xmlns:a16="http://schemas.microsoft.com/office/drawing/2014/main" id="{FF17C705-3351-4B11-BD28-D0CACC12D311}"/>
              </a:ext>
            </a:extLst>
          </p:cNvPr>
          <p:cNvGrpSpPr/>
          <p:nvPr/>
        </p:nvGrpSpPr>
        <p:grpSpPr>
          <a:xfrm>
            <a:off x="822755" y="2930325"/>
            <a:ext cx="469807" cy="79404"/>
            <a:chOff x="9330846" y="5054600"/>
            <a:chExt cx="676275" cy="114300"/>
          </a:xfrm>
          <a:solidFill>
            <a:schemeClr val="bg1"/>
          </a:solidFill>
        </p:grpSpPr>
        <p:sp>
          <p:nvSpPr>
            <p:cNvPr id="155" name="Овал 154">
              <a:extLst>
                <a:ext uri="{FF2B5EF4-FFF2-40B4-BE49-F238E27FC236}">
                  <a16:creationId xmlns:a16="http://schemas.microsoft.com/office/drawing/2014/main" id="{925FEBFE-A26D-4E0B-B884-7E186CD878E5}"/>
                </a:ext>
              </a:extLst>
            </p:cNvPr>
            <p:cNvSpPr/>
            <p:nvPr/>
          </p:nvSpPr>
          <p:spPr>
            <a:xfrm>
              <a:off x="9330846" y="5054600"/>
              <a:ext cx="114300" cy="114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156" name="Овал 155">
              <a:extLst>
                <a:ext uri="{FF2B5EF4-FFF2-40B4-BE49-F238E27FC236}">
                  <a16:creationId xmlns:a16="http://schemas.microsoft.com/office/drawing/2014/main" id="{2A24665D-D5CF-4F18-A88A-8E4471800E8D}"/>
                </a:ext>
              </a:extLst>
            </p:cNvPr>
            <p:cNvSpPr/>
            <p:nvPr/>
          </p:nvSpPr>
          <p:spPr>
            <a:xfrm>
              <a:off x="9518171" y="5054600"/>
              <a:ext cx="114300" cy="114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157" name="Овал 156">
              <a:extLst>
                <a:ext uri="{FF2B5EF4-FFF2-40B4-BE49-F238E27FC236}">
                  <a16:creationId xmlns:a16="http://schemas.microsoft.com/office/drawing/2014/main" id="{39F2203F-31BF-4705-AC57-E197602982AA}"/>
                </a:ext>
              </a:extLst>
            </p:cNvPr>
            <p:cNvSpPr/>
            <p:nvPr/>
          </p:nvSpPr>
          <p:spPr>
            <a:xfrm>
              <a:off x="9705496" y="5054600"/>
              <a:ext cx="114300" cy="114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158" name="Овал 157">
              <a:extLst>
                <a:ext uri="{FF2B5EF4-FFF2-40B4-BE49-F238E27FC236}">
                  <a16:creationId xmlns:a16="http://schemas.microsoft.com/office/drawing/2014/main" id="{D4734E32-080E-49F2-89F3-16F0DBB5D130}"/>
                </a:ext>
              </a:extLst>
            </p:cNvPr>
            <p:cNvSpPr/>
            <p:nvPr/>
          </p:nvSpPr>
          <p:spPr>
            <a:xfrm>
              <a:off x="9892821" y="5054600"/>
              <a:ext cx="114300" cy="1143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</p:grpSp>
      <p:grpSp>
        <p:nvGrpSpPr>
          <p:cNvPr id="7" name="Группа 6" descr="Декоративный элемент">
            <a:extLst>
              <a:ext uri="{FF2B5EF4-FFF2-40B4-BE49-F238E27FC236}">
                <a16:creationId xmlns:a16="http://schemas.microsoft.com/office/drawing/2014/main" id="{F5325EDA-7343-463C-83EC-5D799E8B8195}"/>
              </a:ext>
            </a:extLst>
          </p:cNvPr>
          <p:cNvGrpSpPr/>
          <p:nvPr/>
        </p:nvGrpSpPr>
        <p:grpSpPr>
          <a:xfrm>
            <a:off x="9621169" y="0"/>
            <a:ext cx="2570831" cy="6858001"/>
            <a:chOff x="9621170" y="0"/>
            <a:chExt cx="2570831" cy="6858001"/>
          </a:xfrm>
        </p:grpSpPr>
        <p:sp>
          <p:nvSpPr>
            <p:cNvPr id="32" name="Полилиния: Фигура 31">
              <a:extLst>
                <a:ext uri="{FF2B5EF4-FFF2-40B4-BE49-F238E27FC236}">
                  <a16:creationId xmlns:a16="http://schemas.microsoft.com/office/drawing/2014/main" id="{25DFF88D-A516-4508-BC03-10D68E4034CF}"/>
                </a:ext>
              </a:extLst>
            </p:cNvPr>
            <p:cNvSpPr/>
            <p:nvPr/>
          </p:nvSpPr>
          <p:spPr>
            <a:xfrm>
              <a:off x="9621170" y="0"/>
              <a:ext cx="2570831" cy="6858000"/>
            </a:xfrm>
            <a:custGeom>
              <a:avLst/>
              <a:gdLst>
                <a:gd name="connsiteX0" fmla="*/ 1649197 w 2570831"/>
                <a:gd name="connsiteY0" fmla="*/ 0 h 6858000"/>
                <a:gd name="connsiteX1" fmla="*/ 2570831 w 2570831"/>
                <a:gd name="connsiteY1" fmla="*/ 0 h 6858000"/>
                <a:gd name="connsiteX2" fmla="*/ 2570831 w 2570831"/>
                <a:gd name="connsiteY2" fmla="*/ 6858000 h 6858000"/>
                <a:gd name="connsiteX3" fmla="*/ 0 w 2570831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0831" h="6858000">
                  <a:moveTo>
                    <a:pt x="1649197" y="0"/>
                  </a:moveTo>
                  <a:lnTo>
                    <a:pt x="2570831" y="0"/>
                  </a:lnTo>
                  <a:lnTo>
                    <a:pt x="257083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/>
            </a:p>
          </p:txBody>
        </p:sp>
        <p:sp>
          <p:nvSpPr>
            <p:cNvPr id="30" name="Полилиния: Фигура 29">
              <a:extLst>
                <a:ext uri="{FF2B5EF4-FFF2-40B4-BE49-F238E27FC236}">
                  <a16:creationId xmlns:a16="http://schemas.microsoft.com/office/drawing/2014/main" id="{F990A05A-2B0C-4EA2-8A33-D5A7D8C1BC4F}"/>
                </a:ext>
              </a:extLst>
            </p:cNvPr>
            <p:cNvSpPr/>
            <p:nvPr/>
          </p:nvSpPr>
          <p:spPr>
            <a:xfrm>
              <a:off x="9754598" y="0"/>
              <a:ext cx="2437402" cy="6858000"/>
            </a:xfrm>
            <a:custGeom>
              <a:avLst/>
              <a:gdLst>
                <a:gd name="connsiteX0" fmla="*/ 1649197 w 2437402"/>
                <a:gd name="connsiteY0" fmla="*/ 0 h 6858000"/>
                <a:gd name="connsiteX1" fmla="*/ 2437402 w 2437402"/>
                <a:gd name="connsiteY1" fmla="*/ 0 h 6858000"/>
                <a:gd name="connsiteX2" fmla="*/ 2437402 w 2437402"/>
                <a:gd name="connsiteY2" fmla="*/ 6858000 h 6858000"/>
                <a:gd name="connsiteX3" fmla="*/ 0 w 243740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7402" h="6858000">
                  <a:moveTo>
                    <a:pt x="1649197" y="0"/>
                  </a:moveTo>
                  <a:lnTo>
                    <a:pt x="2437402" y="0"/>
                  </a:lnTo>
                  <a:lnTo>
                    <a:pt x="243740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/>
            </a:p>
          </p:txBody>
        </p:sp>
        <p:sp>
          <p:nvSpPr>
            <p:cNvPr id="28" name="Полилиния: Фигура 27">
              <a:extLst>
                <a:ext uri="{FF2B5EF4-FFF2-40B4-BE49-F238E27FC236}">
                  <a16:creationId xmlns:a16="http://schemas.microsoft.com/office/drawing/2014/main" id="{79BF84DA-56CC-4319-9B18-B6303F93EF5A}"/>
                </a:ext>
              </a:extLst>
            </p:cNvPr>
            <p:cNvSpPr/>
            <p:nvPr/>
          </p:nvSpPr>
          <p:spPr>
            <a:xfrm>
              <a:off x="10011320" y="0"/>
              <a:ext cx="2180680" cy="6858000"/>
            </a:xfrm>
            <a:custGeom>
              <a:avLst/>
              <a:gdLst>
                <a:gd name="connsiteX0" fmla="*/ 1649197 w 2180680"/>
                <a:gd name="connsiteY0" fmla="*/ 0 h 6858000"/>
                <a:gd name="connsiteX1" fmla="*/ 2180680 w 2180680"/>
                <a:gd name="connsiteY1" fmla="*/ 0 h 6858000"/>
                <a:gd name="connsiteX2" fmla="*/ 2180680 w 2180680"/>
                <a:gd name="connsiteY2" fmla="*/ 6858000 h 6858000"/>
                <a:gd name="connsiteX3" fmla="*/ 0 w 218068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0680" h="6858000">
                  <a:moveTo>
                    <a:pt x="1649197" y="0"/>
                  </a:moveTo>
                  <a:lnTo>
                    <a:pt x="2180680" y="0"/>
                  </a:lnTo>
                  <a:lnTo>
                    <a:pt x="218068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/>
            </a:p>
          </p:txBody>
        </p:sp>
        <p:sp>
          <p:nvSpPr>
            <p:cNvPr id="26" name="Полилиния: Фигура 25">
              <a:extLst>
                <a:ext uri="{FF2B5EF4-FFF2-40B4-BE49-F238E27FC236}">
                  <a16:creationId xmlns:a16="http://schemas.microsoft.com/office/drawing/2014/main" id="{3FE4855B-D7C3-4EA7-8050-5BDDB9E3A78A}"/>
                </a:ext>
              </a:extLst>
            </p:cNvPr>
            <p:cNvSpPr/>
            <p:nvPr/>
          </p:nvSpPr>
          <p:spPr>
            <a:xfrm>
              <a:off x="10544156" y="5626"/>
              <a:ext cx="1647844" cy="6852374"/>
            </a:xfrm>
            <a:custGeom>
              <a:avLst/>
              <a:gdLst>
                <a:gd name="connsiteX0" fmla="*/ 1647844 w 1647844"/>
                <a:gd name="connsiteY0" fmla="*/ 0 h 6852374"/>
                <a:gd name="connsiteX1" fmla="*/ 1647844 w 1647844"/>
                <a:gd name="connsiteY1" fmla="*/ 6852374 h 6852374"/>
                <a:gd name="connsiteX2" fmla="*/ 0 w 1647844"/>
                <a:gd name="connsiteY2" fmla="*/ 6852374 h 6852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7844" h="6852374">
                  <a:moveTo>
                    <a:pt x="1647844" y="0"/>
                  </a:moveTo>
                  <a:lnTo>
                    <a:pt x="1647844" y="6852374"/>
                  </a:lnTo>
                  <a:lnTo>
                    <a:pt x="0" y="6852374"/>
                  </a:lnTo>
                  <a:close/>
                </a:path>
              </a:pathLst>
            </a:custGeom>
            <a:solidFill>
              <a:schemeClr val="accent1">
                <a:lumMod val="75000"/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/>
            </a:p>
          </p:txBody>
        </p:sp>
        <p:sp>
          <p:nvSpPr>
            <p:cNvPr id="24" name="Полилиния: Фигура 23">
              <a:extLst>
                <a:ext uri="{FF2B5EF4-FFF2-40B4-BE49-F238E27FC236}">
                  <a16:creationId xmlns:a16="http://schemas.microsoft.com/office/drawing/2014/main" id="{EC066EC5-6C2C-4006-B87D-E6C5CFDEF302}"/>
                </a:ext>
              </a:extLst>
            </p:cNvPr>
            <p:cNvSpPr/>
            <p:nvPr/>
          </p:nvSpPr>
          <p:spPr>
            <a:xfrm>
              <a:off x="10803086" y="1082358"/>
              <a:ext cx="1388914" cy="5775643"/>
            </a:xfrm>
            <a:custGeom>
              <a:avLst/>
              <a:gdLst>
                <a:gd name="connsiteX0" fmla="*/ 1388914 w 1388914"/>
                <a:gd name="connsiteY0" fmla="*/ 0 h 5775643"/>
                <a:gd name="connsiteX1" fmla="*/ 1388914 w 1388914"/>
                <a:gd name="connsiteY1" fmla="*/ 5775643 h 5775643"/>
                <a:gd name="connsiteX2" fmla="*/ 0 w 1388914"/>
                <a:gd name="connsiteY2" fmla="*/ 5775643 h 577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8914" h="5775643">
                  <a:moveTo>
                    <a:pt x="1388914" y="0"/>
                  </a:moveTo>
                  <a:lnTo>
                    <a:pt x="1388914" y="5775643"/>
                  </a:lnTo>
                  <a:lnTo>
                    <a:pt x="0" y="5775643"/>
                  </a:lnTo>
                  <a:close/>
                </a:path>
              </a:pathLst>
            </a:custGeom>
            <a:solidFill>
              <a:schemeClr val="accent1">
                <a:lumMod val="75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67420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15016" t="10385" r="39828" b="12307"/>
          <a:stretch/>
        </p:blipFill>
        <p:spPr>
          <a:xfrm>
            <a:off x="181153" y="0"/>
            <a:ext cx="5917722" cy="6556895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6374921" y="1291772"/>
            <a:ext cx="5279199" cy="3611880"/>
          </a:xfrm>
        </p:spPr>
        <p:txBody>
          <a:bodyPr/>
          <a:lstStyle/>
          <a:p>
            <a:r>
              <a:rPr lang="ru-RU" sz="3200" dirty="0"/>
              <a:t>Сопровождение программного обеспечения в SWEBOK определяется как вся совокупность деятельности, необходимой для обеспечения эффективной (с точки зрения затрат) поддержки программных систем. 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6668219" y="5392401"/>
            <a:ext cx="4899668" cy="1164494"/>
          </a:xfrm>
        </p:spPr>
        <p:txBody>
          <a:bodyPr/>
          <a:lstStyle/>
          <a:p>
            <a:r>
              <a:rPr lang="ru-RU" sz="2400" dirty="0"/>
              <a:t>Эти работы выполняются как перед вводом системы в эксплуатацию, так и после этого.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193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Вид сверху на молодого человека, сидящего перед ноутбуком">
            <a:extLst>
              <a:ext uri="{FF2B5EF4-FFF2-40B4-BE49-F238E27FC236}">
                <a16:creationId xmlns:a16="http://schemas.microsoft.com/office/drawing/2014/main" id="{3C2A7DCB-B005-424A-8446-ACA533D0BC8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1" name="Группа 10" descr="Декоративный элемент">
            <a:extLst>
              <a:ext uri="{FF2B5EF4-FFF2-40B4-BE49-F238E27FC236}">
                <a16:creationId xmlns:a16="http://schemas.microsoft.com/office/drawing/2014/main" id="{AB025618-C830-4992-9CD3-D9E49BC79E67}"/>
              </a:ext>
            </a:extLst>
          </p:cNvPr>
          <p:cNvGrpSpPr/>
          <p:nvPr/>
        </p:nvGrpSpPr>
        <p:grpSpPr>
          <a:xfrm>
            <a:off x="2595847" y="0"/>
            <a:ext cx="7388298" cy="6858000"/>
            <a:chOff x="1826589" y="0"/>
            <a:chExt cx="7388298" cy="6858000"/>
          </a:xfrm>
        </p:grpSpPr>
        <p:sp>
          <p:nvSpPr>
            <p:cNvPr id="10" name="Параллелограмм 9">
              <a:extLst>
                <a:ext uri="{FF2B5EF4-FFF2-40B4-BE49-F238E27FC236}">
                  <a16:creationId xmlns:a16="http://schemas.microsoft.com/office/drawing/2014/main" id="{11E692D4-6AEA-4652-A7AE-A02328258A55}"/>
                </a:ext>
              </a:extLst>
            </p:cNvPr>
            <p:cNvSpPr/>
            <p:nvPr/>
          </p:nvSpPr>
          <p:spPr>
            <a:xfrm>
              <a:off x="2618099" y="0"/>
              <a:ext cx="6596788" cy="6858000"/>
            </a:xfrm>
            <a:prstGeom prst="parallelogram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9" name="Параллелограмм 8">
              <a:extLst>
                <a:ext uri="{FF2B5EF4-FFF2-40B4-BE49-F238E27FC236}">
                  <a16:creationId xmlns:a16="http://schemas.microsoft.com/office/drawing/2014/main" id="{A134AA32-2418-4A09-9BA8-ED7207AC0D74}"/>
                </a:ext>
              </a:extLst>
            </p:cNvPr>
            <p:cNvSpPr/>
            <p:nvPr/>
          </p:nvSpPr>
          <p:spPr>
            <a:xfrm>
              <a:off x="2340861" y="0"/>
              <a:ext cx="6596788" cy="6858000"/>
            </a:xfrm>
            <a:prstGeom prst="parallelogram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22" name="Параллелограмм 21">
              <a:extLst>
                <a:ext uri="{FF2B5EF4-FFF2-40B4-BE49-F238E27FC236}">
                  <a16:creationId xmlns:a16="http://schemas.microsoft.com/office/drawing/2014/main" id="{0051AD99-BC4A-487F-BE1C-486FC5B8E9F2}"/>
                </a:ext>
              </a:extLst>
            </p:cNvPr>
            <p:cNvSpPr/>
            <p:nvPr/>
          </p:nvSpPr>
          <p:spPr>
            <a:xfrm>
              <a:off x="1826589" y="0"/>
              <a:ext cx="6596788" cy="6858000"/>
            </a:xfrm>
            <a:prstGeom prst="parallelogram">
              <a:avLst/>
            </a:prstGeom>
            <a:solidFill>
              <a:schemeClr val="bg1"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</p:grpSp>
      <p:sp>
        <p:nvSpPr>
          <p:cNvPr id="14" name="Прямоугольник 13" descr="Декоративный элемент">
            <a:extLst>
              <a:ext uri="{FF2B5EF4-FFF2-40B4-BE49-F238E27FC236}">
                <a16:creationId xmlns:a16="http://schemas.microsoft.com/office/drawing/2014/main" id="{C862BC4D-BD7A-417E-A34A-59CE4D4A6AC8}"/>
              </a:ext>
            </a:extLst>
          </p:cNvPr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5" name="Овал 14" descr="Декоративный элемент">
            <a:extLst>
              <a:ext uri="{FF2B5EF4-FFF2-40B4-BE49-F238E27FC236}">
                <a16:creationId xmlns:a16="http://schemas.microsoft.com/office/drawing/2014/main" id="{652937FB-CDE3-46B3-8481-AB5DB8C4BABA}"/>
              </a:ext>
            </a:extLst>
          </p:cNvPr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44" name="Номер слайда 5">
            <a:extLst>
              <a:ext uri="{FF2B5EF4-FFF2-40B4-BE49-F238E27FC236}">
                <a16:creationId xmlns:a16="http://schemas.microsoft.com/office/drawing/2014/main" id="{11457662-C1A5-4B93-8E30-88025E27C462}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ru-RU" sz="1200" smtClean="0">
                <a:solidFill>
                  <a:schemeClr val="bg1"/>
                </a:solidFill>
              </a:rPr>
              <a:pPr algn="ctr" rtl="0"/>
              <a:t>4</a:t>
            </a:fld>
            <a:endParaRPr lang="ru-RU" sz="1200">
              <a:solidFill>
                <a:schemeClr val="bg1"/>
              </a:solidFill>
            </a:endParaRPr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C3930A4E-1302-4AC9-86A3-C4E8AF186E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31331" y="2717804"/>
            <a:ext cx="4152135" cy="3368675"/>
          </a:xfrm>
        </p:spPr>
        <p:txBody>
          <a:bodyPr rtlCol="0"/>
          <a:lstStyle/>
          <a:p>
            <a:r>
              <a:rPr lang="ru-RU" sz="3200" dirty="0"/>
              <a:t>ISO 20000;</a:t>
            </a:r>
            <a:br>
              <a:rPr lang="ru-RU" sz="3200" dirty="0"/>
            </a:br>
            <a:r>
              <a:rPr lang="ru-RU" sz="3200" dirty="0" smtClean="0"/>
              <a:t>SWEBOK </a:t>
            </a:r>
            <a:r>
              <a:rPr lang="ru-RU" sz="3200" dirty="0"/>
              <a:t>(2004 г.);</a:t>
            </a:r>
            <a:br>
              <a:rPr lang="ru-RU" sz="3200" dirty="0"/>
            </a:br>
            <a:r>
              <a:rPr lang="ru-RU" sz="3200" dirty="0"/>
              <a:t>ITIL v3 (2007 г, обновление </a:t>
            </a:r>
            <a:r>
              <a:rPr lang="ru-RU" sz="3200" b="1" dirty="0"/>
              <a:t>—</a:t>
            </a:r>
            <a:r>
              <a:rPr lang="ru-RU" sz="3200" dirty="0"/>
              <a:t> 2011 г.);</a:t>
            </a:r>
            <a:br>
              <a:rPr lang="ru-RU" sz="3200" dirty="0"/>
            </a:br>
            <a:r>
              <a:rPr lang="ru-RU" sz="3200" dirty="0"/>
              <a:t>COBIT v5 (2012 г.).</a:t>
            </a:r>
          </a:p>
          <a:p>
            <a:pPr rtl="0"/>
            <a:endParaRPr lang="ru-RU" dirty="0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B88939B0-5B9A-4423-AFD1-CF6B222687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2717" y="2529840"/>
            <a:ext cx="3869776" cy="3368675"/>
          </a:xfrm>
        </p:spPr>
        <p:txBody>
          <a:bodyPr rtlCol="0"/>
          <a:lstStyle/>
          <a:p>
            <a:r>
              <a:rPr lang="ru-RU" dirty="0"/>
              <a:t> 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/>
              <a:t>ISO/IEC 14764 (2006, русский перевод стандарта 1999 г. — 2002 г.);</a:t>
            </a:r>
            <a:br>
              <a:rPr lang="ru-RU" sz="3200" dirty="0"/>
            </a:br>
            <a:r>
              <a:rPr lang="ru-RU" sz="3200" dirty="0"/>
              <a:t>ISO/IEC 12207 (2008, русский перевод стандарта 2010г.);</a:t>
            </a:r>
            <a:br>
              <a:rPr lang="ru-RU" sz="3200" dirty="0"/>
            </a:br>
            <a:endParaRPr lang="ru-RU" dirty="0"/>
          </a:p>
        </p:txBody>
      </p:sp>
      <p:pic>
        <p:nvPicPr>
          <p:cNvPr id="35" name="Объект 34" descr="Открытая книга">
            <a:extLst>
              <a:ext uri="{FF2B5EF4-FFF2-40B4-BE49-F238E27FC236}">
                <a16:creationId xmlns:a16="http://schemas.microsoft.com/office/drawing/2014/main" id="{56174A3F-A7B3-40BE-88BD-1796890E4B4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97886" y="1981200"/>
            <a:ext cx="548640" cy="548640"/>
          </a:xfrm>
        </p:spPr>
      </p:pic>
      <p:pic>
        <p:nvPicPr>
          <p:cNvPr id="36" name="Объект 35" descr="Медаль">
            <a:extLst>
              <a:ext uri="{FF2B5EF4-FFF2-40B4-BE49-F238E27FC236}">
                <a16:creationId xmlns:a16="http://schemas.microsoft.com/office/drawing/2014/main" id="{A960174C-A9DE-472D-BF1C-B13108BD70B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29558" y="1981200"/>
            <a:ext cx="548640" cy="548640"/>
          </a:xfr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FF36EE7-AE57-42F4-ACA9-A328C1F4E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332" y="356436"/>
            <a:ext cx="6891564" cy="830997"/>
          </a:xfrm>
        </p:spPr>
        <p:txBody>
          <a:bodyPr rtlCol="0"/>
          <a:lstStyle/>
          <a:p>
            <a:pPr algn="ctr"/>
            <a:r>
              <a:rPr lang="ru-RU" sz="5400" dirty="0"/>
              <a:t> </a:t>
            </a:r>
            <a:r>
              <a:rPr lang="ru-RU" sz="5400" dirty="0" smtClean="0"/>
              <a:t>Основные </a:t>
            </a:r>
            <a:r>
              <a:rPr lang="ru-RU" sz="5400" dirty="0"/>
              <a:t>стандарты:</a:t>
            </a:r>
          </a:p>
        </p:txBody>
      </p:sp>
    </p:spTree>
    <p:extLst>
      <p:ext uri="{BB962C8B-B14F-4D97-AF65-F5344CB8AC3E}">
        <p14:creationId xmlns:p14="http://schemas.microsoft.com/office/powerpoint/2010/main" val="3207125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Открытая книга">
            <a:extLst>
              <a:ext uri="{FF2B5EF4-FFF2-40B4-BE49-F238E27FC236}">
                <a16:creationId xmlns:a16="http://schemas.microsoft.com/office/drawing/2014/main" id="{A799F565-1DAB-4AD3-BCE4-5DAC8012F35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9" name="Прямоугольник 28" descr="Декоративный элемент">
            <a:extLst>
              <a:ext uri="{FF2B5EF4-FFF2-40B4-BE49-F238E27FC236}">
                <a16:creationId xmlns:a16="http://schemas.microsoft.com/office/drawing/2014/main" id="{5C2DDD60-EB1C-44D8-84E1-D86EB3558F11}"/>
              </a:ext>
            </a:extLst>
          </p:cNvPr>
          <p:cNvSpPr/>
          <p:nvPr/>
        </p:nvSpPr>
        <p:spPr>
          <a:xfrm>
            <a:off x="0" y="0"/>
            <a:ext cx="12192000" cy="6863626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grpSp>
        <p:nvGrpSpPr>
          <p:cNvPr id="7" name="Группа 6" descr="Декоративный элемент">
            <a:extLst>
              <a:ext uri="{FF2B5EF4-FFF2-40B4-BE49-F238E27FC236}">
                <a16:creationId xmlns:a16="http://schemas.microsoft.com/office/drawing/2014/main" id="{F5325EDA-7343-463C-83EC-5D799E8B8195}"/>
              </a:ext>
            </a:extLst>
          </p:cNvPr>
          <p:cNvGrpSpPr/>
          <p:nvPr/>
        </p:nvGrpSpPr>
        <p:grpSpPr>
          <a:xfrm>
            <a:off x="9621170" y="0"/>
            <a:ext cx="2570831" cy="6858001"/>
            <a:chOff x="9621170" y="0"/>
            <a:chExt cx="2570831" cy="6858001"/>
          </a:xfrm>
        </p:grpSpPr>
        <p:sp>
          <p:nvSpPr>
            <p:cNvPr id="32" name="Полилиния: Фигура 31">
              <a:extLst>
                <a:ext uri="{FF2B5EF4-FFF2-40B4-BE49-F238E27FC236}">
                  <a16:creationId xmlns:a16="http://schemas.microsoft.com/office/drawing/2014/main" id="{25DFF88D-A516-4508-BC03-10D68E4034CF}"/>
                </a:ext>
              </a:extLst>
            </p:cNvPr>
            <p:cNvSpPr/>
            <p:nvPr/>
          </p:nvSpPr>
          <p:spPr>
            <a:xfrm>
              <a:off x="9621170" y="0"/>
              <a:ext cx="2570831" cy="6858000"/>
            </a:xfrm>
            <a:custGeom>
              <a:avLst/>
              <a:gdLst>
                <a:gd name="connsiteX0" fmla="*/ 1649197 w 2570831"/>
                <a:gd name="connsiteY0" fmla="*/ 0 h 6858000"/>
                <a:gd name="connsiteX1" fmla="*/ 2570831 w 2570831"/>
                <a:gd name="connsiteY1" fmla="*/ 0 h 6858000"/>
                <a:gd name="connsiteX2" fmla="*/ 2570831 w 2570831"/>
                <a:gd name="connsiteY2" fmla="*/ 6858000 h 6858000"/>
                <a:gd name="connsiteX3" fmla="*/ 0 w 2570831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0831" h="6858000">
                  <a:moveTo>
                    <a:pt x="1649197" y="0"/>
                  </a:moveTo>
                  <a:lnTo>
                    <a:pt x="2570831" y="0"/>
                  </a:lnTo>
                  <a:lnTo>
                    <a:pt x="257083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/>
            </a:p>
          </p:txBody>
        </p:sp>
        <p:sp>
          <p:nvSpPr>
            <p:cNvPr id="30" name="Полилиния: Фигура 29">
              <a:extLst>
                <a:ext uri="{FF2B5EF4-FFF2-40B4-BE49-F238E27FC236}">
                  <a16:creationId xmlns:a16="http://schemas.microsoft.com/office/drawing/2014/main" id="{F990A05A-2B0C-4EA2-8A33-D5A7D8C1BC4F}"/>
                </a:ext>
              </a:extLst>
            </p:cNvPr>
            <p:cNvSpPr/>
            <p:nvPr/>
          </p:nvSpPr>
          <p:spPr>
            <a:xfrm>
              <a:off x="9754598" y="0"/>
              <a:ext cx="2437402" cy="6858000"/>
            </a:xfrm>
            <a:custGeom>
              <a:avLst/>
              <a:gdLst>
                <a:gd name="connsiteX0" fmla="*/ 1649197 w 2437402"/>
                <a:gd name="connsiteY0" fmla="*/ 0 h 6858000"/>
                <a:gd name="connsiteX1" fmla="*/ 2437402 w 2437402"/>
                <a:gd name="connsiteY1" fmla="*/ 0 h 6858000"/>
                <a:gd name="connsiteX2" fmla="*/ 2437402 w 2437402"/>
                <a:gd name="connsiteY2" fmla="*/ 6858000 h 6858000"/>
                <a:gd name="connsiteX3" fmla="*/ 0 w 243740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7402" h="6858000">
                  <a:moveTo>
                    <a:pt x="1649197" y="0"/>
                  </a:moveTo>
                  <a:lnTo>
                    <a:pt x="2437402" y="0"/>
                  </a:lnTo>
                  <a:lnTo>
                    <a:pt x="243740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3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/>
            </a:p>
          </p:txBody>
        </p:sp>
        <p:sp>
          <p:nvSpPr>
            <p:cNvPr id="28" name="Полилиния: Фигура 27">
              <a:extLst>
                <a:ext uri="{FF2B5EF4-FFF2-40B4-BE49-F238E27FC236}">
                  <a16:creationId xmlns:a16="http://schemas.microsoft.com/office/drawing/2014/main" id="{79BF84DA-56CC-4319-9B18-B6303F93EF5A}"/>
                </a:ext>
              </a:extLst>
            </p:cNvPr>
            <p:cNvSpPr/>
            <p:nvPr/>
          </p:nvSpPr>
          <p:spPr>
            <a:xfrm>
              <a:off x="10011320" y="0"/>
              <a:ext cx="2180680" cy="6858000"/>
            </a:xfrm>
            <a:custGeom>
              <a:avLst/>
              <a:gdLst>
                <a:gd name="connsiteX0" fmla="*/ 1649197 w 2180680"/>
                <a:gd name="connsiteY0" fmla="*/ 0 h 6858000"/>
                <a:gd name="connsiteX1" fmla="*/ 2180680 w 2180680"/>
                <a:gd name="connsiteY1" fmla="*/ 0 h 6858000"/>
                <a:gd name="connsiteX2" fmla="*/ 2180680 w 2180680"/>
                <a:gd name="connsiteY2" fmla="*/ 6858000 h 6858000"/>
                <a:gd name="connsiteX3" fmla="*/ 0 w 218068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0680" h="6858000">
                  <a:moveTo>
                    <a:pt x="1649197" y="0"/>
                  </a:moveTo>
                  <a:lnTo>
                    <a:pt x="2180680" y="0"/>
                  </a:lnTo>
                  <a:lnTo>
                    <a:pt x="218068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/>
            </a:p>
          </p:txBody>
        </p:sp>
        <p:sp>
          <p:nvSpPr>
            <p:cNvPr id="26" name="Полилиния: Фигура 25">
              <a:extLst>
                <a:ext uri="{FF2B5EF4-FFF2-40B4-BE49-F238E27FC236}">
                  <a16:creationId xmlns:a16="http://schemas.microsoft.com/office/drawing/2014/main" id="{3FE4855B-D7C3-4EA7-8050-5BDDB9E3A78A}"/>
                </a:ext>
              </a:extLst>
            </p:cNvPr>
            <p:cNvSpPr/>
            <p:nvPr/>
          </p:nvSpPr>
          <p:spPr>
            <a:xfrm>
              <a:off x="10544156" y="5626"/>
              <a:ext cx="1647844" cy="6852374"/>
            </a:xfrm>
            <a:custGeom>
              <a:avLst/>
              <a:gdLst>
                <a:gd name="connsiteX0" fmla="*/ 1647844 w 1647844"/>
                <a:gd name="connsiteY0" fmla="*/ 0 h 6852374"/>
                <a:gd name="connsiteX1" fmla="*/ 1647844 w 1647844"/>
                <a:gd name="connsiteY1" fmla="*/ 6852374 h 6852374"/>
                <a:gd name="connsiteX2" fmla="*/ 0 w 1647844"/>
                <a:gd name="connsiteY2" fmla="*/ 6852374 h 6852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7844" h="6852374">
                  <a:moveTo>
                    <a:pt x="1647844" y="0"/>
                  </a:moveTo>
                  <a:lnTo>
                    <a:pt x="1647844" y="6852374"/>
                  </a:lnTo>
                  <a:lnTo>
                    <a:pt x="0" y="6852374"/>
                  </a:lnTo>
                  <a:close/>
                </a:path>
              </a:pathLst>
            </a:cu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/>
            </a:p>
          </p:txBody>
        </p:sp>
        <p:sp>
          <p:nvSpPr>
            <p:cNvPr id="24" name="Полилиния: Фигура 23">
              <a:extLst>
                <a:ext uri="{FF2B5EF4-FFF2-40B4-BE49-F238E27FC236}">
                  <a16:creationId xmlns:a16="http://schemas.microsoft.com/office/drawing/2014/main" id="{EC066EC5-6C2C-4006-B87D-E6C5CFDEF302}"/>
                </a:ext>
              </a:extLst>
            </p:cNvPr>
            <p:cNvSpPr/>
            <p:nvPr/>
          </p:nvSpPr>
          <p:spPr>
            <a:xfrm>
              <a:off x="10803086" y="1082358"/>
              <a:ext cx="1388914" cy="5775643"/>
            </a:xfrm>
            <a:custGeom>
              <a:avLst/>
              <a:gdLst>
                <a:gd name="connsiteX0" fmla="*/ 1388914 w 1388914"/>
                <a:gd name="connsiteY0" fmla="*/ 0 h 5775643"/>
                <a:gd name="connsiteX1" fmla="*/ 1388914 w 1388914"/>
                <a:gd name="connsiteY1" fmla="*/ 5775643 h 5775643"/>
                <a:gd name="connsiteX2" fmla="*/ 0 w 1388914"/>
                <a:gd name="connsiteY2" fmla="*/ 5775643 h 577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88914" h="5775643">
                  <a:moveTo>
                    <a:pt x="1388914" y="0"/>
                  </a:moveTo>
                  <a:lnTo>
                    <a:pt x="1388914" y="5775643"/>
                  </a:lnTo>
                  <a:lnTo>
                    <a:pt x="0" y="57756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ru-RU"/>
            </a:p>
          </p:txBody>
        </p:sp>
      </p:grpSp>
      <p:grpSp>
        <p:nvGrpSpPr>
          <p:cNvPr id="5" name="Группа 4" descr="Декоративный элемент">
            <a:extLst>
              <a:ext uri="{FF2B5EF4-FFF2-40B4-BE49-F238E27FC236}">
                <a16:creationId xmlns:a16="http://schemas.microsoft.com/office/drawing/2014/main" id="{1A141F7B-AE96-45F9-BC57-F7C86174910A}"/>
              </a:ext>
            </a:extLst>
          </p:cNvPr>
          <p:cNvGrpSpPr/>
          <p:nvPr/>
        </p:nvGrpSpPr>
        <p:grpSpPr>
          <a:xfrm>
            <a:off x="0" y="6086479"/>
            <a:ext cx="12192000" cy="600974"/>
            <a:chOff x="0" y="6086479"/>
            <a:chExt cx="12192000" cy="600974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862BC4D-BD7A-417E-A34A-59CE4D4A6AC8}"/>
                </a:ext>
              </a:extLst>
            </p:cNvPr>
            <p:cNvSpPr/>
            <p:nvPr/>
          </p:nvSpPr>
          <p:spPr>
            <a:xfrm>
              <a:off x="0" y="6355760"/>
              <a:ext cx="12192000" cy="91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652937FB-CDE3-46B3-8481-AB5DB8C4BABA}"/>
                </a:ext>
              </a:extLst>
            </p:cNvPr>
            <p:cNvSpPr/>
            <p:nvPr/>
          </p:nvSpPr>
          <p:spPr>
            <a:xfrm>
              <a:off x="11091210" y="6086479"/>
              <a:ext cx="600974" cy="60097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</p:grpSp>
      <p:sp>
        <p:nvSpPr>
          <p:cNvPr id="19" name="Номер слайда 5">
            <a:extLst>
              <a:ext uri="{FF2B5EF4-FFF2-40B4-BE49-F238E27FC236}">
                <a16:creationId xmlns:a16="http://schemas.microsoft.com/office/drawing/2014/main" id="{DB02A950-05E3-4691-9BC9-47B314EEA715}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ru-RU" sz="1200" smtClean="0">
                <a:solidFill>
                  <a:schemeClr val="bg1"/>
                </a:solidFill>
              </a:rPr>
              <a:pPr algn="ctr" rtl="0"/>
              <a:t>5</a:t>
            </a:fld>
            <a:endParaRPr lang="ru-RU" sz="1200">
              <a:solidFill>
                <a:schemeClr val="bg1"/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FF36EE7-AE57-42F4-ACA9-A328C1F4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sz="3200" dirty="0"/>
              <a:t>В общем случае процесс сопровождения состоит из следующих задач:</a:t>
            </a:r>
          </a:p>
        </p:txBody>
      </p:sp>
      <p:pic>
        <p:nvPicPr>
          <p:cNvPr id="83" name="Объект 82" descr="Колокольчик">
            <a:extLst>
              <a:ext uri="{FF2B5EF4-FFF2-40B4-BE49-F238E27FC236}">
                <a16:creationId xmlns:a16="http://schemas.microsoft.com/office/drawing/2014/main" id="{604095CF-E62F-46A4-A86C-5F465AE6E23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/>
      </p:pic>
      <p:pic>
        <p:nvPicPr>
          <p:cNvPr id="95" name="Объект 94" descr="Микроскоп">
            <a:extLst>
              <a:ext uri="{FF2B5EF4-FFF2-40B4-BE49-F238E27FC236}">
                <a16:creationId xmlns:a16="http://schemas.microsoft.com/office/drawing/2014/main" id="{96991F60-484C-4906-ADB8-676435D3D6E3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03775" y="1981993"/>
            <a:ext cx="547688" cy="547688"/>
          </a:xfrm>
        </p:spPr>
      </p:pic>
      <p:pic>
        <p:nvPicPr>
          <p:cNvPr id="97" name="Объект 96" descr="Карандаш">
            <a:extLst>
              <a:ext uri="{FF2B5EF4-FFF2-40B4-BE49-F238E27FC236}">
                <a16:creationId xmlns:a16="http://schemas.microsoft.com/office/drawing/2014/main" id="{40D9C27B-A51D-4036-B3F9-56081BD60AB9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/>
      </p:pic>
      <p:sp>
        <p:nvSpPr>
          <p:cNvPr id="88" name="Текст 87">
            <a:extLst>
              <a:ext uri="{FF2B5EF4-FFF2-40B4-BE49-F238E27FC236}">
                <a16:creationId xmlns:a16="http://schemas.microsoft.com/office/drawing/2014/main" id="{D01EBAE5-B81D-4150-B62C-F56241C555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99458" y="2717803"/>
            <a:ext cx="3684326" cy="3368675"/>
          </a:xfrm>
        </p:spPr>
        <p:txBody>
          <a:bodyPr rtlCol="0"/>
          <a:lstStyle/>
          <a:p>
            <a:r>
              <a:rPr lang="ru-RU" sz="2400" dirty="0" smtClean="0"/>
              <a:t>адаптация для </a:t>
            </a:r>
            <a:r>
              <a:rPr lang="ru-RU" sz="2400" dirty="0"/>
              <a:t>возможности работы на другой (или обновленной) аппаратной платформе, применение новых системных возможностей, функционирование в среде обновленной телекоммуникационной инфраструктуры и т.п</a:t>
            </a:r>
            <a:r>
              <a:rPr lang="ru-RU" sz="2400" dirty="0" smtClean="0"/>
              <a:t>.;</a:t>
            </a:r>
            <a:endParaRPr lang="ru-RU" sz="2400" dirty="0"/>
          </a:p>
        </p:txBody>
      </p:sp>
      <p:sp>
        <p:nvSpPr>
          <p:cNvPr id="87" name="Текст 86">
            <a:extLst>
              <a:ext uri="{FF2B5EF4-FFF2-40B4-BE49-F238E27FC236}">
                <a16:creationId xmlns:a16="http://schemas.microsoft.com/office/drawing/2014/main" id="{1F4C9CA2-B224-40CD-8DB2-CAE478D236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5401" y="2717803"/>
            <a:ext cx="3034057" cy="3368675"/>
          </a:xfrm>
        </p:spPr>
        <p:txBody>
          <a:bodyPr rtlCol="0"/>
          <a:lstStyle/>
          <a:p>
            <a:r>
              <a:rPr lang="ru-RU" sz="2400" dirty="0" smtClean="0"/>
              <a:t>устранение </a:t>
            </a:r>
            <a:r>
              <a:rPr lang="ru-RU" sz="2400" dirty="0"/>
              <a:t>сбоев;</a:t>
            </a:r>
          </a:p>
          <a:p>
            <a:r>
              <a:rPr lang="ru-RU" sz="2400" dirty="0"/>
              <a:t>улучшение дизайна;</a:t>
            </a:r>
          </a:p>
          <a:p>
            <a:r>
              <a:rPr lang="ru-RU" sz="2400" dirty="0"/>
              <a:t>расширение функциональных возможностей</a:t>
            </a:r>
            <a:r>
              <a:rPr lang="ru-RU" sz="2400" dirty="0" smtClean="0"/>
              <a:t>;</a:t>
            </a:r>
          </a:p>
          <a:p>
            <a:r>
              <a:rPr lang="ru-RU" sz="2400" dirty="0"/>
              <a:t>создание интерфейсов взаимодействия с другими (внешними) системами;</a:t>
            </a:r>
          </a:p>
          <a:p>
            <a:endParaRPr lang="ru-RU" sz="2400" dirty="0"/>
          </a:p>
          <a:p>
            <a:endParaRPr lang="ru-RU" dirty="0"/>
          </a:p>
        </p:txBody>
      </p:sp>
      <p:sp>
        <p:nvSpPr>
          <p:cNvPr id="90" name="Текст 89">
            <a:extLst>
              <a:ext uri="{FF2B5EF4-FFF2-40B4-BE49-F238E27FC236}">
                <a16:creationId xmlns:a16="http://schemas.microsoft.com/office/drawing/2014/main" id="{AC38A326-FA47-4BD6-B27D-DEB6A4485A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95476" y="2696255"/>
            <a:ext cx="3395918" cy="3368675"/>
          </a:xfrm>
        </p:spPr>
        <p:txBody>
          <a:bodyPr rtlCol="0"/>
          <a:lstStyle/>
          <a:p>
            <a:r>
              <a:rPr lang="ru-RU" sz="2400" dirty="0"/>
              <a:t>миграция унаследованного </a:t>
            </a:r>
            <a:r>
              <a:rPr lang="ru-RU" sz="2400" dirty="0" smtClean="0"/>
              <a:t>(</a:t>
            </a:r>
            <a:r>
              <a:rPr lang="ru-RU" sz="2400" dirty="0" err="1" smtClean="0"/>
              <a:t>legacy</a:t>
            </a:r>
            <a:r>
              <a:rPr lang="ru-RU" sz="2400" dirty="0"/>
              <a:t>) программного обеспечения; </a:t>
            </a:r>
            <a:endParaRPr lang="ru-RU" sz="2400" dirty="0" smtClean="0"/>
          </a:p>
          <a:p>
            <a:r>
              <a:rPr lang="ru-RU" sz="2400" dirty="0" smtClean="0"/>
              <a:t>вывод </a:t>
            </a:r>
            <a:r>
              <a:rPr lang="ru-RU" sz="2400" dirty="0"/>
              <a:t>программного обеспечения из эксплуатации.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101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338505" y="2913538"/>
            <a:ext cx="6450483" cy="3611880"/>
          </a:xfrm>
        </p:spPr>
        <p:txBody>
          <a:bodyPr/>
          <a:lstStyle/>
          <a:p>
            <a:pPr algn="ctr"/>
            <a:r>
              <a:rPr lang="ru-RU" sz="3200" dirty="0"/>
              <a:t>В 1969 году </a:t>
            </a:r>
            <a:r>
              <a:rPr lang="ru-RU" sz="3200" dirty="0" err="1"/>
              <a:t>Леман</a:t>
            </a:r>
            <a:r>
              <a:rPr lang="ru-RU" sz="3200" dirty="0"/>
              <a:t> </a:t>
            </a:r>
            <a:r>
              <a:rPr lang="ru-RU" sz="3200" dirty="0" smtClean="0"/>
              <a:t>впервые </a:t>
            </a:r>
            <a:r>
              <a:rPr lang="ru-RU" sz="3200" dirty="0"/>
              <a:t>связал деятельность по сопровождению и вопросы эволюции программного обеспечения</a:t>
            </a:r>
            <a:r>
              <a:rPr lang="ru-RU" sz="3200" dirty="0" smtClean="0"/>
              <a:t>.</a:t>
            </a:r>
            <a:br>
              <a:rPr lang="ru-RU" sz="3200" dirty="0" smtClean="0"/>
            </a:br>
            <a:r>
              <a:rPr lang="ru-RU" sz="3200" u="sng" dirty="0"/>
              <a:t/>
            </a:r>
            <a:br>
              <a:rPr lang="ru-RU" sz="3200" u="sng" dirty="0"/>
            </a:br>
            <a:r>
              <a:rPr lang="ru-RU" sz="3200" u="sng" dirty="0" smtClean="0"/>
              <a:t/>
            </a:r>
            <a:br>
              <a:rPr lang="ru-RU" sz="3200" u="sng" dirty="0" smtClean="0"/>
            </a:br>
            <a:r>
              <a:rPr lang="ru-RU" sz="3200" u="sng" dirty="0"/>
              <a:t/>
            </a:r>
            <a:br>
              <a:rPr lang="ru-RU" sz="3200" u="sng" dirty="0"/>
            </a:br>
            <a:r>
              <a:rPr lang="ru-RU" sz="3200" u="sng" dirty="0" smtClean="0"/>
              <a:t/>
            </a:r>
            <a:br>
              <a:rPr lang="ru-RU" sz="3200" u="sng" dirty="0" smtClean="0"/>
            </a:br>
            <a:r>
              <a:rPr lang="ru-RU" sz="3200" u="sng" dirty="0" smtClean="0"/>
              <a:t>деятельность </a:t>
            </a:r>
            <a:r>
              <a:rPr lang="ru-RU" sz="3200" u="sng" dirty="0"/>
              <a:t>по сопровождению, </a:t>
            </a:r>
            <a:r>
              <a:rPr lang="ru-RU" sz="3200" u="sng" dirty="0" smtClean="0"/>
              <a:t>по сути</a:t>
            </a:r>
            <a:r>
              <a:rPr lang="ru-RU" sz="3200" u="sng" dirty="0"/>
              <a:t>, представляет собой эволюционную разработку программных систем</a:t>
            </a:r>
            <a:r>
              <a:rPr lang="ru-RU" sz="3200" dirty="0"/>
              <a:t>.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904526" y="1065145"/>
            <a:ext cx="47364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600" dirty="0"/>
              <a:t>Результаты более чем 20-ти летних исследований во главе с </a:t>
            </a:r>
            <a:r>
              <a:rPr lang="ru-RU" sz="3600" dirty="0" err="1"/>
              <a:t>Леманом</a:t>
            </a:r>
            <a:r>
              <a:rPr lang="ru-RU" sz="3600" dirty="0"/>
              <a:t> привели к формулированию ряда важных положений</a:t>
            </a:r>
          </a:p>
        </p:txBody>
      </p:sp>
    </p:spTree>
    <p:extLst>
      <p:ext uri="{BB962C8B-B14F-4D97-AF65-F5344CB8AC3E}">
        <p14:creationId xmlns:p14="http://schemas.microsoft.com/office/powerpoint/2010/main" val="1334603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FF36EE7-AE57-42F4-ACA9-A328C1F4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Процесс сопровождения состоит из обработки заявок пользователей. </a:t>
            </a:r>
          </a:p>
        </p:txBody>
      </p:sp>
      <p:pic>
        <p:nvPicPr>
          <p:cNvPr id="27" name="Объект 79" descr="Открытая книга">
            <a:extLst>
              <a:ext uri="{FF2B5EF4-FFF2-40B4-BE49-F238E27FC236}">
                <a16:creationId xmlns:a16="http://schemas.microsoft.com/office/drawing/2014/main" id="{EBEE0E99-191F-4498-9399-4BA8BCD3E66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/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734890" y="5772225"/>
            <a:ext cx="72153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PTSerifRegular"/>
              </a:rPr>
              <a:t>  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DAAA76"/>
                </a:solidFill>
                <a:effectLst/>
                <a:latin typeface="PTSerifBoldItalic"/>
              </a:rPr>
              <a:t>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PTSerifRegular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PTSerifItalic"/>
              </a:rPr>
              <a:t>Иерархия типов предложения по модификации ПО (по стандарту ГОСТ Р ИСО/МЭК 14764-2002)</a:t>
            </a:r>
            <a:endParaRPr kumimoji="0" lang="ru-RU" altLang="ru-RU" sz="135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PTSerifRegular"/>
            </a:endParaRPr>
          </a:p>
        </p:txBody>
      </p:sp>
      <p:pic>
        <p:nvPicPr>
          <p:cNvPr id="1026" name="Picture 2" descr="12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211" y="1990047"/>
            <a:ext cx="9894730" cy="372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7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 descr="Декоративный элемент">
            <a:extLst>
              <a:ext uri="{FF2B5EF4-FFF2-40B4-BE49-F238E27FC236}">
                <a16:creationId xmlns:a16="http://schemas.microsoft.com/office/drawing/2014/main" id="{C862BC4D-BD7A-417E-A34A-59CE4D4A6AC8}"/>
              </a:ext>
            </a:extLst>
          </p:cNvPr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5" name="Овал 14" descr="Декоративный элемент">
            <a:extLst>
              <a:ext uri="{FF2B5EF4-FFF2-40B4-BE49-F238E27FC236}">
                <a16:creationId xmlns:a16="http://schemas.microsoft.com/office/drawing/2014/main" id="{652937FB-CDE3-46B3-8481-AB5DB8C4BABA}"/>
              </a:ext>
            </a:extLst>
          </p:cNvPr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44" name="Номер слайда 5">
            <a:extLst>
              <a:ext uri="{FF2B5EF4-FFF2-40B4-BE49-F238E27FC236}">
                <a16:creationId xmlns:a16="http://schemas.microsoft.com/office/drawing/2014/main" id="{11457662-C1A5-4B93-8E30-88025E27C462}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ru-RU" sz="1200" smtClean="0">
                <a:solidFill>
                  <a:schemeClr val="bg1"/>
                </a:solidFill>
              </a:rPr>
              <a:pPr algn="ctr" rtl="0"/>
              <a:t>8</a:t>
            </a:fld>
            <a:endParaRPr lang="ru-RU" sz="1200">
              <a:solidFill>
                <a:schemeClr val="bg1"/>
              </a:solidFill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B88939B0-5B9A-4423-AFD1-CF6B222687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0331" y="1447156"/>
            <a:ext cx="6635793" cy="4177039"/>
          </a:xfrm>
        </p:spPr>
        <p:txBody>
          <a:bodyPr rtlCol="0"/>
          <a:lstStyle/>
          <a:p>
            <a:r>
              <a:rPr lang="ru-RU" dirty="0"/>
              <a:t> </a:t>
            </a:r>
            <a:r>
              <a:rPr lang="ru-RU" sz="3200" dirty="0"/>
              <a:t>корректирующее </a:t>
            </a:r>
            <a:r>
              <a:rPr lang="ru-RU" sz="3200" b="1" dirty="0"/>
              <a:t>—</a:t>
            </a:r>
            <a:r>
              <a:rPr lang="ru-RU" sz="3200" dirty="0"/>
              <a:t> это реактивное изменение программного продукта для коррекции обнаруженных проблем (после обнаружения). Проблемы могут относиться к функциональности системы, ее интерфейсам, надежности и производительности работы</a:t>
            </a:r>
            <a:r>
              <a:rPr lang="ru-RU" sz="3200" dirty="0" smtClean="0"/>
              <a:t>.</a:t>
            </a:r>
            <a:endParaRPr lang="ru-RU" sz="3200" dirty="0"/>
          </a:p>
        </p:txBody>
      </p:sp>
      <p:pic>
        <p:nvPicPr>
          <p:cNvPr id="35" name="Объект 34" descr="Открытая книга">
            <a:extLst>
              <a:ext uri="{FF2B5EF4-FFF2-40B4-BE49-F238E27FC236}">
                <a16:creationId xmlns:a16="http://schemas.microsoft.com/office/drawing/2014/main" id="{56174A3F-A7B3-40BE-88BD-1796890E4B4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332" y="898516"/>
            <a:ext cx="548640" cy="548640"/>
          </a:xfr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FF36EE7-AE57-42F4-ACA9-A328C1F4E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332" y="356436"/>
            <a:ext cx="6891564" cy="830997"/>
          </a:xfrm>
        </p:spPr>
        <p:txBody>
          <a:bodyPr rtlCol="0"/>
          <a:lstStyle/>
          <a:p>
            <a:pPr algn="ctr"/>
            <a:r>
              <a:rPr lang="ru-RU" sz="5400" dirty="0"/>
              <a:t> тип сопровождения </a:t>
            </a:r>
            <a:r>
              <a:rPr lang="ru-RU" sz="5400" dirty="0" smtClean="0"/>
              <a:t>:</a:t>
            </a:r>
            <a:endParaRPr lang="ru-RU" sz="5400" dirty="0"/>
          </a:p>
        </p:txBody>
      </p:sp>
      <p:pic>
        <p:nvPicPr>
          <p:cNvPr id="17" name="Рисунок 16" descr="Смеющиеся люди, смотрящие на экран ноутбука">
            <a:extLst>
              <a:ext uri="{FF2B5EF4-FFF2-40B4-BE49-F238E27FC236}">
                <a16:creationId xmlns:a16="http://schemas.microsoft.com/office/drawing/2014/main" id="{9402120B-1989-41A6-9ED1-21A56316A60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54592" y="0"/>
            <a:ext cx="52374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35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Вид сверху на молодого человека, сидящего перед ноутбуком">
            <a:extLst>
              <a:ext uri="{FF2B5EF4-FFF2-40B4-BE49-F238E27FC236}">
                <a16:creationId xmlns:a16="http://schemas.microsoft.com/office/drawing/2014/main" id="{3C2A7DCB-B005-424A-8446-ACA533D0BC8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Прямоугольник 13" descr="Декоративный элемент">
            <a:extLst>
              <a:ext uri="{FF2B5EF4-FFF2-40B4-BE49-F238E27FC236}">
                <a16:creationId xmlns:a16="http://schemas.microsoft.com/office/drawing/2014/main" id="{C862BC4D-BD7A-417E-A34A-59CE4D4A6AC8}"/>
              </a:ext>
            </a:extLst>
          </p:cNvPr>
          <p:cNvSpPr/>
          <p:nvPr/>
        </p:nvSpPr>
        <p:spPr>
          <a:xfrm>
            <a:off x="0" y="6355760"/>
            <a:ext cx="12192000" cy="91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15" name="Овал 14" descr="Декоративный элемент">
            <a:extLst>
              <a:ext uri="{FF2B5EF4-FFF2-40B4-BE49-F238E27FC236}">
                <a16:creationId xmlns:a16="http://schemas.microsoft.com/office/drawing/2014/main" id="{652937FB-CDE3-46B3-8481-AB5DB8C4BABA}"/>
              </a:ext>
            </a:extLst>
          </p:cNvPr>
          <p:cNvSpPr/>
          <p:nvPr/>
        </p:nvSpPr>
        <p:spPr>
          <a:xfrm>
            <a:off x="11091210" y="6086479"/>
            <a:ext cx="600974" cy="60097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44" name="Номер слайда 5">
            <a:extLst>
              <a:ext uri="{FF2B5EF4-FFF2-40B4-BE49-F238E27FC236}">
                <a16:creationId xmlns:a16="http://schemas.microsoft.com/office/drawing/2014/main" id="{11457662-C1A5-4B93-8E30-88025E27C462}"/>
              </a:ext>
            </a:extLst>
          </p:cNvPr>
          <p:cNvSpPr txBox="1">
            <a:spLocks/>
          </p:cNvSpPr>
          <p:nvPr/>
        </p:nvSpPr>
        <p:spPr>
          <a:xfrm>
            <a:off x="11091210" y="6189345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ru-RU" sz="1200" smtClean="0">
                <a:solidFill>
                  <a:schemeClr val="bg1"/>
                </a:solidFill>
              </a:rPr>
              <a:pPr algn="ctr" rtl="0"/>
              <a:t>9</a:t>
            </a:fld>
            <a:endParaRPr lang="ru-RU" sz="1200">
              <a:solidFill>
                <a:schemeClr val="bg1"/>
              </a:solidFill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B88939B0-5B9A-4423-AFD1-CF6B222687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0331" y="1447156"/>
            <a:ext cx="6635793" cy="4177039"/>
          </a:xfrm>
        </p:spPr>
        <p:txBody>
          <a:bodyPr rtlCol="0"/>
          <a:lstStyle/>
          <a:p>
            <a:r>
              <a:rPr lang="ru-RU" dirty="0"/>
              <a:t> </a:t>
            </a:r>
            <a:r>
              <a:rPr lang="ru-RU" sz="3200" dirty="0" smtClean="0"/>
              <a:t>Адаптивное </a:t>
            </a:r>
            <a:r>
              <a:rPr lang="ru-RU" sz="3200" dirty="0"/>
              <a:t>сопровождение </a:t>
            </a:r>
            <a:r>
              <a:rPr lang="ru-RU" sz="3200" b="1" dirty="0"/>
              <a:t>—</a:t>
            </a:r>
            <a:r>
              <a:rPr lang="ru-RU" sz="3200" dirty="0"/>
              <a:t> изменение программного продукта после поставки для обеспечения его использования в условиях изменения его (программного продукта) или окружающей среды.</a:t>
            </a:r>
          </a:p>
          <a:p>
            <a:r>
              <a:rPr lang="ru-RU" sz="3200" dirty="0"/>
              <a:t/>
            </a:r>
            <a:br>
              <a:rPr lang="ru-RU" sz="3200" dirty="0"/>
            </a:br>
            <a:endParaRPr lang="ru-RU" dirty="0"/>
          </a:p>
        </p:txBody>
      </p:sp>
      <p:pic>
        <p:nvPicPr>
          <p:cNvPr id="35" name="Объект 34" descr="Открытая книга">
            <a:extLst>
              <a:ext uri="{FF2B5EF4-FFF2-40B4-BE49-F238E27FC236}">
                <a16:creationId xmlns:a16="http://schemas.microsoft.com/office/drawing/2014/main" id="{56174A3F-A7B3-40BE-88BD-1796890E4B4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332" y="898516"/>
            <a:ext cx="548640" cy="548640"/>
          </a:xfr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FF36EE7-AE57-42F4-ACA9-A328C1F4E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332" y="356436"/>
            <a:ext cx="6891564" cy="830997"/>
          </a:xfrm>
        </p:spPr>
        <p:txBody>
          <a:bodyPr rtlCol="0"/>
          <a:lstStyle/>
          <a:p>
            <a:pPr algn="ctr"/>
            <a:r>
              <a:rPr lang="ru-RU" sz="5400" dirty="0"/>
              <a:t> тип сопровождения </a:t>
            </a:r>
            <a:r>
              <a:rPr lang="ru-RU" sz="5400" dirty="0" smtClean="0"/>
              <a:t>:</a:t>
            </a:r>
            <a:endParaRPr lang="ru-RU" sz="5400" dirty="0"/>
          </a:p>
        </p:txBody>
      </p:sp>
      <p:pic>
        <p:nvPicPr>
          <p:cNvPr id="9" name="Рисунок 8" descr="Смеющиеся люди, смотрящие на экран ноутбука">
            <a:extLst>
              <a:ext uri="{FF2B5EF4-FFF2-40B4-BE49-F238E27FC236}">
                <a16:creationId xmlns:a16="http://schemas.microsoft.com/office/drawing/2014/main" id="{9402120B-1989-41A6-9ED1-21A56316A60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36124" y="0"/>
            <a:ext cx="53558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248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MSFT_04_Educa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2606E"/>
      </a:accent1>
      <a:accent2>
        <a:srgbClr val="0F3955"/>
      </a:accent2>
      <a:accent3>
        <a:srgbClr val="FFC000"/>
      </a:accent3>
      <a:accent4>
        <a:srgbClr val="BF678E"/>
      </a:accent4>
      <a:accent5>
        <a:srgbClr val="731F1C"/>
      </a:accent5>
      <a:accent6>
        <a:srgbClr val="7A9E56"/>
      </a:accent6>
      <a:hlink>
        <a:srgbClr val="00B0F0"/>
      </a:hlink>
      <a:folHlink>
        <a:srgbClr val="595959"/>
      </a:folHlink>
    </a:clrScheme>
    <a:fontScheme name="MSFT_04_Education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26_TF00475556" id="{B4555943-04F2-4CB3-8390-D6F0D45A095E}" vid="{1A981C8E-D58C-4027-BEFE-8329C07BCAC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A4148EB-7DAD-48FA-A275-D42F48043C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41CEA3-A3B3-4568-9E84-C4619CC82D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49A191-EC8C-4AA6-9C64-D32B5F047436}">
  <ds:schemaRefs>
    <ds:schemaRef ds:uri="http://schemas.microsoft.com/office/2006/documentManagement/types"/>
    <ds:schemaRef ds:uri="fb0879af-3eba-417a-a55a-ffe6dcd6ca77"/>
    <ds:schemaRef ds:uri="http://schemas.openxmlformats.org/package/2006/metadata/core-properties"/>
    <ds:schemaRef ds:uri="http://purl.org/dc/elements/1.1/"/>
    <ds:schemaRef ds:uri="http://purl.org/dc/dcmitype/"/>
    <ds:schemaRef ds:uri="6dc4bcd6-49db-4c07-9060-8acfc67cef9f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Учебная презентация</Template>
  <TotalTime>0</TotalTime>
  <Words>1546</Words>
  <Application>Microsoft Office PowerPoint</Application>
  <PresentationFormat>Широкоэкранный</PresentationFormat>
  <Paragraphs>167</Paragraphs>
  <Slides>24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3" baseType="lpstr">
      <vt:lpstr>Arial</vt:lpstr>
      <vt:lpstr>Arial Black</vt:lpstr>
      <vt:lpstr>Calibri</vt:lpstr>
      <vt:lpstr>Calibri Light</vt:lpstr>
      <vt:lpstr>Corbel</vt:lpstr>
      <vt:lpstr>PTSerifBoldItalic</vt:lpstr>
      <vt:lpstr>PTSerifItalic</vt:lpstr>
      <vt:lpstr>PTSerifRegular</vt:lpstr>
      <vt:lpstr>Тема Office</vt:lpstr>
      <vt:lpstr>Выполнение проекта внедрения программной системы сродни цветочно-конфетному периоду ухаживания, а сдача в промышленную эксплуатацию как урегулирование взаимных обязательств почти «свадьба» исполнителя и заказчика.   Однако как женихи и невесты зачастую не задумываются, что будет после этого волнующего момента, так и партнеры считают, что дальше будут жить долго и счастливо. Однако очевидно, что без совместных усилий, подкрепленных взаимным уважением и профессионализмом, счастливой жизни не получится.</vt:lpstr>
      <vt:lpstr>Этап сопровождение компьютерной системы</vt:lpstr>
      <vt:lpstr>Сопровождение программного обеспечения в SWEBOK определяется как вся совокупность деятельности, необходимой для обеспечения эффективной (с точки зрения затрат) поддержки программных систем. </vt:lpstr>
      <vt:lpstr> Основные стандарты:</vt:lpstr>
      <vt:lpstr>В общем случае процесс сопровождения состоит из следующих задач:</vt:lpstr>
      <vt:lpstr>В 1969 году Леман впервые связал деятельность по сопровождению и вопросы эволюции программного обеспечения.     деятельность по сопровождению, по сути, представляет собой эволюционную разработку программных систем.</vt:lpstr>
      <vt:lpstr>Процесс сопровождения состоит из обработки заявок пользователей. </vt:lpstr>
      <vt:lpstr> тип сопровождения :</vt:lpstr>
      <vt:lpstr> тип сопровождения :</vt:lpstr>
      <vt:lpstr> тип сопровождения :</vt:lpstr>
      <vt:lpstr> тип сопровождения :</vt:lpstr>
      <vt:lpstr>Этапы процесса сопровождения Общая структура процесса сопровождения (по стандарту ГОСТ Р ИСО/МЭК 14764-2002) </vt:lpstr>
      <vt:lpstr>концепция сопровождения по стандарту ISO/IEC 14764</vt:lpstr>
      <vt:lpstr>После разработки концепции деятельности по сопровождению должен быть сформирован соответствующий план сопровождения.   Этот план должен подготавливаться одновременно с разработкой программной системы.   План должен определять как пользователи будут размещать свои запросы на модификацию (изменения) или сообщать об ошибках, сбоях и проблемах. </vt:lpstr>
      <vt:lpstr>Стандарт ГОСТ Р ИСО/МЭК 14764-2002 предлагает следующий состав такого плана:</vt:lpstr>
      <vt:lpstr>Стандарт ГОСТ Р ИСО/МЭК 14764-2002 предлагает следующий состав такого плана:</vt:lpstr>
      <vt:lpstr>Стандарт ГОСТ Р ИСО/МЭК 14764-2002 предлагает следующий состав такого плана:</vt:lpstr>
      <vt:lpstr>Техники сопровождения</vt:lpstr>
      <vt:lpstr>Стандарт ГОСТ Р ИСО/МЭК 14764-2002 предлагает следующий состав такого плана:</vt:lpstr>
      <vt:lpstr>Стандарт ГОСТ Р ИСО/МЭК 14764-2002 предлагает следующий состав такого плана:</vt:lpstr>
      <vt:lpstr>Стандарт ГОСТ Р ИСО/МЭК 14764-2002 предлагает следующий состав такого плана:</vt:lpstr>
      <vt:lpstr>Стандарт ГОСТ Р ИСО/МЭК 14764-2002 предлагает следующий состав такого плана:</vt:lpstr>
      <vt:lpstr>Сопровождение выгодно всем</vt:lpstr>
      <vt:lpstr>СПАСИБО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2021-11-01T09:52:10Z</dcterms:created>
  <dcterms:modified xsi:type="dcterms:W3CDTF">2022-10-12T05:03:09Z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