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954" y="3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lsamiq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/>
          <p:cNvSpPr txBox="1"/>
          <p:nvPr/>
        </p:nvSpPr>
        <p:spPr>
          <a:xfrm>
            <a:off x="228600" y="3126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</a:t>
            </a:r>
            <a:endParaRPr lang="en-SG" b="1" dirty="0"/>
          </a:p>
        </p:txBody>
      </p:sp>
      <p:sp>
        <p:nvSpPr>
          <p:cNvPr id="23" name="PPTLabsHighlightTextFragmentsShapeada8e1de-5371-4386-8be0-91688b64bc00"/>
          <p:cNvSpPr/>
          <p:nvPr>
            <p:custDataLst>
              <p:tags r:id="rId1"/>
            </p:custDataLst>
          </p:nvPr>
        </p:nvSpPr>
        <p:spPr>
          <a:xfrm>
            <a:off x="853440" y="4008120"/>
            <a:ext cx="4221163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PPTLabsHighlightTextFragmentsShapeada8e1de-5371-4386-8be0-91688b64bc00"/>
          <p:cNvSpPr/>
          <p:nvPr>
            <p:custDataLst>
              <p:tags r:id="rId2"/>
            </p:custDataLst>
          </p:nvPr>
        </p:nvSpPr>
        <p:spPr>
          <a:xfrm>
            <a:off x="861060" y="4160520"/>
            <a:ext cx="5234940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62000" y="766119"/>
            <a:ext cx="5410200" cy="1482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5410200" cy="453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/>
              <a:t>A </a:t>
            </a:r>
            <a:r>
              <a:rPr lang="en-SG" sz="1000" dirty="0"/>
              <a:t>requirement specifies needs of stakeholders that are to be met by software.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1500" y="1744980"/>
            <a:ext cx="101422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1898" y="1744980"/>
            <a:ext cx="101422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09800" y="613720"/>
            <a:ext cx="1828800" cy="851275"/>
            <a:chOff x="2209800" y="613720"/>
            <a:chExt cx="1828800" cy="851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ectangular Callout 7"/>
            <p:cNvSpPr/>
            <p:nvPr/>
          </p:nvSpPr>
          <p:spPr>
            <a:xfrm>
              <a:off x="2209800" y="766119"/>
              <a:ext cx="1828800" cy="698876"/>
            </a:xfrm>
            <a:prstGeom prst="wedgeRectCallout">
              <a:avLst>
                <a:gd name="adj1" fmla="val -23333"/>
                <a:gd name="adj2" fmla="val 6980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/>
                <a:t>A project that aim to replace or update an established software system. </a:t>
              </a:r>
              <a:endParaRPr lang="en-SG" sz="1000" dirty="0">
                <a:solidFill>
                  <a:schemeClr val="dk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613720"/>
              <a:ext cx="1828800" cy="15239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 smtClean="0">
                  <a:solidFill>
                    <a:schemeClr val="bg1"/>
                  </a:solidFill>
                </a:rPr>
                <a:t>Brownfield project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0" y="2424898"/>
            <a:ext cx="541782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is it difficult</a:t>
            </a:r>
            <a:r>
              <a:rPr lang="en-SG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SG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0200" y="2471808"/>
            <a:ext cx="722376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intermediate</a:t>
            </a:r>
            <a:endParaRPr lang="en-SG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4380" y="2424898"/>
            <a:ext cx="5417820" cy="699302"/>
            <a:chOff x="457200" y="2819400"/>
            <a:chExt cx="5715000" cy="699302"/>
          </a:xfrm>
        </p:grpSpPr>
        <p:sp>
          <p:nvSpPr>
            <p:cNvPr id="18" name="Rectangle 17"/>
            <p:cNvSpPr/>
            <p:nvPr/>
          </p:nvSpPr>
          <p:spPr>
            <a:xfrm>
              <a:off x="457200" y="2819400"/>
              <a:ext cx="57150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SG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Why is it difficult</a:t>
              </a:r>
              <a:r>
                <a:rPr lang="en-SG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34000" y="2866310"/>
              <a:ext cx="762000" cy="152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intermediate</a:t>
              </a:r>
              <a:endParaRPr lang="en-SG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200" y="3065621"/>
              <a:ext cx="5715000" cy="453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Requirements </a:t>
              </a:r>
              <a:r>
                <a:rPr lang="en-SG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 is difficult because ...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</a:t>
              </a:r>
              <a:r>
                <a:rPr lang="en-SG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also because </a:t>
              </a:r>
              <a:r>
                <a:rPr lang="en-SG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</a:t>
              </a:r>
              <a:endPara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81000" y="33528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when dealing with requirements, we need to consider both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1546860"/>
            <a:ext cx="563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greenfield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as in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stakeholders’ needs and expectations 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be understood, discussed, refined, clarified, scoped or re-scoped. 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Dealing with requirements is a complicated task. It is not as simple as writing a wish list.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3962400"/>
            <a:ext cx="5417820" cy="3962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contrast to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specify what the system should do, </a:t>
            </a:r>
          </a:p>
          <a:p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constraints under which system is developed and operated. </a:t>
            </a: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examples of Non-Functional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size, volatility, persistency etc.,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technical environment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system would operate or need to be compatible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Accessibility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Capacity, Compliance with regulations,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Disaster recovery, Efficiency, Extensibility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Fault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tolerance, Interoperability, Maintainability, Privacy, Portability, Quality, Reliability,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time, Robustness, Scalability, Security, Stability, Testability, and more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 NFR?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 must load within 5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of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NFRs?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secure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fast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allow adding accounts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SG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3806499"/>
            <a:ext cx="5417820" cy="148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Non-Functional Requirements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00400" y="1889760"/>
            <a:ext cx="35547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1060" y="5791200"/>
            <a:ext cx="523494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examples</a:t>
            </a:r>
            <a:endParaRPr lang="en-SG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97424" y="5838110"/>
            <a:ext cx="722376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advanced</a:t>
            </a:r>
            <a:endParaRPr lang="en-SG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4" name="Rounded Rectangle 1023"/>
          <p:cNvSpPr/>
          <p:nvPr/>
        </p:nvSpPr>
        <p:spPr>
          <a:xfrm>
            <a:off x="990600" y="6705600"/>
            <a:ext cx="838200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Hide answer</a:t>
            </a:r>
            <a:endParaRPr lang="en-SG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05840" y="7620000"/>
            <a:ext cx="838200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 answer</a:t>
            </a:r>
            <a:endParaRPr lang="en-SG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990600" y="6400800"/>
            <a:ext cx="5029200" cy="228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8" name="Rectangle 1027"/>
          <p:cNvSpPr/>
          <p:nvPr/>
        </p:nvSpPr>
        <p:spPr>
          <a:xfrm>
            <a:off x="4357053" y="44196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 smtClean="0">
                <a:solidFill>
                  <a:srgbClr val="0070C0"/>
                </a:solidFill>
              </a:rPr>
              <a:t>FRs </a:t>
            </a:r>
            <a:r>
              <a:rPr lang="en-SG" sz="1200" dirty="0">
                <a:solidFill>
                  <a:srgbClr val="0070C0"/>
                </a:solidFill>
              </a:rPr>
              <a:t>are about </a:t>
            </a:r>
            <a:r>
              <a:rPr lang="en-SG" sz="1200" b="1" dirty="0">
                <a:solidFill>
                  <a:srgbClr val="0070C0"/>
                </a:solidFill>
              </a:rPr>
              <a:t>WHAT</a:t>
            </a:r>
            <a:r>
              <a:rPr lang="en-SG" sz="1200" dirty="0">
                <a:solidFill>
                  <a:srgbClr val="0070C0"/>
                </a:solidFill>
              </a:rPr>
              <a:t> a system does; NFRS are about </a:t>
            </a:r>
            <a:r>
              <a:rPr lang="en-SG" sz="1200" b="1" dirty="0">
                <a:solidFill>
                  <a:srgbClr val="0070C0"/>
                </a:solidFill>
              </a:rPr>
              <a:t>HOW</a:t>
            </a:r>
            <a:r>
              <a:rPr lang="en-SG" sz="1200" dirty="0">
                <a:solidFill>
                  <a:srgbClr val="0070C0"/>
                </a:solidFill>
              </a:rPr>
              <a:t> the system does those things</a:t>
            </a:r>
          </a:p>
        </p:txBody>
      </p:sp>
    </p:spTree>
    <p:extLst>
      <p:ext uri="{BB962C8B-B14F-4D97-AF65-F5344CB8AC3E}">
        <p14:creationId xmlns:p14="http://schemas.microsoft.com/office/powerpoint/2010/main" val="23558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PTLabsHighlightTextFragmentsShapeada8e1de-5371-4386-8be0-91688b64bc00"/>
          <p:cNvSpPr/>
          <p:nvPr>
            <p:custDataLst>
              <p:tags r:id="rId1"/>
            </p:custDataLst>
          </p:nvPr>
        </p:nvSpPr>
        <p:spPr>
          <a:xfrm>
            <a:off x="853440" y="3093720"/>
            <a:ext cx="4221163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PPTLabsHighlightTextFragmentsShapeada8e1de-5371-4386-8be0-91688b64bc00"/>
          <p:cNvSpPr/>
          <p:nvPr>
            <p:custDataLst>
              <p:tags r:id="rId2"/>
            </p:custDataLst>
          </p:nvPr>
        </p:nvSpPr>
        <p:spPr>
          <a:xfrm>
            <a:off x="861060" y="3246120"/>
            <a:ext cx="5234940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62000" y="766119"/>
            <a:ext cx="5410200" cy="1482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5410200" cy="453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/>
              <a:t>A </a:t>
            </a:r>
            <a:r>
              <a:rPr lang="en-SG" sz="1000" dirty="0"/>
              <a:t>requirement specifies needs of stakeholders that are to be met by software.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23622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when dealing with requirements, we need to consider both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1546860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greenfield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as in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stakeholders’ needs and expectations 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be understood, discussed, refined, clarified, scoped or re-scoped. 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Dealing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requirements is a complicated task. It is not as simple as writing a wish list.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3048000"/>
            <a:ext cx="5417820" cy="381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contrast to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specify what the system should do, </a:t>
            </a:r>
          </a:p>
          <a:p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constraints under which system is developed and operated. </a:t>
            </a: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examples of Non-Functional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size, volatility, persistency etc.,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technical environment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system would operate or need to be compatible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Accessibility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Capacity, Compliance with regulations,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Disaster recovery, Efficiency, Extensibility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Fault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tolerance, Interoperability, Maintainability, Privacy, Portability, Quality, Reliability,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time, Robustness, Scalability, Security, Stability, Testability, and more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 NFR?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 must load within 5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of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NFRs?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secure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fast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allow adding accounts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SG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2892099"/>
            <a:ext cx="5417820" cy="148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Non-Functional Requirements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990600" y="5105400"/>
            <a:ext cx="5029200" cy="228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4721" y="6172200"/>
            <a:ext cx="5029200" cy="533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[x]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must be secure</a:t>
            </a:r>
          </a:p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[x]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must be fast</a:t>
            </a:r>
          </a:p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system must allow adding accounts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" y="66472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[Handout]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3126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</a:t>
            </a:r>
            <a:endParaRPr lang="en-SG" b="1" dirty="0"/>
          </a:p>
        </p:txBody>
      </p:sp>
      <p:sp>
        <p:nvSpPr>
          <p:cNvPr id="33" name="Rectangle 1027"/>
          <p:cNvSpPr/>
          <p:nvPr/>
        </p:nvSpPr>
        <p:spPr>
          <a:xfrm>
            <a:off x="4357053" y="35052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 smtClean="0">
                <a:solidFill>
                  <a:srgbClr val="0070C0"/>
                </a:solidFill>
              </a:rPr>
              <a:t>FRs </a:t>
            </a:r>
            <a:r>
              <a:rPr lang="en-SG" sz="1200" dirty="0">
                <a:solidFill>
                  <a:srgbClr val="0070C0"/>
                </a:solidFill>
              </a:rPr>
              <a:t>are about </a:t>
            </a:r>
            <a:r>
              <a:rPr lang="en-SG" sz="1200" b="1" dirty="0">
                <a:solidFill>
                  <a:srgbClr val="0070C0"/>
                </a:solidFill>
              </a:rPr>
              <a:t>WHAT</a:t>
            </a:r>
            <a:r>
              <a:rPr lang="en-SG" sz="1200" dirty="0">
                <a:solidFill>
                  <a:srgbClr val="0070C0"/>
                </a:solidFill>
              </a:rPr>
              <a:t> a system does; NFRS are about </a:t>
            </a:r>
            <a:r>
              <a:rPr lang="en-SG" sz="1200" b="1" dirty="0">
                <a:solidFill>
                  <a:srgbClr val="0070C0"/>
                </a:solidFill>
              </a:rPr>
              <a:t>HOW</a:t>
            </a:r>
            <a:r>
              <a:rPr lang="en-SG" sz="1200" dirty="0">
                <a:solidFill>
                  <a:srgbClr val="0070C0"/>
                </a:solidFill>
              </a:rPr>
              <a:t> the system does those things</a:t>
            </a:r>
          </a:p>
        </p:txBody>
      </p:sp>
    </p:spTree>
    <p:extLst>
      <p:ext uri="{BB962C8B-B14F-4D97-AF65-F5344CB8AC3E}">
        <p14:creationId xmlns:p14="http://schemas.microsoft.com/office/powerpoint/2010/main" val="37991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/>
        </p:nvSpPr>
        <p:spPr>
          <a:xfrm>
            <a:off x="457200" y="838200"/>
            <a:ext cx="3733800" cy="25146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SG" sz="1000" dirty="0"/>
              <a:t>A prototype is a mock up, a scaled down version, or a partial system constructed </a:t>
            </a:r>
            <a:br>
              <a:rPr lang="en-SG" sz="1000" dirty="0"/>
            </a:br>
            <a:r>
              <a:rPr lang="en-SG" sz="1000" dirty="0"/>
              <a:t/>
            </a:r>
            <a:br>
              <a:rPr lang="en-SG" sz="1000" dirty="0"/>
            </a:br>
            <a:r>
              <a:rPr lang="en-SG" sz="1000" b="1" dirty="0"/>
              <a:t>1. </a:t>
            </a:r>
            <a:r>
              <a:rPr lang="en-SG" sz="1000" dirty="0"/>
              <a:t>to get users’ feedback. </a:t>
            </a:r>
            <a:br>
              <a:rPr lang="en-SG" sz="1000" dirty="0"/>
            </a:br>
            <a:r>
              <a:rPr lang="en-SG" sz="1000" b="1" dirty="0"/>
              <a:t>2. </a:t>
            </a:r>
            <a:r>
              <a:rPr lang="en-SG" sz="1000" dirty="0"/>
              <a:t>to validate a technical concept (a "proof-of-concept" prototype).</a:t>
            </a:r>
            <a:br>
              <a:rPr lang="en-SG" sz="1000" dirty="0"/>
            </a:br>
            <a:r>
              <a:rPr lang="en-SG" sz="1000" b="1" dirty="0"/>
              <a:t>3. </a:t>
            </a:r>
            <a:r>
              <a:rPr lang="en-SG" sz="1000" dirty="0"/>
              <a:t>to give a preview of what is to come, or to compare multiple alternatives on a </a:t>
            </a:r>
            <a:r>
              <a:rPr lang="en-SG" sz="1000" dirty="0" smtClean="0"/>
              <a:t>small </a:t>
            </a:r>
            <a:r>
              <a:rPr lang="en-SG" sz="1000" dirty="0"/>
              <a:t>scale before committing fully to one alternative. </a:t>
            </a:r>
            <a:br>
              <a:rPr lang="en-SG" sz="1000" dirty="0"/>
            </a:br>
            <a:r>
              <a:rPr lang="en-SG" sz="1000" b="1" dirty="0"/>
              <a:t>4. </a:t>
            </a:r>
            <a:r>
              <a:rPr lang="en-SG" sz="1000" dirty="0"/>
              <a:t>for early field-testing under controlled conditions</a:t>
            </a:r>
            <a:r>
              <a:rPr lang="en-SG" sz="1000" dirty="0" smtClean="0"/>
              <a:t>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/>
              <a:t>Early UI prototyping, i.e. sketching the user interface for the intended product, is a good technique </a:t>
            </a:r>
            <a:endParaRPr lang="en-SG" sz="1000" dirty="0" smtClean="0"/>
          </a:p>
          <a:p>
            <a:r>
              <a:rPr lang="en-SG" sz="1000" dirty="0"/>
              <a:t/>
            </a:r>
            <a:br>
              <a:rPr lang="en-SG" sz="1000" dirty="0"/>
            </a:br>
            <a:r>
              <a:rPr lang="en-SG" sz="1000" dirty="0"/>
              <a:t>to uncover requirements, in particular, those related to how users interact with the system. </a:t>
            </a:r>
            <a:endParaRPr lang="en-SG" sz="1000" dirty="0" smtClean="0"/>
          </a:p>
        </p:txBody>
      </p:sp>
      <p:sp>
        <p:nvSpPr>
          <p:cNvPr id="3" name="TextBox 1"/>
          <p:cNvSpPr txBox="1"/>
          <p:nvPr/>
        </p:nvSpPr>
        <p:spPr>
          <a:xfrm>
            <a:off x="228600" y="3126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Prototyping</a:t>
            </a:r>
            <a:endParaRPr lang="en-SG" b="1" dirty="0"/>
          </a:p>
        </p:txBody>
      </p:sp>
      <p:sp>
        <p:nvSpPr>
          <p:cNvPr id="4" name="Rectangle 23"/>
          <p:cNvSpPr/>
          <p:nvPr/>
        </p:nvSpPr>
        <p:spPr>
          <a:xfrm>
            <a:off x="4191000" y="992042"/>
            <a:ext cx="2057400" cy="2057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here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SG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4"/>
          <p:cNvSpPr/>
          <p:nvPr/>
        </p:nvSpPr>
        <p:spPr>
          <a:xfrm>
            <a:off x="4191000" y="836141"/>
            <a:ext cx="2057400" cy="148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UI prototype of a mobile app</a:t>
            </a:r>
          </a:p>
        </p:txBody>
      </p:sp>
      <p:sp>
        <p:nvSpPr>
          <p:cNvPr id="6" name="Rectangle 23"/>
          <p:cNvSpPr/>
          <p:nvPr/>
        </p:nvSpPr>
        <p:spPr>
          <a:xfrm>
            <a:off x="457200" y="3344562"/>
            <a:ext cx="5791200" cy="84643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SG" sz="1000" dirty="0" smtClean="0"/>
              <a:t>UI </a:t>
            </a:r>
            <a:r>
              <a:rPr lang="en-SG" sz="1000" dirty="0"/>
              <a:t>prototypes are often used in brainstorming sessions, or in meetings with the users to get quick feedback from them. </a:t>
            </a:r>
            <a:br>
              <a:rPr lang="en-SG" sz="1000" dirty="0"/>
            </a:br>
            <a:r>
              <a:rPr lang="en-SG" sz="1000" dirty="0"/>
              <a:t>Here is a more realistic example of a GUI prototype created using </a:t>
            </a:r>
            <a:r>
              <a:rPr lang="en-SG" sz="1000" dirty="0" err="1"/>
              <a:t>Balsamiq</a:t>
            </a:r>
            <a:r>
              <a:rPr lang="en-SG" sz="1000" dirty="0"/>
              <a:t> </a:t>
            </a:r>
            <a:br>
              <a:rPr lang="en-SG" sz="1000" dirty="0"/>
            </a:br>
            <a:r>
              <a:rPr lang="en-SG" sz="1000" dirty="0"/>
              <a:t>(a tool for creating UI </a:t>
            </a:r>
            <a:r>
              <a:rPr lang="en-SG" sz="1000" dirty="0" smtClean="0"/>
              <a:t>prototypes)</a:t>
            </a:r>
            <a:r>
              <a:rPr lang="en-SG" sz="1000" baseline="30000" dirty="0" smtClean="0"/>
              <a:t>[BAL-IMG]</a:t>
            </a:r>
            <a:endParaRPr lang="en-SG" sz="1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3"/>
          <p:cNvSpPr/>
          <p:nvPr/>
        </p:nvSpPr>
        <p:spPr>
          <a:xfrm>
            <a:off x="457200" y="4800600"/>
            <a:ext cx="5791200" cy="84643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marL="177800" indent="-177800"/>
            <a:r>
              <a:rPr lang="en-SG" sz="800" dirty="0"/>
              <a:t>[BAL-IMG</a:t>
            </a:r>
            <a:r>
              <a:rPr lang="en-SG" sz="800" dirty="0" smtClean="0"/>
              <a:t>] Image </a:t>
            </a:r>
            <a:r>
              <a:rPr lang="en-SG" sz="800" dirty="0"/>
              <a:t>taken from </a:t>
            </a:r>
            <a:r>
              <a:rPr lang="en-SG" sz="800" dirty="0"/>
              <a:t>[http://balsamiq.com/]</a:t>
            </a:r>
            <a:r>
              <a:rPr lang="en-SG" sz="800" dirty="0"/>
              <a:t>(</a:t>
            </a:r>
            <a:r>
              <a:rPr lang="en-SG" sz="800" i="1" dirty="0"/>
              <a:t>http://balsamiq.com/products/mockups</a:t>
            </a:r>
            <a:r>
              <a:rPr lang="en-SG" sz="800" dirty="0"/>
              <a:t>). </a:t>
            </a:r>
            <a:br>
              <a:rPr lang="en-SG" sz="800" dirty="0"/>
            </a:br>
            <a:r>
              <a:rPr lang="en-SG" sz="800" dirty="0" err="1"/>
              <a:t>Balsmiq</a:t>
            </a:r>
            <a:r>
              <a:rPr lang="en-SG" sz="800" dirty="0"/>
              <a:t> has a free version for creating UI prototypes.</a:t>
            </a:r>
            <a:endParaRPr lang="en-SG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4724400"/>
            <a:ext cx="5791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5498" y="3854450"/>
            <a:ext cx="20650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/>
          <p:nvPr/>
        </p:nvGrpSpPr>
        <p:grpSpPr>
          <a:xfrm>
            <a:off x="228600" y="2685090"/>
            <a:ext cx="1828800" cy="851275"/>
            <a:chOff x="2209800" y="613720"/>
            <a:chExt cx="1828800" cy="851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Rectangular Callout 11"/>
            <p:cNvSpPr/>
            <p:nvPr/>
          </p:nvSpPr>
          <p:spPr>
            <a:xfrm>
              <a:off x="2209800" y="766119"/>
              <a:ext cx="1828800" cy="698876"/>
            </a:xfrm>
            <a:prstGeom prst="wedgeRectCallout">
              <a:avLst>
                <a:gd name="adj1" fmla="val -24027"/>
                <a:gd name="adj2" fmla="val 8252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 smtClean="0"/>
                <a:t>Image here</a:t>
              </a:r>
              <a:endParaRPr lang="en-SG" sz="1000" dirty="0">
                <a:solidFill>
                  <a:schemeClr val="dk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613720"/>
              <a:ext cx="1828800" cy="15239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 smtClean="0">
                  <a:solidFill>
                    <a:schemeClr val="bg1"/>
                  </a:solidFill>
                </a:rPr>
                <a:t>A UI prototype of a mobile app</a:t>
              </a: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981200" y="3186926"/>
            <a:ext cx="2667000" cy="425637"/>
          </a:xfrm>
          <a:prstGeom prst="wedgeRectCallout">
            <a:avLst>
              <a:gd name="adj1" fmla="val -29671"/>
              <a:gd name="adj2" fmla="val 10671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900" dirty="0"/>
              <a:t>Image taken from </a:t>
            </a:r>
            <a:r>
              <a:rPr lang="en-SG" sz="900" dirty="0" smtClean="0">
                <a:hlinkClick r:id="rId2"/>
              </a:rPr>
              <a:t>http</a:t>
            </a:r>
            <a:r>
              <a:rPr lang="en-SG" sz="900" dirty="0">
                <a:hlinkClick r:id="rId2"/>
              </a:rPr>
              <a:t>://</a:t>
            </a:r>
            <a:r>
              <a:rPr lang="en-SG" sz="900" dirty="0" smtClean="0">
                <a:hlinkClick r:id="rId2"/>
              </a:rPr>
              <a:t>balsamiq.com</a:t>
            </a:r>
            <a:r>
              <a:rPr lang="en-SG" sz="900" dirty="0" smtClean="0"/>
              <a:t>  </a:t>
            </a:r>
            <a:r>
              <a:rPr lang="en-SG" sz="900" dirty="0"/>
              <a:t/>
            </a:r>
            <a:br>
              <a:rPr lang="en-SG" sz="900" dirty="0"/>
            </a:br>
            <a:r>
              <a:rPr lang="en-SG" sz="900" dirty="0" err="1"/>
              <a:t>Balsmiq</a:t>
            </a:r>
            <a:r>
              <a:rPr lang="en-SG" sz="900" dirty="0"/>
              <a:t> has a free version for creating UI </a:t>
            </a:r>
            <a:r>
              <a:rPr lang="en-SG" sz="900" dirty="0" smtClean="0"/>
              <a:t>prototypes</a:t>
            </a:r>
            <a:r>
              <a:rPr lang="en-SG" sz="9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362200" y="3962400"/>
            <a:ext cx="20650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449</Words>
  <Application>Microsoft Office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14</cp:revision>
  <dcterms:created xsi:type="dcterms:W3CDTF">2006-08-16T00:00:00Z</dcterms:created>
  <dcterms:modified xsi:type="dcterms:W3CDTF">2016-11-20T10:32:10Z</dcterms:modified>
</cp:coreProperties>
</file>