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Playfair Display"/>
      <p:regular r:id="rId47"/>
      <p:bold r:id="rId48"/>
      <p:italic r:id="rId49"/>
      <p:boldItalic r:id="rId50"/>
    </p:embeddedFont>
    <p:embeddedFont>
      <p:font typeface="Montserrat"/>
      <p:regular r:id="rId51"/>
      <p:bold r:id="rId52"/>
      <p:italic r:id="rId53"/>
      <p:boldItalic r:id="rId54"/>
    </p:embeddedFont>
    <p:embeddedFont>
      <p:font typeface="Oswald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layfairDisplay-bold.fntdata"/><Relationship Id="rId47" Type="http://schemas.openxmlformats.org/officeDocument/2006/relationships/font" Target="fonts/PlayfairDisplay-regular.fntdata"/><Relationship Id="rId49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regular.fntdata"/><Relationship Id="rId50" Type="http://schemas.openxmlformats.org/officeDocument/2006/relationships/font" Target="fonts/PlayfairDisplay-boldItalic.fntdata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6.xml"/><Relationship Id="rId55" Type="http://schemas.openxmlformats.org/officeDocument/2006/relationships/font" Target="fonts/Oswald-regular.fntdata"/><Relationship Id="rId10" Type="http://schemas.openxmlformats.org/officeDocument/2006/relationships/slide" Target="slides/slide5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f2335985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f2335985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3eca3b45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3eca3b4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3eca3b45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3eca3b45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5ed5ce3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5ed5ce3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5ed5ce30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5ed5ce3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5ed5ce30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5ed5ce30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5ed5ce30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5ed5ce30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5ed5ce30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5ed5ce30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5ed5ce30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5ed5ce30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5ed5ce30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15ed5ce30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e701859c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0e701859c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5ed5ce30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15ed5ce30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5ed5ce30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15ed5ce30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cbe5b5d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cbe5b5d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5ed5ce3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15ed5ce3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5ed5ce30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15ed5ce30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5ed5ce307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15ed5ce307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5ed5ce307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15ed5ce307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cadefc9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1cadefc9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1cadefc9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1cadefc9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cadefc9b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cadefc9b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f2335985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f2335985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cadefc9b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1cadefc9b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cadefc9b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1cadefc9b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cadefc9b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cadefc9b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1cadefc9b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1cadefc9b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1cadefc9b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1cadefc9b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1f511fba9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1f511fba9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1f511fba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1f511fba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1f511fba9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1f511fba9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f511fba9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f511fba9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9fa433a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9fa433a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2335985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2335985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f9fa433a8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f9fa433a8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f9fa433a8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f9fa433a8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f2335985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f2335985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f2335985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f2335985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f2335985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f2335985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f2335985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f2335985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f2335985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f2335985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MySQL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sr"/>
              <a:t>Maj 04-11,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Kreiranje šeme i objekata šeme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Primjer: SQL iskaz kojim se kreira tabela </a:t>
            </a:r>
            <a:r>
              <a:rPr b="1" lang="sr"/>
              <a:t>fakultet: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Za kolone koje su dio primarnog ključa podrazumijeva se </a:t>
            </a:r>
            <a:r>
              <a:rPr b="1" lang="sr"/>
              <a:t>not null</a:t>
            </a:r>
            <a:r>
              <a:rPr lang="sr"/>
              <a:t> ograničenje</a:t>
            </a:r>
            <a:br>
              <a:rPr b="1" lang="sr"/>
            </a:br>
            <a:endParaRPr b="1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75" y="1630150"/>
            <a:ext cx="4474901" cy="17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Kreiranje šeme i objekata šeme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Ukoliko samo jedna kolona čini primarni ključ tabele, tada je odgovarajuće ograničenje moguće navesti pri definiciji kolone, kao npr:</a:t>
            </a:r>
            <a:br>
              <a:rPr lang="sr"/>
            </a:b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263" y="2425400"/>
            <a:ext cx="6655476" cy="16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Kreiranje šeme i objekata šeme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Primjer: SQL iskaz kojim se kreira tabela </a:t>
            </a:r>
            <a:r>
              <a:rPr b="1" lang="sr"/>
              <a:t>predmet:</a:t>
            </a:r>
            <a:br>
              <a:rPr b="1" lang="sr"/>
            </a:b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688" y="1632950"/>
            <a:ext cx="6530625" cy="35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Kreiranje šeme i objekata šeme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 definiciji stranog ključa moguće je navesti i naziv ograničenja koje specifikuje strani ključ, kao npr: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Naziv ograničenja mora biti jedinstven na nivou šeme baze podataka.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445" y="1927925"/>
            <a:ext cx="3883100" cy="22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Kreiranje šeme i objekata šeme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 definiciji stranog ključa, moguće je navesti i </a:t>
            </a:r>
            <a:r>
              <a:rPr b="1" lang="sr"/>
              <a:t>ograničenja referencijalnog integriteta </a:t>
            </a:r>
            <a:r>
              <a:rPr lang="sr"/>
              <a:t>za akcije brisanja (</a:t>
            </a:r>
            <a:r>
              <a:rPr b="1" lang="sr"/>
              <a:t>on delete</a:t>
            </a:r>
            <a:r>
              <a:rPr lang="sr"/>
              <a:t>) i ažuriranja (</a:t>
            </a:r>
            <a:r>
              <a:rPr b="1" lang="sr"/>
              <a:t>on update</a:t>
            </a:r>
            <a:r>
              <a:rPr lang="sr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Moguće vrijednosti su:</a:t>
            </a:r>
            <a:br>
              <a:rPr lang="sr"/>
            </a:br>
            <a:r>
              <a:rPr lang="sr"/>
              <a:t>- </a:t>
            </a:r>
            <a:r>
              <a:rPr b="1" lang="sr"/>
              <a:t>cascade</a:t>
            </a:r>
            <a:br>
              <a:rPr lang="sr"/>
            </a:br>
            <a:r>
              <a:rPr lang="sr"/>
              <a:t>- </a:t>
            </a:r>
            <a:r>
              <a:rPr b="1" lang="sr"/>
              <a:t>set null</a:t>
            </a:r>
            <a:br>
              <a:rPr lang="sr"/>
            </a:br>
            <a:r>
              <a:rPr lang="sr"/>
              <a:t>- </a:t>
            </a:r>
            <a:r>
              <a:rPr b="1" lang="sr"/>
              <a:t>set default </a:t>
            </a:r>
            <a:r>
              <a:rPr lang="sr"/>
              <a:t>(nije podržana u MySQL)</a:t>
            </a:r>
            <a:br>
              <a:rPr lang="sr"/>
            </a:br>
            <a:r>
              <a:rPr lang="sr"/>
              <a:t>- </a:t>
            </a:r>
            <a:r>
              <a:rPr b="1" lang="sr"/>
              <a:t>restrict</a:t>
            </a:r>
            <a:br>
              <a:rPr b="1" lang="sr"/>
            </a:br>
            <a:r>
              <a:rPr lang="sr"/>
              <a:t>- </a:t>
            </a:r>
            <a:r>
              <a:rPr b="1" lang="sr"/>
              <a:t>no action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Kreiranje šeme i objekata šeme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Primjer</a:t>
            </a:r>
            <a:r>
              <a:rPr lang="sr"/>
              <a:t>: SQL iskaz kojim se kreira tabela </a:t>
            </a:r>
            <a:r>
              <a:rPr b="1" lang="sr"/>
              <a:t>predmet</a:t>
            </a:r>
            <a:r>
              <a:rPr lang="sr"/>
              <a:t>, pri čemu su navedena ograničenja referencijalnog integriteta pri definiciji stranog ključa: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463" y="2036225"/>
            <a:ext cx="4413075" cy="27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Kreiranje šeme i objekata šeme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234075"/>
            <a:ext cx="8520600" cy="33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Pored kolona koje čine </a:t>
            </a:r>
            <a:r>
              <a:rPr b="1" lang="sr"/>
              <a:t>primarni ključ</a:t>
            </a:r>
            <a:r>
              <a:rPr lang="sr"/>
              <a:t> tabele, često postoje i druge kolone nad kojima treba obezbjediti jedinstvenost vrijednosti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Da bi se obezbjedila jedinstvenost vrijednosti kolona koje ne čine primarni ključ, koristi se </a:t>
            </a:r>
            <a:r>
              <a:rPr b="1" lang="sr"/>
              <a:t>unique </a:t>
            </a:r>
            <a:r>
              <a:rPr lang="sr"/>
              <a:t>specifikacija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Kolone koje čine dio </a:t>
            </a:r>
            <a:r>
              <a:rPr b="1" lang="sr"/>
              <a:t>unique </a:t>
            </a:r>
            <a:r>
              <a:rPr lang="sr"/>
              <a:t>specifikacije mogu imati </a:t>
            </a:r>
            <a:r>
              <a:rPr b="1" lang="sr"/>
              <a:t>null </a:t>
            </a:r>
            <a:r>
              <a:rPr lang="sr"/>
              <a:t>vrijednosti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Unique </a:t>
            </a:r>
            <a:r>
              <a:rPr lang="sr"/>
              <a:t>specifikacija se može navesti pri definiciji kolone (ukoliko samo jednu kolonu treba uključiti u specifikaciju) ili kao integritetsko ograničenje (koje može biti imenovano)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Kreiranje šeme i objekata šeme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Primjer: SQL iskaz kojim se kreira tabela </a:t>
            </a:r>
            <a:r>
              <a:rPr b="1" lang="sr"/>
              <a:t>student</a:t>
            </a:r>
            <a:r>
              <a:rPr lang="sr"/>
              <a:t>, pri čemu je navedena </a:t>
            </a:r>
            <a:r>
              <a:rPr b="1" lang="sr"/>
              <a:t>unique </a:t>
            </a:r>
            <a:r>
              <a:rPr lang="sr"/>
              <a:t>specifikacija nad kolonom </a:t>
            </a:r>
            <a:r>
              <a:rPr b="1" lang="sr"/>
              <a:t>BrojIndeksa</a:t>
            </a:r>
            <a:r>
              <a:rPr lang="sr"/>
              <a:t>: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238" y="2098975"/>
            <a:ext cx="4191525" cy="25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Modifikacija šeme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Šema se briše </a:t>
            </a:r>
            <a:r>
              <a:rPr b="1" lang="sr"/>
              <a:t>drop schema </a:t>
            </a:r>
            <a:r>
              <a:rPr lang="sr"/>
              <a:t>iskazom čiji je opšti oblik: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U MySQL-u nije podržano specifikovanje opcija ponašanja </a:t>
            </a:r>
            <a:r>
              <a:rPr b="1" lang="sr"/>
              <a:t>drop schema </a:t>
            </a:r>
            <a:r>
              <a:rPr lang="sr"/>
              <a:t>iskaza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Tabele se brišu </a:t>
            </a:r>
            <a:r>
              <a:rPr b="1" lang="sr"/>
              <a:t>drop table </a:t>
            </a:r>
            <a:r>
              <a:rPr lang="sr"/>
              <a:t>iskazom čiji je opšti oblik: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sr"/>
            </a:b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675" y="1632800"/>
            <a:ext cx="4176156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5350" y="3218775"/>
            <a:ext cx="4298804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Modifikacija šeme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Struktura tabele mijenja se odgovarajućim </a:t>
            </a:r>
            <a:r>
              <a:rPr b="1" lang="sr"/>
              <a:t>alter table </a:t>
            </a:r>
            <a:r>
              <a:rPr lang="sr"/>
              <a:t>iskazom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Opšti oblik iskaza za dodavanje novih kolona: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Nove kolone se dodaju na kraj tabele.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Opšti oblik iskaza za postavljanje podrazumijevane vrijednosti: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Opšti oblik iskaza za ukidanje podrazumijevane vrijednosti:</a:t>
            </a:r>
            <a:br>
              <a:rPr lang="sr"/>
            </a:br>
            <a:br>
              <a:rPr lang="sr"/>
            </a:b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175" y="1963225"/>
            <a:ext cx="6861651" cy="5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278" y="3196450"/>
            <a:ext cx="681344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8800" y="4254074"/>
            <a:ext cx="67064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Uvod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SQL </a:t>
            </a:r>
            <a:r>
              <a:rPr lang="sr"/>
              <a:t>(Structured Query Language) je upitni jezik visokog nivoa za rad sa relacionim bazama podataka, a baziran je na relacionom računu i relacionoj algebri.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Nastao je 70tih godina prošlog vijeka u IBM-ovim istraživačkim laboratorijama u San Jose-u, u okviru System R projekta koji je trebao da istraži i demonstrira mogućnosti relacionih DBMS.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Sastoji se od dvije komponente:</a:t>
            </a:r>
            <a:br>
              <a:rPr lang="sr"/>
            </a:br>
            <a:r>
              <a:rPr lang="sr"/>
              <a:t>- DDL (Data Definition Language) komponente - omogućava definisanje objekata u bazi podataka</a:t>
            </a:r>
            <a:br>
              <a:rPr lang="sr"/>
            </a:br>
            <a:r>
              <a:rPr lang="sr"/>
              <a:t>- DML (Data Manipulation </a:t>
            </a:r>
            <a:r>
              <a:rPr lang="sr"/>
              <a:t>Language) komponente - omogućava manipulaciju podacima u bazi podataka.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Modifikacija šeme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Opšti oblik iskaza za brisanje kolone iz tabele: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Opšti oblik iskaza za specifikaciju primarnog ključa: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Opšti oblik iskaza za ukidanje primarnog ključa:</a:t>
            </a:r>
            <a:br>
              <a:rPr lang="sr"/>
            </a:br>
            <a:br>
              <a:rPr lang="sr"/>
            </a:br>
            <a:br>
              <a:rPr lang="sr"/>
            </a:b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657" y="1618050"/>
            <a:ext cx="667869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650" y="2571750"/>
            <a:ext cx="6678699" cy="6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6581" y="3494200"/>
            <a:ext cx="5850850" cy="3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Modifikacija šeme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Primjer: SQL iskazi kojima se kreiraju tabele </a:t>
            </a:r>
            <a:r>
              <a:rPr b="1" lang="sr"/>
              <a:t>predmet </a:t>
            </a:r>
            <a:r>
              <a:rPr lang="sr"/>
              <a:t>i </a:t>
            </a:r>
            <a:r>
              <a:rPr b="1" lang="sr"/>
              <a:t>fakultet</a:t>
            </a:r>
            <a:r>
              <a:rPr lang="sr"/>
              <a:t>, a zatim se u tabelu </a:t>
            </a:r>
            <a:r>
              <a:rPr b="1" lang="sr"/>
              <a:t>predmet </a:t>
            </a:r>
            <a:r>
              <a:rPr lang="sr"/>
              <a:t>(naknadno) dodaje odgovarajuća kolona, kao i strani ključ:</a:t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588" y="1983025"/>
            <a:ext cx="6102825" cy="31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Zadatak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Kreirati proizvoljnu šemu baze podataka pomoću SQL jezika. Iskoristiti sve komande koje su obrađene na času (</a:t>
            </a:r>
            <a:r>
              <a:rPr b="1" lang="sr"/>
              <a:t>create, use, add, drop, …)</a:t>
            </a:r>
            <a:r>
              <a:rPr lang="sr"/>
              <a:t>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sr" sz="3000"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Mapiranje konceptualnog modela u relacioni</a:t>
            </a:r>
            <a:endParaRPr sz="3000"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sr" sz="3000"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model podataka</a:t>
            </a:r>
            <a:endParaRPr/>
          </a:p>
        </p:txBody>
      </p:sp>
      <p:sp>
        <p:nvSpPr>
          <p:cNvPr id="212" name="Google Shape;212;p3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225" y="0"/>
            <a:ext cx="48335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Mapiranje jakih entitetskih tipova</a:t>
            </a:r>
            <a:endParaRPr/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Za svaki </a:t>
            </a:r>
            <a:r>
              <a:rPr b="1" lang="sr"/>
              <a:t>jaki entitetski </a:t>
            </a:r>
            <a:r>
              <a:rPr lang="sr"/>
              <a:t>tip generiše se tabela čije kolone odgovaraju atributima jakog entitetskog tipa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Kolone koje odgovaraju atributima </a:t>
            </a:r>
            <a:r>
              <a:rPr b="1" lang="sr"/>
              <a:t>primarnog ključa </a:t>
            </a:r>
            <a:r>
              <a:rPr lang="sr"/>
              <a:t>jakog entitetskog tipa čine </a:t>
            </a:r>
            <a:r>
              <a:rPr b="1" lang="sr"/>
              <a:t>primarni ključ </a:t>
            </a:r>
            <a:r>
              <a:rPr lang="sr"/>
              <a:t>tabele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Primjer: Mapiranje jakog entitetskog tipa </a:t>
            </a:r>
            <a:r>
              <a:rPr b="1" lang="sr"/>
              <a:t>FAKULTET</a:t>
            </a:r>
            <a:r>
              <a:rPr lang="sr"/>
              <a:t>:</a:t>
            </a:r>
            <a:endParaRPr/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363" y="3033523"/>
            <a:ext cx="4135275" cy="16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Mapiranje slabih entitetskih tipova</a:t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Za svaki slabi entitetski tip generiše se tabela čije kolone odgovaraju atributima slabog entitetskog tipa, a dodaju se i kolone koje odgovaraju atributima primarnog ključa jakog, odnosno identifikujućeg entitetskog tipa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Primarni ključ generisane tabele je unija kolona koje odgovaraju diskriminatoru slabog entitetskog tipa i dodanih kolona koje odgovaraju primarnom ključu identifikujućeg entitetskog tipa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Dodane kolone koje odgovaraju primarnom ključu identifikujućeg entitetskog tipa, čine strani ključ koji referencira tabelu u koju se mapira identifikujući entitetski tip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Mapiranje slabih entitetskih tipova</a:t>
            </a:r>
            <a:endParaRPr/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Primjer: Mapiranje slabog entitetskog tipa </a:t>
            </a:r>
            <a:r>
              <a:rPr b="1" lang="sr"/>
              <a:t>TELEFON_FAKULTET:</a:t>
            </a:r>
            <a:br>
              <a:rPr b="1" lang="sr"/>
            </a:br>
            <a:endParaRPr b="1"/>
          </a:p>
        </p:txBody>
      </p:sp>
      <p:pic>
        <p:nvPicPr>
          <p:cNvPr id="238" name="Google Shape;2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625" y="1621447"/>
            <a:ext cx="6766751" cy="35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Mapiranje specijalizacije</a:t>
            </a:r>
            <a:endParaRPr/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Koncept specijalizacije se mapira na tabele generisanjem više tabela, za viši entitetski tip/superklasu/natklasu i za niže entitetske tipove/potklase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Za natklasu, generiše se tabela čije kolone odgovaraju atributima natklase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Kolone koje odgovaraju atributima primarnog ključa natklase čine primarni ključ generisane tabele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Mapiranje specijalizacije</a:t>
            </a:r>
            <a:endParaRPr/>
          </a:p>
        </p:txBody>
      </p:sp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Primjer: Mapiranje natklase </a:t>
            </a:r>
            <a:r>
              <a:rPr b="1" lang="sr"/>
              <a:t>OSOBA</a:t>
            </a:r>
            <a:r>
              <a:rPr lang="sr"/>
              <a:t>:</a:t>
            </a:r>
            <a:br>
              <a:rPr lang="sr"/>
            </a:br>
            <a:endParaRPr/>
          </a:p>
        </p:txBody>
      </p:sp>
      <p:pic>
        <p:nvPicPr>
          <p:cNvPr id="251" name="Google Shape;2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387" y="1865675"/>
            <a:ext cx="5355224" cy="307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Osnovni tipovi podataka - MySQL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090300"/>
            <a:ext cx="8520600" cy="4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Numerički tipovi:</a:t>
            </a:r>
            <a:br>
              <a:rPr lang="sr"/>
            </a:br>
            <a:r>
              <a:rPr lang="sr"/>
              <a:t>- Egzaktni numerički tipovi:</a:t>
            </a:r>
            <a:br>
              <a:rPr lang="sr"/>
            </a:br>
            <a:r>
              <a:rPr lang="sr"/>
              <a:t>	- Cjelobrojni: </a:t>
            </a:r>
            <a:br>
              <a:rPr lang="sr"/>
            </a:br>
            <a:r>
              <a:rPr lang="sr"/>
              <a:t>		1. </a:t>
            </a:r>
            <a:r>
              <a:rPr b="1" lang="sr"/>
              <a:t>tinyint</a:t>
            </a:r>
            <a:br>
              <a:rPr lang="sr"/>
            </a:br>
            <a:r>
              <a:rPr lang="sr"/>
              <a:t>		2. </a:t>
            </a:r>
            <a:r>
              <a:rPr b="1" lang="sr"/>
              <a:t>smallint</a:t>
            </a:r>
            <a:br>
              <a:rPr lang="sr"/>
            </a:br>
            <a:r>
              <a:rPr lang="sr"/>
              <a:t>		3. </a:t>
            </a:r>
            <a:r>
              <a:rPr b="1" lang="sr"/>
              <a:t>mediumint</a:t>
            </a:r>
            <a:br>
              <a:rPr lang="sr"/>
            </a:br>
            <a:r>
              <a:rPr lang="sr"/>
              <a:t>		4. </a:t>
            </a:r>
            <a:r>
              <a:rPr b="1" lang="sr"/>
              <a:t>int</a:t>
            </a:r>
            <a:r>
              <a:rPr lang="sr"/>
              <a:t> ili </a:t>
            </a:r>
            <a:r>
              <a:rPr b="1" lang="sr"/>
              <a:t>integer</a:t>
            </a:r>
            <a:br>
              <a:rPr lang="sr"/>
            </a:br>
            <a:r>
              <a:rPr lang="sr"/>
              <a:t>		5. </a:t>
            </a:r>
            <a:r>
              <a:rPr b="1" lang="sr"/>
              <a:t>bigint</a:t>
            </a:r>
            <a:br>
              <a:rPr lang="sr"/>
            </a:br>
            <a:r>
              <a:rPr lang="sr"/>
              <a:t>	- Racionalni:</a:t>
            </a:r>
            <a:br>
              <a:rPr lang="sr"/>
            </a:br>
            <a:r>
              <a:rPr lang="sr"/>
              <a:t>		1. </a:t>
            </a:r>
            <a:r>
              <a:rPr b="1" lang="sr"/>
              <a:t>decimal</a:t>
            </a:r>
            <a:r>
              <a:rPr lang="sr"/>
              <a:t>(p,s), </a:t>
            </a:r>
            <a:r>
              <a:rPr b="1" lang="sr"/>
              <a:t>dec</a:t>
            </a:r>
            <a:r>
              <a:rPr lang="sr"/>
              <a:t>(p,s), </a:t>
            </a:r>
            <a:r>
              <a:rPr b="1" lang="sr"/>
              <a:t>numeric</a:t>
            </a:r>
            <a:r>
              <a:rPr lang="sr"/>
              <a:t>(p,s) ili </a:t>
            </a:r>
            <a:r>
              <a:rPr b="1" lang="sr"/>
              <a:t>fixed</a:t>
            </a:r>
            <a:r>
              <a:rPr lang="sr"/>
              <a:t>(p,s) - numerički tip podataka za egzaktnu predstavu decimalnih brojeva, gdje broj </a:t>
            </a:r>
            <a:r>
              <a:rPr b="1" lang="sr"/>
              <a:t>p</a:t>
            </a:r>
            <a:r>
              <a:rPr lang="sr"/>
              <a:t> označava ukupan broj cifara broja, dok </a:t>
            </a:r>
            <a:r>
              <a:rPr b="1" lang="sr"/>
              <a:t>s </a:t>
            </a:r>
            <a:r>
              <a:rPr lang="sr"/>
              <a:t>označava broj cifara broja iza tačke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Mapiranje specijalizacije</a:t>
            </a:r>
            <a:endParaRPr/>
          </a:p>
        </p:txBody>
      </p:sp>
      <p:sp>
        <p:nvSpPr>
          <p:cNvPr id="257" name="Google Shape;257;p42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Za svaku potklasu, generiše se tabela čije kolone odgovaraju atributima potklase, a dodaju se i kolone koje odgovaraju primarnom ključu odnosne natklase.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Primarni ključ generisane tabele koja odgovara potklasi, čine dodane kolone koje odgovaraju primarnom ključu natklase.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Dodane kolone koje odgovaraju primarnom ključu natklase, čine strani ključ koji referencira tabelu u koju se mapira natklasa.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Definisanje odgovarajućeg stranog ključa može biti obavljeno pri kreiranju tabele koja odgovara potklasi (ukoliko je kreirana tabela koja odgovara natklasi) ili naknadno </a:t>
            </a:r>
            <a:r>
              <a:rPr b="1" lang="sr"/>
              <a:t>alter table </a:t>
            </a:r>
            <a:r>
              <a:rPr lang="sr"/>
              <a:t>iskazom (nakon kreiranja tabele koja odgovara natklasi)</a:t>
            </a:r>
            <a:r>
              <a:rPr lang="sr"/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Mapiranje specijalizacije</a:t>
            </a:r>
            <a:endParaRPr/>
          </a:p>
        </p:txBody>
      </p:sp>
      <p:sp>
        <p:nvSpPr>
          <p:cNvPr id="263" name="Google Shape;263;p4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Primjer: Mapiranje potklase </a:t>
            </a:r>
            <a:r>
              <a:rPr b="1" lang="sr"/>
              <a:t>STUDENT</a:t>
            </a:r>
            <a:r>
              <a:rPr lang="sr"/>
              <a:t>:</a:t>
            </a:r>
            <a:br>
              <a:rPr lang="sr"/>
            </a:br>
            <a:endParaRPr/>
          </a:p>
        </p:txBody>
      </p:sp>
      <p:pic>
        <p:nvPicPr>
          <p:cNvPr id="264" name="Google Shape;26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813" y="1696325"/>
            <a:ext cx="5808361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Mapiranje veznih tipova sa kardinalonošću mapiranja M:M</a:t>
            </a:r>
            <a:endParaRPr/>
          </a:p>
        </p:txBody>
      </p:sp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Za svaki vezni tip sa kardinalnošću mapiranja M:M, generiše se vezna tabela u koje se dodaju kolone koje odgovaraju primarnim ključevima odnosnih entitetskih tipova.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Unija dodanih kolona čini primarni ključ generisane tabele.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Dodane kolone ujedno predstavljaju i strane ključeve u generisanoj tabeli, koji referenciraju primarne ključeve u referenciranim tabelama koje korespondiraju odnosnim entitetskim tipovima.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Definisanje odgovarajućih stranih ključeva može biti obavljeno pri kreiranju tabele koja odgovara datom veznom tipu (ukoliko su kreirane tabele koje odgovaraju odnosnim entitetskim tipovima) ili naknadno </a:t>
            </a:r>
            <a:r>
              <a:rPr b="1" lang="sr"/>
              <a:t>alter table </a:t>
            </a:r>
            <a:r>
              <a:rPr lang="sr"/>
              <a:t>iskazom.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Mapiranje veznih tipova sa kardinalonošću mapiranja M:M</a:t>
            </a:r>
            <a:endParaRPr/>
          </a:p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Primjer: Mapiranje veznog tipa </a:t>
            </a:r>
            <a:r>
              <a:rPr b="1" lang="sr"/>
              <a:t>UPISAO</a:t>
            </a:r>
            <a:r>
              <a:rPr lang="sr"/>
              <a:t>:</a:t>
            </a:r>
            <a:br>
              <a:rPr lang="sr"/>
            </a:br>
            <a:endParaRPr/>
          </a:p>
        </p:txBody>
      </p:sp>
      <p:pic>
        <p:nvPicPr>
          <p:cNvPr id="277" name="Google Shape;2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675" y="1651100"/>
            <a:ext cx="4966651" cy="349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Mapiranje veznih tipova sa kardinalonošću mapiranja 1:M</a:t>
            </a:r>
            <a:endParaRPr/>
          </a:p>
        </p:txBody>
      </p:sp>
      <p:sp>
        <p:nvSpPr>
          <p:cNvPr id="283" name="Google Shape;283;p46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Za svaki vezni tip sa </a:t>
            </a:r>
            <a:r>
              <a:rPr lang="sr"/>
              <a:t>kardinalnošću mapiranja 1:M (učešće entitetskog tipa sa strane M u odnosnom veznom tipu je totalno) u tabelu u koju je mapiran entitetski tip sa strane M, dodaju se kolone koje odgovaraju kolonama koje čine primarni ključ tabele koja korespondira odnosnom entitetskom tipu sa strane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Dodane kolone čine strani ključ koji referencira tabelu u koju je mapiran entitetski tip sa strane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Za dodane kolone treba specifikovati </a:t>
            </a:r>
            <a:r>
              <a:rPr b="1" lang="sr"/>
              <a:t>not null </a:t>
            </a:r>
            <a:r>
              <a:rPr lang="sr"/>
              <a:t>ograničenje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Ukoliko je kardinalnost mapiranja veze označena sa 0..1:M (učešće entitetskog tipa sa strane M u odnosnom veznom tipu je parcijalno), tada za dodane kolone ne treba specifikovati </a:t>
            </a:r>
            <a:r>
              <a:rPr b="1" lang="sr"/>
              <a:t>not null </a:t>
            </a:r>
            <a:r>
              <a:rPr lang="sr"/>
              <a:t>ograničenje.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Mapiranje veznih tipova sa kardinalonošću mapiranja 1:M</a:t>
            </a:r>
            <a:endParaRPr/>
          </a:p>
        </p:txBody>
      </p:sp>
      <p:sp>
        <p:nvSpPr>
          <p:cNvPr id="289" name="Google Shape;289;p47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Primjer: Mapiranje entitetskog tipa </a:t>
            </a:r>
            <a:r>
              <a:rPr b="1" lang="sr"/>
              <a:t>PREDMET </a:t>
            </a:r>
            <a:r>
              <a:rPr lang="sr"/>
              <a:t>i veznog tipa </a:t>
            </a:r>
            <a:r>
              <a:rPr b="1" lang="sr"/>
              <a:t>MATICAN_ZA:</a:t>
            </a:r>
            <a:br>
              <a:rPr lang="sr"/>
            </a:br>
            <a:endParaRPr/>
          </a:p>
        </p:txBody>
      </p:sp>
      <p:pic>
        <p:nvPicPr>
          <p:cNvPr id="290" name="Google Shape;29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428" y="1739900"/>
            <a:ext cx="5009152" cy="31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Mapiranje veznih tipova sa kardinalonošću mapiranja 1:1</a:t>
            </a:r>
            <a:endParaRPr/>
          </a:p>
        </p:txBody>
      </p:sp>
      <p:sp>
        <p:nvSpPr>
          <p:cNvPr id="296" name="Google Shape;296;p4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Mapiranje veznih tipova sa kardinalnošću 1:1 obavlja se prema istim pravilima kao i mapiranje veza sa kardinalnošću mapiranja 1:M, pri čemu jedan od entitetskih tipova igra ulogu entitetskog tipa na strani M.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Zadatak</a:t>
            </a:r>
            <a:endParaRPr/>
          </a:p>
        </p:txBody>
      </p:sp>
      <p:sp>
        <p:nvSpPr>
          <p:cNvPr id="302" name="Google Shape;302;p4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Kreirati </a:t>
            </a:r>
            <a:r>
              <a:rPr b="1" lang="sr"/>
              <a:t>SQL</a:t>
            </a:r>
            <a:r>
              <a:rPr lang="sr"/>
              <a:t> skriptu na osnovu slobodno kreiranog modela baze podataka sa najmanje 5 tabela.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Selekcija i prikaz podataka</a:t>
            </a:r>
            <a:endParaRPr/>
          </a:p>
        </p:txBody>
      </p:sp>
      <p:sp>
        <p:nvSpPr>
          <p:cNvPr id="308" name="Google Shape;308;p50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Jedna od najznačajnijih korisničkih aktivnosti je ekstrakcija podataka iz baze i prikaz podataka korisniku u odgovarajućoj formi, što se realizuje </a:t>
            </a:r>
            <a:r>
              <a:rPr b="1" lang="sr"/>
              <a:t>upitima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Upit se sastoji od, minimalno, dve klauzule:</a:t>
            </a:r>
            <a:br>
              <a:rPr lang="sr"/>
            </a:br>
            <a:r>
              <a:rPr lang="sr"/>
              <a:t>- </a:t>
            </a:r>
            <a:r>
              <a:rPr b="1" lang="sr"/>
              <a:t>select </a:t>
            </a:r>
            <a:r>
              <a:rPr lang="sr"/>
              <a:t>- koristi za selekciju kolona čije se vrijednosti žele dobiti u rezultatu</a:t>
            </a:r>
            <a:br>
              <a:rPr lang="sr"/>
            </a:br>
            <a:r>
              <a:rPr lang="sr"/>
              <a:t>- </a:t>
            </a:r>
            <a:r>
              <a:rPr b="1" lang="sr"/>
              <a:t>from </a:t>
            </a:r>
            <a:r>
              <a:rPr lang="sr"/>
              <a:t>- koristi se za specifikaciju liste naziva tabela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Klauzula </a:t>
            </a:r>
            <a:r>
              <a:rPr b="1" lang="sr"/>
              <a:t>where </a:t>
            </a:r>
            <a:r>
              <a:rPr lang="sr"/>
              <a:t>je opciona, a koristi se za specifikaciju uslova koji treba da zadovolje redovi koji će biti prikazani u rezultatu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Rezultat </a:t>
            </a:r>
            <a:r>
              <a:rPr lang="sr"/>
              <a:t>SQL upita je tabela.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Selekcija i prikaz podataka</a:t>
            </a:r>
            <a:endParaRPr/>
          </a:p>
        </p:txBody>
      </p:sp>
      <p:sp>
        <p:nvSpPr>
          <p:cNvPr id="314" name="Google Shape;314;p51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Primjer: SQL upit kojim se prikazuju svi podaci iz tabele </a:t>
            </a:r>
            <a:r>
              <a:rPr b="1" lang="sr"/>
              <a:t>osoba</a:t>
            </a:r>
            <a:br>
              <a:rPr b="1" lang="sr"/>
            </a:br>
            <a:endParaRPr/>
          </a:p>
        </p:txBody>
      </p:sp>
      <p:pic>
        <p:nvPicPr>
          <p:cNvPr id="315" name="Google Shape;31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103" y="1653175"/>
            <a:ext cx="5153800" cy="349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Osnovni tipovi podataka - MySQL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Numerički tipovi:</a:t>
            </a:r>
            <a:br>
              <a:rPr lang="sr"/>
            </a:br>
            <a:r>
              <a:rPr lang="sr"/>
              <a:t>- Aproksimativni numerički tipovi:</a:t>
            </a:r>
            <a:br>
              <a:rPr lang="sr"/>
            </a:br>
            <a:r>
              <a:rPr lang="sr"/>
              <a:t>	- </a:t>
            </a:r>
            <a:r>
              <a:rPr b="1" lang="sr"/>
              <a:t>real, double </a:t>
            </a:r>
            <a:r>
              <a:rPr lang="sr"/>
              <a:t>ili </a:t>
            </a:r>
            <a:r>
              <a:rPr b="1" lang="sr"/>
              <a:t>double precision</a:t>
            </a:r>
            <a:br>
              <a:rPr b="1" lang="sr"/>
            </a:br>
            <a:r>
              <a:rPr b="1" lang="sr"/>
              <a:t>	- float(n)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Nizovi znakova:</a:t>
            </a:r>
            <a:br>
              <a:rPr lang="sr"/>
            </a:br>
            <a:r>
              <a:rPr lang="sr"/>
              <a:t>- </a:t>
            </a:r>
            <a:r>
              <a:rPr b="1" lang="sr"/>
              <a:t>char(n)</a:t>
            </a:r>
            <a:r>
              <a:rPr lang="sr"/>
              <a:t> - koristi se za specifikaciju tipa niza znakova  fiksne dužine od </a:t>
            </a:r>
            <a:r>
              <a:rPr b="1" lang="sr"/>
              <a:t>n </a:t>
            </a:r>
            <a:r>
              <a:rPr lang="sr"/>
              <a:t>znakova</a:t>
            </a:r>
            <a:br>
              <a:rPr lang="sr"/>
            </a:br>
            <a:r>
              <a:rPr lang="sr"/>
              <a:t>- </a:t>
            </a:r>
            <a:r>
              <a:rPr b="1" lang="sr"/>
              <a:t>varchar(n)</a:t>
            </a:r>
            <a:r>
              <a:rPr lang="sr"/>
              <a:t> - koristi se za specifikaciju tipa niza znakova promjenljive dužine, koji sadrži minimalno </a:t>
            </a:r>
            <a:r>
              <a:rPr b="1" lang="sr"/>
              <a:t>0</a:t>
            </a:r>
            <a:r>
              <a:rPr lang="sr"/>
              <a:t>, a maksimalno </a:t>
            </a:r>
            <a:r>
              <a:rPr b="1" lang="sr"/>
              <a:t>n</a:t>
            </a:r>
            <a:r>
              <a:rPr lang="sr"/>
              <a:t> znakova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Selekcija i prikaz podataka</a:t>
            </a:r>
            <a:endParaRPr/>
          </a:p>
        </p:txBody>
      </p:sp>
      <p:sp>
        <p:nvSpPr>
          <p:cNvPr id="321" name="Google Shape;321;p52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Primjer: SQL upit kojim se prikazuju prezimena svih osoba:</a:t>
            </a:r>
            <a:br>
              <a:rPr lang="sr"/>
            </a:br>
            <a:endParaRPr/>
          </a:p>
        </p:txBody>
      </p:sp>
      <p:pic>
        <p:nvPicPr>
          <p:cNvPr id="322" name="Google Shape;3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450" y="1625500"/>
            <a:ext cx="3299425" cy="3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450" y="1927875"/>
            <a:ext cx="5869549" cy="31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Selekcija i prikaz podataka</a:t>
            </a:r>
            <a:endParaRPr/>
          </a:p>
        </p:txBody>
      </p:sp>
      <p:sp>
        <p:nvSpPr>
          <p:cNvPr id="329" name="Google Shape;329;p53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Primjer: SQL upit kojim se prikazuju prezimena svih osoba (pri čemu se eliminišu duplikati):</a:t>
            </a:r>
            <a:br>
              <a:rPr lang="sr"/>
            </a:br>
            <a:endParaRPr/>
          </a:p>
        </p:txBody>
      </p:sp>
      <p:pic>
        <p:nvPicPr>
          <p:cNvPr id="330" name="Google Shape;33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175" y="1640375"/>
            <a:ext cx="3483751" cy="350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Osnovni tipovi podataka - MySQL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Datumski i vremenski tipovi:</a:t>
            </a:r>
            <a:br>
              <a:rPr lang="sr"/>
            </a:br>
            <a:r>
              <a:rPr lang="sr"/>
              <a:t>- </a:t>
            </a:r>
            <a:r>
              <a:rPr b="1" lang="sr"/>
              <a:t>date</a:t>
            </a:r>
            <a:br>
              <a:rPr b="1" lang="sr"/>
            </a:br>
            <a:r>
              <a:rPr b="1" lang="sr"/>
              <a:t>- datetime</a:t>
            </a:r>
            <a:br>
              <a:rPr b="1" lang="sr"/>
            </a:br>
            <a:r>
              <a:rPr b="1" lang="sr"/>
              <a:t>- timestamp</a:t>
            </a:r>
            <a:br>
              <a:rPr b="1" lang="sr"/>
            </a:br>
            <a:r>
              <a:rPr b="1" lang="sr"/>
              <a:t>- time</a:t>
            </a:r>
            <a:br>
              <a:rPr b="1" lang="sr"/>
            </a:br>
            <a:r>
              <a:rPr b="1" lang="sr"/>
              <a:t>- year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Logički tipovi:</a:t>
            </a:r>
            <a:br>
              <a:rPr lang="sr"/>
            </a:br>
            <a:r>
              <a:rPr lang="sr"/>
              <a:t>- </a:t>
            </a:r>
            <a:r>
              <a:rPr b="1" lang="sr"/>
              <a:t>bool ili boolean </a:t>
            </a:r>
            <a:r>
              <a:rPr lang="sr"/>
              <a:t>- sinonim za </a:t>
            </a:r>
            <a:r>
              <a:rPr b="1" lang="sr"/>
              <a:t>tinyint(1)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Kreiranje šeme i objekata šeme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Opšti oblik SQL iskaza za kreiranje šeme baze podataka:</a:t>
            </a:r>
            <a:br>
              <a:rPr lang="s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Prilikom kreiranja šeme moguće je specifikovati podrazumjevani skup znakova (</a:t>
            </a:r>
            <a:r>
              <a:rPr b="1" lang="sr"/>
              <a:t>character set</a:t>
            </a:r>
            <a:r>
              <a:rPr lang="sr"/>
              <a:t>), kao i podrazumjevani skup pravila za poređenje znakova iz datog skupa znakova (</a:t>
            </a:r>
            <a:r>
              <a:rPr b="1" lang="sr"/>
              <a:t>collate</a:t>
            </a:r>
            <a:r>
              <a:rPr lang="sr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Nakon kreiranja šeme baze podataka, moguće je kreirati i pripadajuće objekte date šeme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Ako se objekat koji se kreira želi dodati u određenu šemu, onda se nazivu objekta koji se kreira, dodaje kao prefiks naziv šeme, pri čemu su naziv šeme i naziv objekta razdvojeni tačkom kao separatorom (</a:t>
            </a:r>
            <a:r>
              <a:rPr i="1" lang="sr"/>
              <a:t>naziv_šeme.naziv_obj</a:t>
            </a:r>
            <a:r>
              <a:rPr lang="sr"/>
              <a:t>) 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050" y="1697875"/>
            <a:ext cx="523192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Kreiranje šeme i objekata šeme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Ukoliko naziv šeme (prefiks) nije specifikovan, onda se objekat dodaje u tekuću, odnosno selektovanu šemu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U MySQL-u, šema se selektuje </a:t>
            </a:r>
            <a:r>
              <a:rPr b="1" lang="sr"/>
              <a:t>use </a:t>
            </a:r>
            <a:r>
              <a:rPr lang="sr"/>
              <a:t>iskazom, čiji je opšti oblik:</a:t>
            </a:r>
            <a:br>
              <a:rPr lang="sr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Tabele se kreiraju </a:t>
            </a:r>
            <a:r>
              <a:rPr b="1" lang="sr"/>
              <a:t>create table</a:t>
            </a:r>
            <a:r>
              <a:rPr lang="sr"/>
              <a:t> iskazom, koji uključuje specifikaciju imena tabele i kolona, pri čemu se može uključiti i specifkacija ograničenja, kao što su primarni ključ, strani ključ, provjera uslova i sl.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Opšti oblik </a:t>
            </a:r>
            <a:r>
              <a:rPr b="1" lang="sr"/>
              <a:t>create table </a:t>
            </a:r>
            <a:r>
              <a:rPr lang="sr"/>
              <a:t>iskaza: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225" y="2236113"/>
            <a:ext cx="3257550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Kreiranje šeme i objekata šeme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4098"/>
            <a:ext cx="9143999" cy="4069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Kreiranje šeme i objekata šeme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Tipična ograničenja za kolonu:</a:t>
            </a:r>
            <a:br>
              <a:rPr lang="sr"/>
            </a:br>
            <a:r>
              <a:rPr lang="sr"/>
              <a:t>- </a:t>
            </a:r>
            <a:r>
              <a:rPr b="1" lang="sr"/>
              <a:t>not null</a:t>
            </a:r>
            <a:br>
              <a:rPr b="1" lang="sr"/>
            </a:br>
            <a:r>
              <a:rPr b="1" lang="sr"/>
              <a:t>- default </a:t>
            </a:r>
            <a:r>
              <a:rPr b="1" i="1" lang="sr"/>
              <a:t>vrijednost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Tipična integritetska ograničenja:</a:t>
            </a:r>
            <a:br>
              <a:rPr lang="sr"/>
            </a:br>
            <a:r>
              <a:rPr lang="sr"/>
              <a:t>- specifikacija primarnog ključa</a:t>
            </a:r>
            <a:br>
              <a:rPr lang="sr"/>
            </a:br>
            <a:br>
              <a:rPr lang="sr"/>
            </a:br>
            <a:br>
              <a:rPr lang="sr"/>
            </a:br>
            <a:r>
              <a:rPr lang="sr"/>
              <a:t>- specifikacija stranog ključa</a:t>
            </a:r>
            <a:br>
              <a:rPr lang="sr"/>
            </a:b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700" y="2891950"/>
            <a:ext cx="6551850" cy="6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700" y="3890875"/>
            <a:ext cx="6551850" cy="11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