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p:regular r:id="rId18"/>
      <p:bold r:id="rId19"/>
      <p:italic r:id="rId20"/>
      <p:boldItalic r:id="rId21"/>
    </p:embeddedFont>
    <p:embeddedFont>
      <p:font typeface="Montserrat"/>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Montserrat-regular.fntdata"/><Relationship Id="rId21" Type="http://schemas.openxmlformats.org/officeDocument/2006/relationships/font" Target="fonts/PlayfairDisplay-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Montserrat-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cc9a4510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cc9a4510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cc9a44e9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cc9a44e9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cc9a44e9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cc9a44e9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2e522f575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2e522f575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cc9a44e9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cc9a44e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cc9a44e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cc9a44e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cc9a44e9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cc9a44e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cc9a44e9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cc9a44e9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cc9a44e9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cc9a44e9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cc9a44e9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cc9a44e9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cc9a451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cc9a451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sr"/>
              <a:t>Hash Funkcije</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Maj 25,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sr"/>
              <a:t>Hash funkcije - Primjena</a:t>
            </a:r>
            <a:endParaRPr/>
          </a:p>
        </p:txBody>
      </p:sp>
      <p:sp>
        <p:nvSpPr>
          <p:cNvPr id="113" name="Google Shape;113;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sr"/>
              <a:t>salt </a:t>
            </a:r>
            <a:r>
              <a:rPr lang="sr"/>
              <a:t>je slučajan broj fiksne dužine</a:t>
            </a:r>
            <a:endParaRPr/>
          </a:p>
          <a:p>
            <a:pPr indent="-342900" lvl="0" marL="457200" rtl="0" algn="l">
              <a:spcBef>
                <a:spcPts val="0"/>
              </a:spcBef>
              <a:spcAft>
                <a:spcPts val="0"/>
              </a:spcAft>
              <a:buSzPts val="1800"/>
              <a:buChar char="●"/>
            </a:pPr>
            <a:r>
              <a:rPr b="1" lang="sr"/>
              <a:t>salt </a:t>
            </a:r>
            <a:r>
              <a:rPr lang="sr"/>
              <a:t>mora biti različit za svaki čuvani podatak – lozinku</a:t>
            </a:r>
            <a:endParaRPr/>
          </a:p>
          <a:p>
            <a:pPr indent="-342900" lvl="0" marL="457200" rtl="0" algn="l">
              <a:spcBef>
                <a:spcPts val="0"/>
              </a:spcBef>
              <a:spcAft>
                <a:spcPts val="0"/>
              </a:spcAft>
              <a:buSzPts val="1800"/>
              <a:buChar char="●"/>
            </a:pPr>
            <a:r>
              <a:rPr lang="sr"/>
              <a:t>Mora se čuvati u plaintext-u, uz hash-iranu lozinku</a:t>
            </a:r>
            <a:endParaRPr/>
          </a:p>
          <a:p>
            <a:pPr indent="-342900" lvl="0" marL="457200" rtl="0" algn="l">
              <a:spcBef>
                <a:spcPts val="0"/>
              </a:spcBef>
              <a:spcAft>
                <a:spcPts val="0"/>
              </a:spcAft>
              <a:buSzPts val="1800"/>
              <a:buChar char="●"/>
            </a:pPr>
            <a:r>
              <a:rPr lang="sr"/>
              <a:t>U ovom slučaju, napadač mora vršiti brute force napad na svaku pojedinačnu lozinku</a:t>
            </a:r>
            <a:endParaRPr/>
          </a:p>
          <a:p>
            <a:pPr indent="-342900" lvl="0" marL="457200" rtl="0" algn="l">
              <a:spcBef>
                <a:spcPts val="0"/>
              </a:spcBef>
              <a:spcAft>
                <a:spcPts val="0"/>
              </a:spcAft>
              <a:buSzPts val="1800"/>
              <a:buChar char="●"/>
            </a:pPr>
            <a:r>
              <a:rPr lang="sr"/>
              <a:t>Na ovaj način postiže se otpornost na pomenuta 2 nedostatka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Hash funkcije - Python</a:t>
            </a:r>
            <a:endParaRPr/>
          </a:p>
        </p:txBody>
      </p:sp>
      <p:sp>
        <p:nvSpPr>
          <p:cNvPr id="119" name="Google Shape;119;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3"/>
          <p:cNvPicPr preferRelativeResize="0"/>
          <p:nvPr/>
        </p:nvPicPr>
        <p:blipFill>
          <a:blip r:embed="rId3">
            <a:alphaModFix/>
          </a:blip>
          <a:stretch>
            <a:fillRect/>
          </a:stretch>
        </p:blipFill>
        <p:spPr>
          <a:xfrm>
            <a:off x="2257254" y="2081538"/>
            <a:ext cx="4629500" cy="163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Hash funkcije - Python</a:t>
            </a:r>
            <a:endParaRPr/>
          </a:p>
        </p:txBody>
      </p:sp>
      <p:sp>
        <p:nvSpPr>
          <p:cNvPr id="126" name="Google Shape;126;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2086027" y="1839152"/>
            <a:ext cx="4971950" cy="212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sr"/>
              <a:t>Hash funkcije</a:t>
            </a:r>
            <a:endParaRPr/>
          </a:p>
        </p:txBody>
      </p:sp>
      <p:sp>
        <p:nvSpPr>
          <p:cNvPr id="65" name="Google Shape;65;p14"/>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H</a:t>
            </a:r>
            <a:r>
              <a:rPr lang="sr"/>
              <a:t>ash funkcija: </a:t>
            </a:r>
            <a:r>
              <a:rPr b="1" lang="sr"/>
              <a:t>h = H(x)</a:t>
            </a:r>
            <a:endParaRPr b="1"/>
          </a:p>
          <a:p>
            <a:pPr indent="-342900" lvl="0" marL="457200" rtl="0" algn="l">
              <a:spcBef>
                <a:spcPts val="0"/>
              </a:spcBef>
              <a:spcAft>
                <a:spcPts val="0"/>
              </a:spcAft>
              <a:buSzPts val="1800"/>
              <a:buChar char="●"/>
            </a:pPr>
            <a:r>
              <a:rPr lang="sr"/>
              <a:t>Osobine:</a:t>
            </a:r>
            <a:br>
              <a:rPr lang="sr"/>
            </a:br>
            <a:r>
              <a:rPr lang="sr"/>
              <a:t>- kompresija: large input domain -&gt; small fixed output</a:t>
            </a:r>
            <a:endParaRPr/>
          </a:p>
          <a:p>
            <a:pPr indent="0" lvl="0" marL="457200" rtl="0" algn="l">
              <a:spcBef>
                <a:spcPts val="1200"/>
              </a:spcBef>
              <a:spcAft>
                <a:spcPts val="0"/>
              </a:spcAft>
              <a:buNone/>
            </a:pPr>
            <a:r>
              <a:rPr lang="sr"/>
              <a:t>- </a:t>
            </a:r>
            <a:r>
              <a:rPr lang="sr"/>
              <a:t>dobra distribuiranost</a:t>
            </a:r>
            <a:endParaRPr/>
          </a:p>
          <a:p>
            <a:pPr indent="-342900" lvl="0" marL="457200" rtl="0" algn="l">
              <a:spcBef>
                <a:spcPts val="1200"/>
              </a:spcBef>
              <a:spcAft>
                <a:spcPts val="0"/>
              </a:spcAft>
              <a:buSzPts val="1800"/>
              <a:buChar char="●"/>
            </a:pPr>
            <a:r>
              <a:rPr lang="sr"/>
              <a:t>Kriptografska hash funkcija – dodatni zahtjevi:</a:t>
            </a:r>
            <a:endParaRPr/>
          </a:p>
          <a:p>
            <a:pPr indent="0" lvl="0" marL="457200" rtl="0" algn="l">
              <a:spcBef>
                <a:spcPts val="1200"/>
              </a:spcBef>
              <a:spcAft>
                <a:spcPts val="0"/>
              </a:spcAft>
              <a:buNone/>
            </a:pPr>
            <a:r>
              <a:rPr lang="sr"/>
              <a:t>- </a:t>
            </a:r>
            <a:r>
              <a:rPr lang="sr"/>
              <a:t>pre-image resistance (“one-way”) – za svako h = H(x), teško je pronaći x</a:t>
            </a:r>
            <a:endParaRPr/>
          </a:p>
          <a:p>
            <a:pPr indent="0" lvl="0" marL="457200" rtl="0" algn="l">
              <a:spcBef>
                <a:spcPts val="1200"/>
              </a:spcBef>
              <a:spcAft>
                <a:spcPts val="0"/>
              </a:spcAft>
              <a:buNone/>
            </a:pPr>
            <a:r>
              <a:rPr lang="sr"/>
              <a:t>- weak collision resistance: za svako h = H(x), teško je pronaći bilo koje x’, takvo da je H(x’) = h</a:t>
            </a:r>
            <a:endParaRPr/>
          </a:p>
          <a:p>
            <a:pPr indent="0" lvl="0" marL="457200" rtl="0" algn="l">
              <a:spcBef>
                <a:spcPts val="1200"/>
              </a:spcBef>
              <a:spcAft>
                <a:spcPts val="1200"/>
              </a:spcAft>
              <a:buNone/>
            </a:pPr>
            <a:r>
              <a:rPr lang="sr"/>
              <a:t>- strong collision resistance: teško je pronaći par x i y, takav da je H(x) = H(y)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sr"/>
              <a:t>Hash funkcije</a:t>
            </a:r>
            <a:endParaRPr/>
          </a:p>
        </p:txBody>
      </p:sp>
      <p:sp>
        <p:nvSpPr>
          <p:cNvPr id="71" name="Google Shape;71;p15"/>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Hash funkcija predstavlja determinističku matematičku proceduru koja uzima podatak proizvoljne dužine i vraća niz fiksne dužine koji je (u idealnom slučaju) jedinstven za bilo koju kombinaciju na ulazu</a:t>
            </a:r>
            <a:endParaRPr/>
          </a:p>
          <a:p>
            <a:pPr indent="-342900" lvl="0" marL="457200" rtl="0" algn="l">
              <a:spcBef>
                <a:spcPts val="0"/>
              </a:spcBef>
              <a:spcAft>
                <a:spcPts val="0"/>
              </a:spcAft>
              <a:buSzPts val="1800"/>
              <a:buChar char="●"/>
            </a:pPr>
            <a:r>
              <a:rPr lang="sr"/>
              <a:t>Podatak dobijen hash funkcijom se koristi kao “</a:t>
            </a:r>
            <a:r>
              <a:rPr b="1" lang="sr"/>
              <a:t>digitalni otisak prsta</a:t>
            </a:r>
            <a:r>
              <a:rPr lang="sr"/>
              <a:t>” , tj. izlazna vrijednost hash funkcije se često naziva kriptografski otisak</a:t>
            </a:r>
            <a:endParaRPr/>
          </a:p>
          <a:p>
            <a:pPr indent="-342900" lvl="0" marL="457200" rtl="0" algn="l">
              <a:spcBef>
                <a:spcPts val="0"/>
              </a:spcBef>
              <a:spcAft>
                <a:spcPts val="0"/>
              </a:spcAft>
              <a:buSzPts val="1800"/>
              <a:buChar char="●"/>
            </a:pPr>
            <a:r>
              <a:rPr lang="sr"/>
              <a:t>Ovakav nivo determinizma pruža mogućnost upotrebe hash funkcija u gotovo svim sigurnosnim aspektima modernih računarskih sistema</a:t>
            </a:r>
            <a:endParaRPr/>
          </a:p>
          <a:p>
            <a:pPr indent="-342900" lvl="0" marL="457200" rtl="0" algn="l">
              <a:spcBef>
                <a:spcPts val="0"/>
              </a:spcBef>
              <a:spcAft>
                <a:spcPts val="0"/>
              </a:spcAft>
              <a:buSzPts val="1800"/>
              <a:buChar char="●"/>
            </a:pPr>
            <a:r>
              <a:rPr lang="sr"/>
              <a:t>Razvoj računara i povećanje resursa dostupnih prosječnom korisniku doveli su do potrebe za modernizacijom algoritama koji se koriste za dobijanje hash funkcija, pa je korisnicima danas na raspolaganju veliki broj hash kriptografskih funkcija različite kompleksnosti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sr"/>
              <a:t>Hash funkcije</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Razvoj hash funkcija počinje krajem 80-tih godina prošlog vijeka</a:t>
            </a:r>
            <a:endParaRPr/>
          </a:p>
          <a:p>
            <a:pPr indent="-342900" lvl="0" marL="457200" rtl="0" algn="l">
              <a:spcBef>
                <a:spcPts val="0"/>
              </a:spcBef>
              <a:spcAft>
                <a:spcPts val="0"/>
              </a:spcAft>
              <a:buSzPts val="1800"/>
              <a:buChar char="●"/>
            </a:pPr>
            <a:r>
              <a:rPr lang="sr"/>
              <a:t>Ronald Rivest, razvio nekoliko najpoznatijih algoritama, među kojima su MD2, MD4 i MD5</a:t>
            </a:r>
            <a:endParaRPr/>
          </a:p>
          <a:p>
            <a:pPr indent="-342900" lvl="0" marL="457200" rtl="0" algn="l">
              <a:spcBef>
                <a:spcPts val="0"/>
              </a:spcBef>
              <a:spcAft>
                <a:spcPts val="0"/>
              </a:spcAft>
              <a:buSzPts val="1800"/>
              <a:buChar char="●"/>
            </a:pPr>
            <a:r>
              <a:rPr lang="sr"/>
              <a:t>Neki od ovih algoritama su u današnjim uslovima već prevaziđeni (postoji veliki broj radova koji otkrivaju slabosti nekih starijih algoritama), dok se neki i danas aktivno koriste u velikom broju računarskih sistema (npr. MD5)</a:t>
            </a:r>
            <a:endParaRPr/>
          </a:p>
          <a:p>
            <a:pPr indent="-342900" lvl="0" marL="457200" rtl="0" algn="l">
              <a:spcBef>
                <a:spcPts val="0"/>
              </a:spcBef>
              <a:spcAft>
                <a:spcPts val="0"/>
              </a:spcAft>
              <a:buSzPts val="1800"/>
              <a:buChar char="●"/>
            </a:pPr>
            <a:r>
              <a:rPr lang="sr"/>
              <a:t>Hash funkcije se u modernim računarskim sistemima najčešće koriste u svrhu obezbjeđivanja integriteta podataka i autentičnosti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sr"/>
              <a:t>Hash funkcije</a:t>
            </a:r>
            <a:endParaRPr/>
          </a:p>
        </p:txBody>
      </p:sp>
      <p:sp>
        <p:nvSpPr>
          <p:cNvPr id="83" name="Google Shape;83;p17"/>
          <p:cNvSpPr txBox="1"/>
          <p:nvPr>
            <p:ph idx="1" type="body"/>
          </p:nvPr>
        </p:nvSpPr>
        <p:spPr>
          <a:xfrm>
            <a:off x="311700" y="1017725"/>
            <a:ext cx="8520600" cy="412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Nizom (pojedinačno) jednostavnih matematičkih operacija od ulaznog niza proizvoljne dužine dobija se izlazna vrijednost koja predstavlja jedinstven otisak datog ulaza i time potvrđuje njegov sadržaj</a:t>
            </a:r>
            <a:endParaRPr/>
          </a:p>
          <a:p>
            <a:pPr indent="-342900" lvl="0" marL="457200" rtl="0" algn="l">
              <a:spcBef>
                <a:spcPts val="0"/>
              </a:spcBef>
              <a:spcAft>
                <a:spcPts val="0"/>
              </a:spcAft>
              <a:buSzPts val="1800"/>
              <a:buChar char="●"/>
            </a:pPr>
            <a:r>
              <a:rPr lang="sr"/>
              <a:t>Svaka hash funkcija mora ispunjavati sljedeće zahtjeve:</a:t>
            </a:r>
            <a:br>
              <a:rPr lang="sr"/>
            </a:br>
            <a:r>
              <a:rPr lang="sr"/>
              <a:t>- izračunavanje hash vrijednosti je jednostavna i brza operacija</a:t>
            </a:r>
            <a:br>
              <a:rPr lang="sr"/>
            </a:br>
            <a:r>
              <a:rPr lang="sr"/>
              <a:t>- nije moguće iz otiska rekonstruisati poruku na osnovu koje je otisak generisan</a:t>
            </a:r>
            <a:br>
              <a:rPr lang="sr"/>
            </a:br>
            <a:r>
              <a:rPr lang="sr"/>
              <a:t>- nije moguće mijenjati originalnu poruku bez promjene hash-a (u praksi promjena jednog bita ulaznog niza rezultuje promjenom većeg dijela otiska, u nekim slučajevima i preko 50%)</a:t>
            </a:r>
            <a:br>
              <a:rPr lang="sr"/>
            </a:br>
            <a:r>
              <a:rPr lang="sr"/>
              <a:t>- nije moguće naći dvije poruke koje daju istu hash vrijednost (otpornost na koliziju)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Hash funkcije</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Neke od osnovnih karakteristika hash funkcija su:</a:t>
            </a:r>
            <a:br>
              <a:rPr lang="sr"/>
            </a:br>
            <a:r>
              <a:rPr lang="sr"/>
              <a:t>- dužina otiska</a:t>
            </a:r>
            <a:br>
              <a:rPr lang="sr"/>
            </a:br>
            <a:r>
              <a:rPr lang="sr"/>
              <a:t>- broj potrebnih operacija/koraka za izvršavanje i</a:t>
            </a:r>
            <a:br>
              <a:rPr lang="sr"/>
            </a:br>
            <a:r>
              <a:rPr lang="sr"/>
              <a:t>- maksimalna dužina ulaznog stringa –iako ovaj argument najčešće ne predstavlja uslov funkcionalnosti, ipak postoji ograničenje. Kod SHA-384 i novijih algoritama taj broj iznosi 2^128 - 1, dok kod starijih algoritama on iznosi 2^64 - 1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Hash funkcije</a:t>
            </a:r>
            <a:endParaRPr/>
          </a:p>
        </p:txBody>
      </p:sp>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Dužina otiska direktno utiče na sigurnost.</a:t>
            </a:r>
            <a:endParaRPr/>
          </a:p>
          <a:p>
            <a:pPr indent="-342900" lvl="0" marL="457200" rtl="0" algn="l">
              <a:spcBef>
                <a:spcPts val="0"/>
              </a:spcBef>
              <a:spcAft>
                <a:spcPts val="0"/>
              </a:spcAft>
              <a:buSzPts val="1800"/>
              <a:buChar char="●"/>
            </a:pPr>
            <a:r>
              <a:rPr lang="sr"/>
              <a:t>MD2, MD4 i MD5 algoritmi imaju otisak dužine 128 bita</a:t>
            </a:r>
            <a:endParaRPr/>
          </a:p>
          <a:p>
            <a:pPr indent="-342900" lvl="0" marL="457200" rtl="0" algn="l">
              <a:spcBef>
                <a:spcPts val="0"/>
              </a:spcBef>
              <a:spcAft>
                <a:spcPts val="0"/>
              </a:spcAft>
              <a:buSzPts val="1800"/>
              <a:buChar char="●"/>
            </a:pPr>
            <a:r>
              <a:rPr lang="sr"/>
              <a:t>SHA-1 -160 bita</a:t>
            </a:r>
            <a:endParaRPr/>
          </a:p>
          <a:p>
            <a:pPr indent="-342900" lvl="0" marL="457200" rtl="0" algn="l">
              <a:spcBef>
                <a:spcPts val="0"/>
              </a:spcBef>
              <a:spcAft>
                <a:spcPts val="0"/>
              </a:spcAft>
              <a:buSzPts val="1800"/>
              <a:buChar char="●"/>
            </a:pPr>
            <a:r>
              <a:rPr lang="sr"/>
              <a:t>SHA-2 grupa algoritama - broj iz naziva algoritma označava i dužinu otiska. Tako za SHA-224 imamo dužinu od 224 bita, za SHA-384 384 bita itd.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Hash funkcije - Primjena</a:t>
            </a:r>
            <a:endParaRPr/>
          </a:p>
        </p:txBody>
      </p:sp>
      <p:sp>
        <p:nvSpPr>
          <p:cNvPr id="101" name="Google Shape;101;p20"/>
          <p:cNvSpPr txBox="1"/>
          <p:nvPr>
            <p:ph idx="1" type="body"/>
          </p:nvPr>
        </p:nvSpPr>
        <p:spPr>
          <a:xfrm>
            <a:off x="311700" y="1234075"/>
            <a:ext cx="8520600" cy="3909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sr"/>
              <a:t>V</a:t>
            </a:r>
            <a:r>
              <a:rPr lang="sr"/>
              <a:t>ećina savremenih aplikacija koristi </a:t>
            </a:r>
            <a:r>
              <a:rPr b="1" lang="sr"/>
              <a:t>username/password</a:t>
            </a:r>
            <a:r>
              <a:rPr lang="sr"/>
              <a:t> kombinaciju za autentikaciju korisnika</a:t>
            </a:r>
            <a:endParaRPr/>
          </a:p>
          <a:p>
            <a:pPr indent="-342900" lvl="0" marL="457200" rtl="0" algn="l">
              <a:spcBef>
                <a:spcPts val="0"/>
              </a:spcBef>
              <a:spcAft>
                <a:spcPts val="0"/>
              </a:spcAft>
              <a:buSzPts val="1800"/>
              <a:buChar char="●"/>
            </a:pPr>
            <a:r>
              <a:rPr lang="sr"/>
              <a:t>Korisnici često koriste istu username/password kombinaciju za različite aplikacije</a:t>
            </a:r>
            <a:endParaRPr/>
          </a:p>
          <a:p>
            <a:pPr indent="-342900" lvl="0" marL="457200" rtl="0" algn="l">
              <a:spcBef>
                <a:spcPts val="0"/>
              </a:spcBef>
              <a:spcAft>
                <a:spcPts val="0"/>
              </a:spcAft>
              <a:buSzPts val="1800"/>
              <a:buChar char="●"/>
            </a:pPr>
            <a:r>
              <a:rPr lang="sr"/>
              <a:t>Često se lozinke čuvaju nekriptovane, tj. u plaintext obliku –potencijalno ugrožene od DB administratora, SQL Injection napada, itd.</a:t>
            </a:r>
            <a:endParaRPr/>
          </a:p>
          <a:p>
            <a:pPr indent="-342900" lvl="0" marL="457200" rtl="0" algn="l">
              <a:spcBef>
                <a:spcPts val="0"/>
              </a:spcBef>
              <a:spcAft>
                <a:spcPts val="0"/>
              </a:spcAft>
              <a:buSzPts val="1800"/>
              <a:buChar char="●"/>
            </a:pPr>
            <a:r>
              <a:rPr lang="sr"/>
              <a:t>Backup je, takođe, potencijalno ugrožen</a:t>
            </a:r>
            <a:endParaRPr/>
          </a:p>
          <a:p>
            <a:pPr indent="-342900" lvl="0" marL="457200" rtl="0" algn="l">
              <a:spcBef>
                <a:spcPts val="0"/>
              </a:spcBef>
              <a:spcAft>
                <a:spcPts val="0"/>
              </a:spcAft>
              <a:buSzPts val="1800"/>
              <a:buChar char="●"/>
            </a:pPr>
            <a:r>
              <a:rPr lang="sr"/>
              <a:t>Da bi se riješio ovaj problem, lozinke se moraju čuvati u kriptovanom obliku:</a:t>
            </a:r>
            <a:br>
              <a:rPr lang="sr"/>
            </a:br>
            <a:r>
              <a:rPr lang="sr"/>
              <a:t>- primjena </a:t>
            </a:r>
            <a:r>
              <a:rPr b="1" lang="sr"/>
              <a:t>hash </a:t>
            </a:r>
            <a:r>
              <a:rPr lang="sr"/>
              <a:t>funkcija</a:t>
            </a:r>
            <a:br>
              <a:rPr lang="sr"/>
            </a:br>
            <a:r>
              <a:rPr lang="sr"/>
              <a:t>- primjena kriptografskih algoritama (DES, AES, ...) – ovo generalno nije dobar način za čuvanje kredencijala – lozinke su tajne i nema razloga da se pod bilo kojim uslovima vrši njihova dekripcija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sr"/>
              <a:t>Hash funkcije - Primjena</a:t>
            </a:r>
            <a:endParaRPr/>
          </a:p>
        </p:txBody>
      </p:sp>
      <p:sp>
        <p:nvSpPr>
          <p:cNvPr id="107" name="Google Shape;107;p21"/>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N</a:t>
            </a:r>
            <a:r>
              <a:rPr lang="sr"/>
              <a:t>ačini za dolazak u posjed hash-irane lozinke su:</a:t>
            </a:r>
            <a:br>
              <a:rPr lang="sr"/>
            </a:br>
            <a:r>
              <a:rPr lang="sr"/>
              <a:t>- </a:t>
            </a:r>
            <a:r>
              <a:rPr b="1" lang="sr"/>
              <a:t>brute force</a:t>
            </a:r>
            <a:r>
              <a:rPr lang="sr"/>
              <a:t> </a:t>
            </a:r>
            <a:r>
              <a:rPr b="1" lang="sr"/>
              <a:t>napad </a:t>
            </a:r>
            <a:r>
              <a:rPr lang="sr"/>
              <a:t>(računanje hash vrijednosti svih mogućih lozinki)</a:t>
            </a:r>
            <a:br>
              <a:rPr lang="sr"/>
            </a:br>
            <a:r>
              <a:rPr lang="sr"/>
              <a:t>- </a:t>
            </a:r>
            <a:r>
              <a:rPr b="1" lang="sr"/>
              <a:t>dictionary</a:t>
            </a:r>
            <a:r>
              <a:rPr lang="sr"/>
              <a:t> </a:t>
            </a:r>
            <a:r>
              <a:rPr b="1" lang="sr"/>
              <a:t>napad </a:t>
            </a:r>
            <a:r>
              <a:rPr lang="sr"/>
              <a:t>(računanje hash vrijednosti često korištenih lozinki)</a:t>
            </a:r>
            <a:endParaRPr/>
          </a:p>
          <a:p>
            <a:pPr indent="-342900" lvl="0" marL="457200" rtl="0" algn="l">
              <a:spcBef>
                <a:spcPts val="0"/>
              </a:spcBef>
              <a:spcAft>
                <a:spcPts val="0"/>
              </a:spcAft>
              <a:buSzPts val="1800"/>
              <a:buChar char="●"/>
            </a:pPr>
            <a:r>
              <a:rPr lang="sr"/>
              <a:t>Primjena hash funkcija nad čuvanim lozinkama – identične lozinke imaju identičan hash</a:t>
            </a:r>
            <a:endParaRPr/>
          </a:p>
          <a:p>
            <a:pPr indent="-342900" lvl="0" marL="457200" rtl="0" algn="l">
              <a:spcBef>
                <a:spcPts val="0"/>
              </a:spcBef>
              <a:spcAft>
                <a:spcPts val="0"/>
              </a:spcAft>
              <a:buSzPts val="1800"/>
              <a:buChar char="●"/>
            </a:pPr>
            <a:r>
              <a:rPr lang="sr"/>
              <a:t>2 nedostatka primjene hash funkcija nad čuvanim lozinkama:</a:t>
            </a:r>
            <a:br>
              <a:rPr lang="sr"/>
            </a:br>
            <a:r>
              <a:rPr lang="sr"/>
              <a:t>- </a:t>
            </a:r>
            <a:r>
              <a:rPr b="1" lang="sr"/>
              <a:t>paradoks rođendana</a:t>
            </a:r>
            <a:br>
              <a:rPr lang="sr"/>
            </a:br>
            <a:r>
              <a:rPr lang="sr"/>
              <a:t>- </a:t>
            </a:r>
            <a:r>
              <a:rPr b="1" lang="sr"/>
              <a:t>rainbow tabela </a:t>
            </a:r>
            <a:r>
              <a:rPr lang="sr"/>
              <a:t>–unaprijed izračunate hash vrijednosti mogu se iskoristiti za brzo otkrivanje lozinki</a:t>
            </a:r>
            <a:endParaRPr/>
          </a:p>
          <a:p>
            <a:pPr indent="-342900" lvl="0" marL="457200" rtl="0" algn="l">
              <a:spcBef>
                <a:spcPts val="0"/>
              </a:spcBef>
              <a:spcAft>
                <a:spcPts val="0"/>
              </a:spcAft>
              <a:buSzPts val="1800"/>
              <a:buChar char="●"/>
            </a:pPr>
            <a:r>
              <a:rPr lang="sr"/>
              <a:t>Rješenje: </a:t>
            </a:r>
            <a:r>
              <a:rPr b="1" lang="sr"/>
              <a:t>salt</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