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fair Display"/>
      <p:regular r:id="rId31"/>
      <p:bold r:id="rId32"/>
      <p:italic r:id="rId33"/>
      <p:boldItalic r:id="rId34"/>
    </p:embeddedFont>
    <p:embeddedFont>
      <p:font typeface="Montserrat"/>
      <p:regular r:id="rId35"/>
      <p:bold r:id="rId36"/>
      <p:italic r:id="rId37"/>
      <p:boldItalic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816d6a7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816d6a7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f940538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f940538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11489a4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11489a4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11489a42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11489a42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11489a4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11489a4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11489a42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11489a42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11489a4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11489a42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11489a42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11489a42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11489a42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11489a42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11489a42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11489a42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8006adde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8006adde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11489a42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11489a42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11489a42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11489a42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11489a42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11489a42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11489a4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11489a4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11489a42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11489a42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1431aac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1431aac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8006adde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8006adde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8006adde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8006adde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8006adde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8006adde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8006adde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8006adde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1431aac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1431aac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8006adde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8006adde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8006adde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48006adde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docker.com/products/docker-deskto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sr"/>
              <a:t>Redis, OAuth2, Docker</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sr"/>
              <a:t>Jun,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OAuth2</a:t>
            </a:r>
            <a:endParaRPr/>
          </a:p>
        </p:txBody>
      </p:sp>
      <p:sp>
        <p:nvSpPr>
          <p:cNvPr id="115" name="Google Shape;115;p22"/>
          <p:cNvSpPr txBox="1"/>
          <p:nvPr>
            <p:ph idx="1" type="body"/>
          </p:nvPr>
        </p:nvSpPr>
        <p:spPr>
          <a:xfrm>
            <a:off x="311700" y="1234075"/>
            <a:ext cx="8520600" cy="368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OAuth 2.0 je protokol za autorizaciju, a </a:t>
            </a:r>
            <a:r>
              <a:rPr b="1" lang="sr"/>
              <a:t>NE </a:t>
            </a:r>
            <a:r>
              <a:rPr lang="sr"/>
              <a:t>protokol za autentifikaciju. Kao takav, dizajniran je prvenstveno kao sredstvo za odobravanje pristupa skupu resursa, na primjer, udaljenim API-jima ili korisničkim podacima.</a:t>
            </a:r>
            <a:endParaRPr/>
          </a:p>
          <a:p>
            <a:pPr indent="-342900" lvl="0" marL="457200" rtl="0" algn="l">
              <a:spcBef>
                <a:spcPts val="0"/>
              </a:spcBef>
              <a:spcAft>
                <a:spcPts val="0"/>
              </a:spcAft>
              <a:buSzPts val="1800"/>
              <a:buChar char="●"/>
            </a:pPr>
            <a:r>
              <a:rPr lang="sr"/>
              <a:t>OAuth 2.0 koristi pristupne tokene. Pristupni token je dio podataka koji predstavlja ovlaštenje za pristup resursima u ime krajnjeg korisnika. OAuth 2.0 ne definira poseban format za pristupne tokene. Međutim, u nekim kontekstima, format JSON Web Token (JWT) se često koristi. Ovo omogućava izdavaocima tokena da uključe podatke u sam token. Takođe, iz sigurnosnih razloga, pristupni tokeni mogu imati datum isteka.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a:t>
            </a:r>
            <a:endParaRPr/>
          </a:p>
        </p:txBody>
      </p:sp>
      <p:sp>
        <p:nvSpPr>
          <p:cNvPr id="121" name="Google Shape;121;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Docker</a:t>
            </a:r>
            <a:r>
              <a:rPr lang="sr"/>
              <a:t> je platforma za razvoj, isporuku i pokretanje aplikacija. </a:t>
            </a:r>
            <a:endParaRPr/>
          </a:p>
          <a:p>
            <a:pPr indent="-342900" lvl="0" marL="457200" rtl="0" algn="l">
              <a:spcBef>
                <a:spcPts val="0"/>
              </a:spcBef>
              <a:spcAft>
                <a:spcPts val="0"/>
              </a:spcAft>
              <a:buSzPts val="1800"/>
              <a:buChar char="●"/>
            </a:pPr>
            <a:r>
              <a:rPr lang="sr"/>
              <a:t>Jednostavno rečeno, možemo izgraditi svoju aplikaciju, zapakovati je zajedno sa njenim dependecy-ima u kontejner, a zatim ovaj kontejner </a:t>
            </a:r>
            <a:r>
              <a:rPr lang="sr"/>
              <a:t>možemo </a:t>
            </a:r>
            <a:r>
              <a:rPr lang="sr"/>
              <a:t>poslati na bilo koju drugu mašinu i ta aplikacija će nesmetano raditi.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 Termini</a:t>
            </a:r>
            <a:endParaRPr/>
          </a:p>
        </p:txBody>
      </p:sp>
      <p:sp>
        <p:nvSpPr>
          <p:cNvPr id="127" name="Google Shape;127;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sr"/>
              <a:t>Dockerfile </a:t>
            </a:r>
            <a:r>
              <a:rPr lang="sr"/>
              <a:t>– tekstualni fajl koji se sastoji od instrukcija i argumenata. Obavještava Docker kako bi </a:t>
            </a:r>
            <a:r>
              <a:rPr b="1" lang="sr"/>
              <a:t>image </a:t>
            </a:r>
            <a:r>
              <a:rPr lang="sr"/>
              <a:t>trebao biti izgrađen (build-an).</a:t>
            </a:r>
            <a:endParaRPr/>
          </a:p>
          <a:p>
            <a:pPr indent="-342900" lvl="0" marL="457200" rtl="0" algn="l">
              <a:spcBef>
                <a:spcPts val="0"/>
              </a:spcBef>
              <a:spcAft>
                <a:spcPts val="0"/>
              </a:spcAft>
              <a:buSzPts val="1800"/>
              <a:buChar char="●"/>
            </a:pPr>
            <a:r>
              <a:rPr b="1" lang="sr"/>
              <a:t>Image - </a:t>
            </a:r>
            <a:r>
              <a:rPr lang="sr"/>
              <a:t>To je template samo za čitanje sa uputstvima za kreiranje kontejnera. Svaka instrukcija u Dockerfile-u stvara layer u image-u.</a:t>
            </a:r>
            <a:endParaRPr/>
          </a:p>
          <a:p>
            <a:pPr indent="-342900" lvl="0" marL="457200" rtl="0" algn="l">
              <a:spcBef>
                <a:spcPts val="0"/>
              </a:spcBef>
              <a:spcAft>
                <a:spcPts val="0"/>
              </a:spcAft>
              <a:buSzPts val="1800"/>
              <a:buChar char="●"/>
            </a:pPr>
            <a:r>
              <a:rPr b="1" lang="sr"/>
              <a:t>Container </a:t>
            </a:r>
            <a:r>
              <a:rPr lang="sr"/>
              <a:t>- To je pokrenuta instanca image-a. Dobro je definisan njegovim image-om kao i svim opcijama konfiguracije koje su mu date za kreiranje ili pokretanje.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a:t>
            </a:r>
            <a:endParaRPr/>
          </a:p>
        </p:txBody>
      </p:sp>
      <p:sp>
        <p:nvSpPr>
          <p:cNvPr id="133" name="Google Shape;133;p2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1541075" y="1371600"/>
            <a:ext cx="5810250" cy="240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 Instrukcije</a:t>
            </a:r>
            <a:endParaRPr/>
          </a:p>
        </p:txBody>
      </p:sp>
      <p:sp>
        <p:nvSpPr>
          <p:cNvPr id="140" name="Google Shape;140;p26"/>
          <p:cNvSpPr txBox="1"/>
          <p:nvPr>
            <p:ph idx="1" type="body"/>
          </p:nvPr>
        </p:nvSpPr>
        <p:spPr>
          <a:xfrm>
            <a:off x="311700" y="1234075"/>
            <a:ext cx="8520600" cy="386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sr"/>
              <a:t>Dockerfile </a:t>
            </a:r>
            <a:r>
              <a:rPr lang="sr"/>
              <a:t>se sastoji od skupa instrukcija i argumenata. Opšta sintaksa je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858225" y="1653325"/>
            <a:ext cx="2779450" cy="492100"/>
          </a:xfrm>
          <a:prstGeom prst="rect">
            <a:avLst/>
          </a:prstGeom>
          <a:noFill/>
          <a:ln>
            <a:noFill/>
          </a:ln>
        </p:spPr>
      </p:pic>
      <p:pic>
        <p:nvPicPr>
          <p:cNvPr id="142" name="Google Shape;142;p26"/>
          <p:cNvPicPr preferRelativeResize="0"/>
          <p:nvPr/>
        </p:nvPicPr>
        <p:blipFill>
          <a:blip r:embed="rId4">
            <a:alphaModFix/>
          </a:blip>
          <a:stretch>
            <a:fillRect/>
          </a:stretch>
        </p:blipFill>
        <p:spPr>
          <a:xfrm>
            <a:off x="1509713" y="2341113"/>
            <a:ext cx="6124575" cy="223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 Primjer</a:t>
            </a:r>
            <a:endParaRPr/>
          </a:p>
        </p:txBody>
      </p:sp>
      <p:sp>
        <p:nvSpPr>
          <p:cNvPr id="148" name="Google Shape;148;p2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1301100" y="1190613"/>
            <a:ext cx="6457950" cy="395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 Komande</a:t>
            </a:r>
            <a:endParaRPr/>
          </a:p>
        </p:txBody>
      </p:sp>
      <p:sp>
        <p:nvSpPr>
          <p:cNvPr id="155" name="Google Shape;155;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1519225" y="1648925"/>
            <a:ext cx="6105525" cy="2505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 Python primjer</a:t>
            </a:r>
            <a:endParaRPr/>
          </a:p>
        </p:txBody>
      </p:sp>
      <p:sp>
        <p:nvSpPr>
          <p:cNvPr id="162" name="Google Shape;162;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Kreirat ćemo jednostavnu Flask aplikaciju uz pomoć Docker-a korak po korak:</a:t>
            </a:r>
            <a:br>
              <a:rPr lang="sr"/>
            </a:br>
            <a:r>
              <a:rPr lang="sr"/>
              <a:t>- Kreiramo prvo osnovnu Flask aplikaciju</a:t>
            </a:r>
            <a:br>
              <a:rPr lang="sr"/>
            </a:br>
            <a:r>
              <a:rPr lang="sr"/>
              <a:t>- Kreiramo Dockerfile</a:t>
            </a:r>
            <a:br>
              <a:rPr lang="sr"/>
            </a:br>
            <a:r>
              <a:rPr lang="sr"/>
              <a:t>- Build-amo image</a:t>
            </a:r>
            <a:br>
              <a:rPr lang="sr"/>
            </a:br>
            <a:r>
              <a:rPr lang="sr"/>
              <a:t>- Pokrećemo image u docker kontejneru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Docker - Python primjer</a:t>
            </a:r>
            <a:endParaRPr/>
          </a:p>
        </p:txBody>
      </p:sp>
      <p:sp>
        <p:nvSpPr>
          <p:cNvPr id="168" name="Google Shape;168;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69" name="Google Shape;169;p30"/>
          <p:cNvPicPr preferRelativeResize="0"/>
          <p:nvPr/>
        </p:nvPicPr>
        <p:blipFill>
          <a:blip r:embed="rId3">
            <a:alphaModFix/>
          </a:blip>
          <a:stretch>
            <a:fillRect/>
          </a:stretch>
        </p:blipFill>
        <p:spPr>
          <a:xfrm>
            <a:off x="3269425" y="1488188"/>
            <a:ext cx="2605150" cy="267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sr"/>
              <a:t>Docker - Python primjer</a:t>
            </a:r>
            <a:endParaRPr/>
          </a:p>
        </p:txBody>
      </p:sp>
      <p:sp>
        <p:nvSpPr>
          <p:cNvPr id="175" name="Google Shape;175;p3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sr"/>
              <a:t>Prvi korak jeste da instaliramo Docker</a:t>
            </a:r>
            <a:br>
              <a:rPr lang="sr"/>
            </a:br>
            <a:br>
              <a:rPr lang="sr"/>
            </a:br>
            <a:r>
              <a:rPr b="1" lang="sr" u="sng">
                <a:solidFill>
                  <a:schemeClr val="hlink"/>
                </a:solidFill>
                <a:latin typeface="Courier New"/>
                <a:ea typeface="Courier New"/>
                <a:cs typeface="Courier New"/>
                <a:sym typeface="Courier New"/>
                <a:hlinkClick r:id="rId3"/>
              </a:rPr>
              <a:t>https://www.docker.com/products/docker-desktop/</a:t>
            </a:r>
            <a:br>
              <a:rPr lang="sr"/>
            </a:br>
            <a:endParaRPr/>
          </a:p>
          <a:p>
            <a:pPr indent="-342900" lvl="0" marL="457200" rtl="0" algn="l">
              <a:spcBef>
                <a:spcPts val="0"/>
              </a:spcBef>
              <a:spcAft>
                <a:spcPts val="0"/>
              </a:spcAft>
              <a:buSzPts val="1800"/>
              <a:buAutoNum type="arabicPeriod"/>
            </a:pPr>
            <a:r>
              <a:rPr lang="sr"/>
              <a:t>Drugi korak jeste napisati sadržaj onakav kakav je na sljedećim slajdovima.</a:t>
            </a:r>
            <a:br>
              <a:rPr lang="sr"/>
            </a:br>
            <a:r>
              <a:rPr b="1" lang="sr"/>
              <a:t>Napomena</a:t>
            </a:r>
            <a:r>
              <a:rPr lang="sr"/>
              <a:t>:</a:t>
            </a:r>
            <a:br>
              <a:rPr lang="sr"/>
            </a:br>
            <a:r>
              <a:rPr lang="sr"/>
              <a:t>Dio vezan za </a:t>
            </a:r>
            <a:r>
              <a:rPr b="1" lang="sr"/>
              <a:t>static </a:t>
            </a:r>
            <a:r>
              <a:rPr lang="sr"/>
              <a:t>i </a:t>
            </a:r>
            <a:r>
              <a:rPr b="1" lang="sr"/>
              <a:t>templates </a:t>
            </a:r>
            <a:r>
              <a:rPr lang="sr"/>
              <a:t>folder, možete proizvoljno napisati ili prosto izbaciti i imati samo u </a:t>
            </a:r>
            <a:r>
              <a:rPr b="1" lang="sr"/>
              <a:t>templates/home.html</a:t>
            </a:r>
            <a:r>
              <a:rPr lang="sr"/>
              <a:t> običan sadržaj u vidu jednog html paragrafa.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Redis</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highlight>
                  <a:srgbClr val="FFFFFF"/>
                </a:highlight>
              </a:rPr>
              <a:t>Zamislite da je potrebno opslužiti na stotine hiljada korisničkih zahteva u okviru jedne aplikacije. Dodajte na to još da je većina tih zahteva upućeno ka istim podacima, tačnije da zahtevaju isti skup podataka iz baze. Na primer, možda svi žele da pregledaju određenu objavu, ili pak da pogledaju informacije o najpopularnijim filmovima. Rješenje koje uključuje distribuirane podatke spregnute na više servera može da donese prednosti, ali po cijenu uvećane kompleksnosti. Ukoliko nam je potrebno rješenje koje nudi visoku dostupnost podataka, skalabilnost i performanse uz jednostavnost upotrebe, onda vrijedi razmisliti o upotrebi </a:t>
            </a:r>
            <a:r>
              <a:rPr b="1" lang="sr">
                <a:highlight>
                  <a:srgbClr val="FFFFFF"/>
                </a:highlight>
              </a:rPr>
              <a:t>Redis</a:t>
            </a:r>
            <a:r>
              <a:rPr lang="sr">
                <a:highlight>
                  <a:srgbClr val="FFFFFF"/>
                </a:highlight>
              </a:rPr>
              <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 app.py</a:t>
            </a:r>
            <a:endParaRPr/>
          </a:p>
        </p:txBody>
      </p:sp>
      <p:sp>
        <p:nvSpPr>
          <p:cNvPr id="181" name="Google Shape;181;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2"/>
          <p:cNvPicPr preferRelativeResize="0"/>
          <p:nvPr/>
        </p:nvPicPr>
        <p:blipFill>
          <a:blip r:embed="rId3">
            <a:alphaModFix/>
          </a:blip>
          <a:stretch>
            <a:fillRect/>
          </a:stretch>
        </p:blipFill>
        <p:spPr>
          <a:xfrm>
            <a:off x="1872327" y="1346652"/>
            <a:ext cx="5399350" cy="245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 home.html</a:t>
            </a:r>
            <a:endParaRPr/>
          </a:p>
        </p:txBody>
      </p:sp>
      <p:sp>
        <p:nvSpPr>
          <p:cNvPr id="188" name="Google Shape;188;p3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3"/>
          <p:cNvPicPr preferRelativeResize="0"/>
          <p:nvPr/>
        </p:nvPicPr>
        <p:blipFill>
          <a:blip r:embed="rId3">
            <a:alphaModFix/>
          </a:blip>
          <a:stretch>
            <a:fillRect/>
          </a:stretch>
        </p:blipFill>
        <p:spPr>
          <a:xfrm>
            <a:off x="3165776" y="0"/>
            <a:ext cx="5978226"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 requirements.txt</a:t>
            </a:r>
            <a:endParaRPr/>
          </a:p>
        </p:txBody>
      </p:sp>
      <p:sp>
        <p:nvSpPr>
          <p:cNvPr id="195" name="Google Shape;195;p3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4"/>
          <p:cNvPicPr preferRelativeResize="0"/>
          <p:nvPr/>
        </p:nvPicPr>
        <p:blipFill>
          <a:blip r:embed="rId3">
            <a:alphaModFix/>
          </a:blip>
          <a:stretch>
            <a:fillRect/>
          </a:stretch>
        </p:blipFill>
        <p:spPr>
          <a:xfrm>
            <a:off x="3676717" y="2329875"/>
            <a:ext cx="1790550" cy="752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 - Dockerfile</a:t>
            </a:r>
            <a:endParaRPr/>
          </a:p>
        </p:txBody>
      </p:sp>
      <p:sp>
        <p:nvSpPr>
          <p:cNvPr id="202" name="Google Shape;202;p3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5"/>
          <p:cNvPicPr preferRelativeResize="0"/>
          <p:nvPr/>
        </p:nvPicPr>
        <p:blipFill>
          <a:blip r:embed="rId3">
            <a:alphaModFix/>
          </a:blip>
          <a:stretch>
            <a:fillRect/>
          </a:stretch>
        </p:blipFill>
        <p:spPr>
          <a:xfrm>
            <a:off x="2469400" y="2034525"/>
            <a:ext cx="4205200" cy="1410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a:t>
            </a:r>
            <a:endParaRPr/>
          </a:p>
        </p:txBody>
      </p:sp>
      <p:sp>
        <p:nvSpPr>
          <p:cNvPr id="209" name="Google Shape;209;p36"/>
          <p:cNvSpPr txBox="1"/>
          <p:nvPr>
            <p:ph idx="1" type="body"/>
          </p:nvPr>
        </p:nvSpPr>
        <p:spPr>
          <a:xfrm>
            <a:off x="311700" y="1234075"/>
            <a:ext cx="8520600" cy="39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3. U ovom koraku potrebno je otvoriti </a:t>
            </a:r>
            <a:r>
              <a:rPr b="1" lang="sr"/>
              <a:t>cmd </a:t>
            </a:r>
            <a:r>
              <a:rPr lang="sr"/>
              <a:t>i navigirati se do foldera gdje se nalazi naš projekat.</a:t>
            </a:r>
            <a:endParaRPr/>
          </a:p>
          <a:p>
            <a:pPr indent="-342900" lvl="0" marL="457200" rtl="0" algn="l">
              <a:spcBef>
                <a:spcPts val="1200"/>
              </a:spcBef>
              <a:spcAft>
                <a:spcPts val="0"/>
              </a:spcAft>
              <a:buSzPts val="1800"/>
              <a:buChar char="-"/>
            </a:pPr>
            <a:r>
              <a:rPr lang="sr"/>
              <a:t>Build-ati image </a:t>
            </a:r>
            <a:r>
              <a:rPr lang="sr"/>
              <a:t>iz Dockerfile-a tako što ćemo pokrenuti sljedeću naredbu u nastavku. Proslijedite parametar </a:t>
            </a:r>
            <a:r>
              <a:rPr b="1" lang="sr"/>
              <a:t>-t</a:t>
            </a:r>
            <a:r>
              <a:rPr lang="sr"/>
              <a:t> za imenovanje image-a.</a:t>
            </a:r>
            <a:br>
              <a:rPr lang="sr"/>
            </a:br>
            <a:r>
              <a:rPr b="1" lang="sr">
                <a:latin typeface="Courier New"/>
                <a:ea typeface="Courier New"/>
                <a:cs typeface="Courier New"/>
                <a:sym typeface="Courier New"/>
              </a:rPr>
              <a:t>docker build -t sample .</a:t>
            </a: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lang="sr"/>
              <a:t>Nakon uspješno završenog build-anja, potrebno je provjeriti da li taj image sad imamo, za to nam služi komanda:</a:t>
            </a:r>
            <a:br>
              <a:rPr lang="sr"/>
            </a:br>
            <a:r>
              <a:rPr b="1" lang="sr">
                <a:latin typeface="Courier New"/>
                <a:ea typeface="Courier New"/>
                <a:cs typeface="Courier New"/>
                <a:sym typeface="Courier New"/>
              </a:rPr>
              <a:t>docker images</a:t>
            </a: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lang="sr"/>
              <a:t>Zadnja komanda bi trebala prikazati image sa imenom </a:t>
            </a:r>
            <a:r>
              <a:rPr b="1" lang="sr"/>
              <a:t>sample</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Docker</a:t>
            </a:r>
            <a:endParaRPr/>
          </a:p>
        </p:txBody>
      </p:sp>
      <p:sp>
        <p:nvSpPr>
          <p:cNvPr id="215" name="Google Shape;215;p3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Pokretanje </a:t>
            </a:r>
            <a:r>
              <a:rPr lang="sr"/>
              <a:t>docker kontejner. Oznaka </a:t>
            </a:r>
            <a:r>
              <a:rPr b="1" lang="sr"/>
              <a:t>-p</a:t>
            </a:r>
            <a:r>
              <a:rPr lang="sr"/>
              <a:t> mapira port koji radi unutar kontejnera na naš host. </a:t>
            </a:r>
            <a:r>
              <a:rPr b="1" lang="sr"/>
              <a:t>— —name</a:t>
            </a:r>
            <a:r>
              <a:rPr lang="sr"/>
              <a:t> se koristi za davanje imena kontejneru, a uzorak je naziv image-a koji je napravljen ranije.</a:t>
            </a:r>
            <a:br>
              <a:rPr lang="sr"/>
            </a:br>
            <a:br>
              <a:rPr lang="sr"/>
            </a:br>
            <a:r>
              <a:rPr b="1" lang="sr">
                <a:latin typeface="Courier New"/>
                <a:ea typeface="Courier New"/>
                <a:cs typeface="Courier New"/>
                <a:sym typeface="Courier New"/>
              </a:rPr>
              <a:t>docker run </a:t>
            </a:r>
            <a:r>
              <a:rPr b="1" lang="sr">
                <a:latin typeface="Courier New"/>
                <a:ea typeface="Courier New"/>
                <a:cs typeface="Courier New"/>
                <a:sym typeface="Courier New"/>
              </a:rPr>
              <a:t>–-name flask_app -p 8000:5000 sample</a:t>
            </a:r>
            <a:br>
              <a:rPr b="1" lang="sr">
                <a:latin typeface="Courier New"/>
                <a:ea typeface="Courier New"/>
                <a:cs typeface="Courier New"/>
                <a:sym typeface="Courier New"/>
              </a:rPr>
            </a:b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lang="sr"/>
              <a:t>Zadnji korak jeste otvoriti browser i otvoriti adresu:</a:t>
            </a:r>
            <a:br>
              <a:rPr lang="sr"/>
            </a:br>
            <a:r>
              <a:rPr b="1" lang="sr">
                <a:latin typeface="Courier New"/>
                <a:ea typeface="Courier New"/>
                <a:cs typeface="Courier New"/>
                <a:sym typeface="Courier New"/>
              </a:rPr>
              <a:t>http://127.0.0.1:8000/</a:t>
            </a:r>
            <a:endParaRPr b="1">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Redis</a:t>
            </a:r>
            <a:endParaRPr/>
          </a:p>
        </p:txBody>
      </p:sp>
      <p:sp>
        <p:nvSpPr>
          <p:cNvPr id="71" name="Google Shape;71;p15"/>
          <p:cNvSpPr txBox="1"/>
          <p:nvPr>
            <p:ph idx="1" type="body"/>
          </p:nvPr>
        </p:nvSpPr>
        <p:spPr>
          <a:xfrm>
            <a:off x="311700" y="1017725"/>
            <a:ext cx="8520600" cy="412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sr">
                <a:highlight>
                  <a:srgbClr val="FFFFFF"/>
                </a:highlight>
              </a:rPr>
              <a:t>Redis</a:t>
            </a:r>
            <a:r>
              <a:rPr lang="sr">
                <a:highlight>
                  <a:srgbClr val="FFFFFF"/>
                </a:highlight>
              </a:rPr>
              <a:t>, (engl. Remote Dictionary Server), je projekat otvorenog koda, višenamjenske upotrebe, koji može služiti za skladištenje podataka, za njihovo keširanje, ali i kao medijum za prenos poruka između odgovarajućih protokola pošiljaoca i primaoca. U ove svrhe, </a:t>
            </a:r>
            <a:r>
              <a:rPr b="1" lang="sr">
                <a:highlight>
                  <a:srgbClr val="FFFFFF"/>
                </a:highlight>
              </a:rPr>
              <a:t>Redis </a:t>
            </a:r>
            <a:r>
              <a:rPr lang="sr">
                <a:highlight>
                  <a:srgbClr val="FFFFFF"/>
                </a:highlight>
              </a:rPr>
              <a:t>koristi RAM kao resurs.</a:t>
            </a:r>
            <a:endParaRPr>
              <a:highlight>
                <a:srgbClr val="FFFFFF"/>
              </a:highlight>
            </a:endParaRPr>
          </a:p>
          <a:p>
            <a:pPr indent="-342900" lvl="0" marL="457200" rtl="0" algn="l">
              <a:spcBef>
                <a:spcPts val="0"/>
              </a:spcBef>
              <a:spcAft>
                <a:spcPts val="0"/>
              </a:spcAft>
              <a:buSzPts val="1800"/>
              <a:buChar char="●"/>
            </a:pPr>
            <a:r>
              <a:rPr b="1" lang="sr">
                <a:highlight>
                  <a:srgbClr val="FFFFFF"/>
                </a:highlight>
              </a:rPr>
              <a:t>Redis </a:t>
            </a:r>
            <a:r>
              <a:rPr lang="sr">
                <a:highlight>
                  <a:srgbClr val="FFFFFF"/>
                </a:highlight>
              </a:rPr>
              <a:t>se u praksi najčešće koristi kao pomoćno skladište podataka, što znači da će postojati i glavna baza podataka (npr. MySQL). Redis se u takvom slučaju koristi za privremene podatke, za keširanje vrijednosti u cilju boljih performansi i bržeg pristupa, i za podatke koji se mogu rekonstruisati (npr. </a:t>
            </a:r>
            <a:r>
              <a:rPr b="1" lang="sr">
                <a:highlight>
                  <a:srgbClr val="FFFFFF"/>
                </a:highlight>
              </a:rPr>
              <a:t>podaci o sesiji</a:t>
            </a:r>
            <a:r>
              <a:rPr lang="sr">
                <a:highlight>
                  <a:srgbClr val="FFFFFF"/>
                </a:highlight>
              </a:rPr>
              <a:t>). Redis podrazumjevano čuva podatke na izvjesno vrijeme u vidu snapshot-a na disku, zato nije preporučljivo da se u okviru Redis-a skladišti nešto što ne možete da priuštite da izgubite. Takođe, pošto se podaci skladište u radnu memoriju, veličina dostupne memorije za skladištenje i veličina podataka koji se tu čuvaju igraju veliku ulogu.</a:t>
            </a:r>
            <a:endParaRPr>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Redis</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highlight>
                  <a:srgbClr val="FFFFFF"/>
                </a:highlight>
              </a:rPr>
              <a:t>Aplikacija koja koristi </a:t>
            </a:r>
            <a:r>
              <a:rPr b="1" lang="sr">
                <a:highlight>
                  <a:srgbClr val="FFFFFF"/>
                </a:highlight>
              </a:rPr>
              <a:t>Redis </a:t>
            </a:r>
            <a:r>
              <a:rPr lang="sr">
                <a:highlight>
                  <a:srgbClr val="FFFFFF"/>
                </a:highlight>
              </a:rPr>
              <a:t>podrazumijeva korišćenje Redis klijenta. Klijent nije ništa drugo nego biblioteka implementirana u određenom programskom jeziku.</a:t>
            </a:r>
            <a:endParaRPr>
              <a:highlight>
                <a:srgbClr val="FFFFFF"/>
              </a:highlight>
            </a:endParaRPr>
          </a:p>
          <a:p>
            <a:pPr indent="-342900" lvl="0" marL="457200" rtl="0" algn="l">
              <a:spcBef>
                <a:spcPts val="0"/>
              </a:spcBef>
              <a:spcAft>
                <a:spcPts val="0"/>
              </a:spcAft>
              <a:buSzPts val="1800"/>
              <a:buChar char="●"/>
            </a:pPr>
            <a:r>
              <a:rPr lang="sr">
                <a:highlight>
                  <a:srgbClr val="FFFFFF"/>
                </a:highlight>
              </a:rPr>
              <a:t>Kako postoji klijent, logično je i da je ovakvoj arhitekturi potreban server. Redis server je zadužen za skladištenje podataka i čitavu logiku vezanu za njihovu obradu. On čuva podatke u primarnoj memoriji, što omogućava veoma brze operacije čitanja i pisanja u bazu podataka.</a:t>
            </a:r>
            <a:endParaRPr>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Redis</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981075" y="1086950"/>
            <a:ext cx="7181850" cy="362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Redis</a:t>
            </a:r>
            <a:endParaRPr/>
          </a:p>
        </p:txBody>
      </p:sp>
      <p:sp>
        <p:nvSpPr>
          <p:cNvPr id="90" name="Google Shape;90;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highlight>
                  <a:srgbClr val="FFFFFF"/>
                </a:highlight>
              </a:rPr>
              <a:t>Prikazana slika ilustruje način putem kojeg se </a:t>
            </a:r>
            <a:r>
              <a:rPr b="1" lang="sr">
                <a:highlight>
                  <a:srgbClr val="FFFFFF"/>
                </a:highlight>
              </a:rPr>
              <a:t>Redis </a:t>
            </a:r>
            <a:r>
              <a:rPr lang="sr">
                <a:highlight>
                  <a:srgbClr val="FFFFFF"/>
                </a:highlight>
              </a:rPr>
              <a:t>može upotrebiti za keširanje podataka. </a:t>
            </a:r>
            <a:endParaRPr>
              <a:highlight>
                <a:srgbClr val="FFFFFF"/>
              </a:highlight>
            </a:endParaRPr>
          </a:p>
          <a:p>
            <a:pPr indent="-342900" lvl="0" marL="457200" rtl="0" algn="l">
              <a:spcBef>
                <a:spcPts val="0"/>
              </a:spcBef>
              <a:spcAft>
                <a:spcPts val="0"/>
              </a:spcAft>
              <a:buSzPts val="1800"/>
              <a:buChar char="●"/>
            </a:pPr>
            <a:r>
              <a:rPr lang="sr">
                <a:highlight>
                  <a:srgbClr val="FFFFFF"/>
                </a:highlight>
              </a:rPr>
              <a:t>Kada korisnik uputi zahtjev za podacima, </a:t>
            </a:r>
            <a:r>
              <a:rPr b="1" lang="sr">
                <a:highlight>
                  <a:srgbClr val="FFFFFF"/>
                </a:highlight>
              </a:rPr>
              <a:t>Redis </a:t>
            </a:r>
            <a:r>
              <a:rPr lang="sr">
                <a:highlight>
                  <a:srgbClr val="FFFFFF"/>
                </a:highlight>
              </a:rPr>
              <a:t>server vrši provjeru postojanja takvih podataka. Ukoliko su oni dostupni (</a:t>
            </a:r>
            <a:r>
              <a:rPr b="1" lang="sr">
                <a:highlight>
                  <a:srgbClr val="FFFFFF"/>
                </a:highlight>
              </a:rPr>
              <a:t>cache hit</a:t>
            </a:r>
            <a:r>
              <a:rPr lang="sr">
                <a:highlight>
                  <a:srgbClr val="FFFFFF"/>
                </a:highlight>
              </a:rPr>
              <a:t>), podaci se vraćaju bez potrebe za daljim kontaktiranjem baze podataka. Ukoliko nisu dostupni (</a:t>
            </a:r>
            <a:r>
              <a:rPr b="1" lang="sr">
                <a:highlight>
                  <a:srgbClr val="FFFFFF"/>
                </a:highlight>
              </a:rPr>
              <a:t>cache miss</a:t>
            </a:r>
            <a:r>
              <a:rPr lang="sr">
                <a:highlight>
                  <a:srgbClr val="FFFFFF"/>
                </a:highlight>
              </a:rPr>
              <a:t>), dopremaju se iz baze da bi se potom servirali korisniku. Prije serviranja podataka korisniku, oni se zapisuju ponovo u memoriji (kešu) kako bi bili dostupni za neki od sljedećih zahteva.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Redis</a:t>
            </a:r>
            <a:endParaRPr/>
          </a:p>
        </p:txBody>
      </p:sp>
      <p:sp>
        <p:nvSpPr>
          <p:cNvPr id="96" name="Google Shape;96;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Napomena: </a:t>
            </a:r>
            <a:br>
              <a:rPr lang="sr"/>
            </a:br>
            <a:r>
              <a:rPr lang="sr"/>
              <a:t>Ukoliko želite koristiti redis kroz python, potrebno je da na vašem računaru zaista i imate redis bazu. Sljedeći kod ilustruje na koji način možete da se povežete na redis bazu i da upisujete i čitate podatke.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Redis</a:t>
            </a:r>
            <a:endParaRPr/>
          </a:p>
        </p:txBody>
      </p:sp>
      <p:sp>
        <p:nvSpPr>
          <p:cNvPr id="102" name="Google Shape;102;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1551750" y="1061975"/>
            <a:ext cx="6101850" cy="350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OAuth2</a:t>
            </a:r>
            <a:endParaRPr/>
          </a:p>
        </p:txBody>
      </p:sp>
      <p:sp>
        <p:nvSpPr>
          <p:cNvPr id="109" name="Google Shape;109;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sr"/>
              <a:t>OAuth 2.0, što je skraćenica za “Otvorena autorizacija”, je standard dizajniran da omogući web stranici ili aplikaciji pristup resursima koje hostuju druge web aplikacije u ime korisnika. Zamijenio je OAuth 1.0 2012. i sada je de facto industrijski standard za online autorizaciju. OAuth 2.0 pruža pristup s pristankom i ograničava radnje onoga što klijentska aplikacija može izvršiti na resursima u ime korisnika, bez dijeljenja kredencijala korisnika.</a:t>
            </a:r>
            <a:endParaRPr/>
          </a:p>
          <a:p>
            <a:pPr indent="-342900" lvl="0" marL="457200" rtl="0" algn="l">
              <a:spcBef>
                <a:spcPts val="0"/>
              </a:spcBef>
              <a:spcAft>
                <a:spcPts val="0"/>
              </a:spcAft>
              <a:buSzPts val="1800"/>
              <a:buChar char="●"/>
            </a:pPr>
            <a:r>
              <a:rPr lang="sr"/>
              <a:t>Iako je web glavna platforma za </a:t>
            </a:r>
            <a:r>
              <a:rPr b="1" lang="sr"/>
              <a:t>OAuth 2</a:t>
            </a:r>
            <a:r>
              <a:rPr lang="sr"/>
              <a:t>, specifikacija također opisuje kako se nositi s ovom vrstom delegiranog pristupa drugim tipovima klijenata (aplikacije zasnovane na pretraživaču, web aplikacije na strani servera, izvorne/mobilne aplikacije, povezani uređaji, itd.)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