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layfair Display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layfairDisplay-bold.fntdata"/><Relationship Id="rId45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fairDisplay-boldItalic.fntdata"/><Relationship Id="rId47" Type="http://schemas.openxmlformats.org/officeDocument/2006/relationships/font" Target="fonts/PlayfairDisplay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Oswald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723d6e2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723d6e2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723d6e2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723d6e2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723d6e2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723d6e2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723d6e21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723d6e2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723d6e2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723d6e2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723d6e2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723d6e2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723d6e2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723d6e2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723d6e21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723d6e2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723d6e2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723d6e2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723d6e2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723d6e2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0f94a27c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0f94a27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723d6e2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723d6e2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23d6e21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723d6e21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723d6e2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723d6e2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723d6e2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723d6e2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723d6e2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723d6e2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723d6e2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723d6e2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723d6e2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723d6e2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723d6e2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723d6e2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723d6e2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723d6e2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723d6e21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723d6e21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723d6e2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723d6e2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c723d6e21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c723d6e21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723d6e21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723d6e21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723d6e21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723d6e21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c723d6e21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c723d6e21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723d6e21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723d6e21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c723d6e21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c723d6e21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723d6e2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723d6e2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723d6e21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c723d6e21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c723d6e21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c723d6e21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723d6e21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723d6e21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723d6e2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723d6e2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723d6e2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723d6e2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723d6e21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723d6e2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723d6e2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723d6e2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723d6e2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723d6e2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723d6e21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723d6e21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Mart 21-23,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BODY tag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ovaj element specificira glavni sadržaj dokumenta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početni tag &lt;body&gt; ima atribute koji omogućavaju da se specificiraju karakteristike dokumenta (boja pozadine ili slika, boja teksta, boja posjećenih i neposjećenih linkova, akcije koje se izvršavaju kada se dokument učita, ili ako se ne učita iz nekog razloga, itd.)‏</a:t>
            </a:r>
            <a:endParaRPr sz="23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sr" sz="2300"/>
              <a:t>sve ono što se nalazi između tagova &lt;body&gt; i &lt;/body&gt; predstavlja tijelo dokumenta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pojaviće se kao sadržaj prezentacije u prozoru web čitača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&gt;Naslov&lt;/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	Tekst dokumenta.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BODY tag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34075"/>
            <a:ext cx="85206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70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sr" sz="2700"/>
              <a:t>atribut </a:t>
            </a:r>
            <a:r>
              <a:rPr b="1" lang="sr" sz="2700"/>
              <a:t>bgcolor </a:t>
            </a:r>
            <a:r>
              <a:rPr lang="sr" sz="2700"/>
              <a:t>boji pozadinu stranice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sr" sz="2700"/>
              <a:t>atribut </a:t>
            </a:r>
            <a:r>
              <a:rPr b="1" lang="sr" sz="2700"/>
              <a:t>link </a:t>
            </a:r>
            <a:r>
              <a:rPr lang="sr" sz="2700"/>
              <a:t>definiše boju linka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sr" sz="2700"/>
              <a:t>atribut </a:t>
            </a:r>
            <a:r>
              <a:rPr b="1" lang="sr" sz="2700"/>
              <a:t>vlink </a:t>
            </a:r>
            <a:r>
              <a:rPr lang="sr" sz="2700"/>
              <a:t>definiše boju posjećenog linka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sr" sz="2700"/>
              <a:t>atribut </a:t>
            </a:r>
            <a:r>
              <a:rPr b="1" lang="sr" sz="2700"/>
              <a:t>alink </a:t>
            </a:r>
            <a:r>
              <a:rPr lang="sr" sz="2700"/>
              <a:t>definiše boju aktivnog (selektovanog) linka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sr" sz="2700"/>
              <a:t>atribut </a:t>
            </a:r>
            <a:r>
              <a:rPr b="1" lang="sr" sz="2700"/>
              <a:t>background </a:t>
            </a:r>
            <a:r>
              <a:rPr lang="sr" sz="2700"/>
              <a:t>definiše putanju do pozadinske slike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  &lt;body </a:t>
            </a:r>
            <a:r>
              <a:rPr b="1" lang="sr" sz="2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bgcolor</a:t>
            </a: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="gray" </a:t>
            </a:r>
            <a:r>
              <a:rPr b="1" lang="sr" sz="2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alink</a:t>
            </a: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="yellow" </a:t>
            </a:r>
            <a:r>
              <a:rPr b="1" lang="sr" sz="2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vlink</a:t>
            </a: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="red" </a:t>
            </a:r>
            <a:r>
              <a:rPr b="1" lang="sr" sz="2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="green"&gt;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	&lt;h1&gt;Označavanje dijelova dokumenata&lt;/h1&gt;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	&lt;p&gt;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  	Ovaj pasus obilježen je imenom “prvi”.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  	Ovo je &lt;a href="#drugi"&gt;link&lt;/a&gt; na &lt;a name="drugi"&gt;drugi&lt;/a&gt; dio.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	&lt;/p&gt;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0000"/>
              <a:buFont typeface="Arial"/>
              <a:buNone/>
            </a:pPr>
            <a:r>
              <a:rPr b="1" lang="sr" sz="2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Komentar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340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Oblik:</a:t>
            </a:r>
            <a:endParaRPr sz="2300"/>
          </a:p>
          <a:p>
            <a:pPr indent="0" lvl="0" marL="6223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>
                <a:solidFill>
                  <a:srgbClr val="ED0B21"/>
                </a:solidFill>
              </a:rPr>
              <a:t>&lt;!- Ovo je komentar —&gt;</a:t>
            </a:r>
            <a:endParaRPr sz="2000">
              <a:solidFill>
                <a:srgbClr val="ED0B21"/>
              </a:solidFill>
            </a:endParaRPr>
          </a:p>
          <a:p>
            <a:pPr indent="-352742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Komentar počinje sekvencom znakova </a:t>
            </a:r>
            <a:r>
              <a:rPr lang="sr" sz="2300">
                <a:solidFill>
                  <a:srgbClr val="ED0B21"/>
                </a:solidFill>
              </a:rPr>
              <a:t>&lt;!- </a:t>
            </a:r>
            <a:r>
              <a:rPr lang="sr" sz="2300"/>
              <a:t>(između ovih znakova ne smije da postoji niti jedan razmak), a završava se sekvencom znakova </a:t>
            </a:r>
            <a:r>
              <a:rPr lang="sr" sz="2300">
                <a:solidFill>
                  <a:srgbClr val="ED0B21"/>
                </a:solidFill>
              </a:rPr>
              <a:t>→</a:t>
            </a:r>
            <a:endParaRPr sz="2300">
              <a:solidFill>
                <a:srgbClr val="ED0B21"/>
              </a:solidFill>
            </a:endParaRPr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Komentar se neće vidjeti u prozoru web čitača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Komentar se vidi u izvornom kodu</a:t>
            </a:r>
            <a:endParaRPr sz="1550">
              <a:solidFill>
                <a:srgbClr val="2DA2BF"/>
              </a:solidFill>
            </a:endParaRPr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Uslovni komentari – definišu tagove koji treba da budu izvršeni od strane IE (zaključno sa IE 9)</a:t>
            </a:r>
            <a:endParaRPr sz="2300"/>
          </a:p>
          <a:p>
            <a:pPr indent="0" lvl="0" marL="3683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/>
              <a:t>&lt;!--[if IE 9]&gt;</a:t>
            </a:r>
            <a:endParaRPr sz="2000"/>
          </a:p>
          <a:p>
            <a:pPr indent="0" lvl="0" marL="6350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/>
              <a:t>... HTML kod ...</a:t>
            </a:r>
            <a:endParaRPr/>
          </a:p>
          <a:p>
            <a:pPr indent="0" lvl="0" marL="3683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/>
              <a:t>&lt;![endif]--&gt;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teksta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340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Pasusi teksta se navode između &lt;p&gt; tagova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Svi &lt;p&gt; tagovi počinju u novom redu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Iza završnog &lt;/p&gt; taga, prelazi se u novi red, sa dodatnim praznim prostorom između - web čitač-i dodaju još malo praznog prostora prije i poslije pasusa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Ukoliko treba ubaciti praznu liniju bez dodavanja  praznog prostora, koristi se tag &lt;br&gt;</a:t>
            </a:r>
            <a:endParaRPr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U okviru početnog taga &lt;p&gt; može se navesti atribut </a:t>
            </a:r>
            <a:r>
              <a:rPr b="1" lang="sr" sz="2300"/>
              <a:t>align</a:t>
            </a:r>
            <a:r>
              <a:rPr lang="sr" sz="2300"/>
              <a:t>, koji određuje horizontalno poravnanje paragrafa; vrijednost ovog atributa može biti jedna od sljedećih: </a:t>
            </a:r>
            <a:r>
              <a:rPr b="1" lang="sr" sz="2300"/>
              <a:t>left</a:t>
            </a:r>
            <a:r>
              <a:rPr lang="sr" sz="2300"/>
              <a:t>, </a:t>
            </a:r>
            <a:r>
              <a:rPr b="1" lang="sr" sz="2300"/>
              <a:t>center</a:t>
            </a:r>
            <a:r>
              <a:rPr lang="sr" sz="2300"/>
              <a:t>, </a:t>
            </a:r>
            <a:r>
              <a:rPr b="1" lang="sr" sz="2300"/>
              <a:t>right </a:t>
            </a:r>
            <a:r>
              <a:rPr lang="sr" sz="2300"/>
              <a:t>i </a:t>
            </a:r>
            <a:r>
              <a:rPr b="1" lang="sr" sz="2300"/>
              <a:t>justify</a:t>
            </a:r>
            <a:endParaRPr b="1" sz="2300"/>
          </a:p>
          <a:p>
            <a:pPr indent="-35274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Ukoliko se navede samo početni tag &lt;p&gt;, podrazumijeva se da je sljedeći element u novom redu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34075"/>
            <a:ext cx="85206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	&lt;title&gt;Pasusi&lt;/title&gt;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	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prvi pasus.&lt;/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drugi pasus.&lt;/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treci pasus sa praznim redom.&lt;br&gt;&lt;/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 align="right"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pasus koji je desno poravnat.&lt;/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 align="center"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pasus koji je centriran.&lt;/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teksta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340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51631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Naslovi se mogu istaći korištenjem elemenata h1, h2, h3, h4, h5 i h6</a:t>
            </a:r>
            <a:endParaRPr sz="2500"/>
          </a:p>
          <a:p>
            <a:pPr indent="-3516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Tag h1 daje najveću veličinu slova, a h6 najmanju</a:t>
            </a:r>
            <a:endParaRPr sz="2500"/>
          </a:p>
          <a:p>
            <a:pPr indent="-3516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500"/>
              <a:t>Svaki od ovih elemenata počinje u novom redu, a web čitač-i dodaju još malo praznog prostora prije i poslije zaglavlja</a:t>
            </a:r>
            <a:endParaRPr sz="2500"/>
          </a:p>
          <a:p>
            <a:pPr indent="-3516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U okviru zaglavlja se može navesti atribut </a:t>
            </a:r>
            <a:r>
              <a:rPr b="1" lang="sr" sz="2500"/>
              <a:t>align</a:t>
            </a:r>
            <a:r>
              <a:rPr lang="sr" sz="2500"/>
              <a:t>, koji određuje horizontalno poravnanje zaglavlja; vrijednost ovog atributa može biti jedna od:</a:t>
            </a:r>
            <a:endParaRPr sz="2500"/>
          </a:p>
          <a:p>
            <a:pPr indent="-33194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sr" sz="2100"/>
              <a:t>left</a:t>
            </a:r>
            <a:r>
              <a:rPr lang="sr" sz="2100"/>
              <a:t>,</a:t>
            </a:r>
            <a:endParaRPr sz="2100"/>
          </a:p>
          <a:p>
            <a:pPr indent="-33194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b="1" lang="sr" sz="2100"/>
              <a:t>center</a:t>
            </a:r>
            <a:r>
              <a:rPr lang="sr" sz="2100"/>
              <a:t>,</a:t>
            </a:r>
            <a:endParaRPr sz="2100"/>
          </a:p>
          <a:p>
            <a:pPr indent="-33194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2100"/>
              <a:t>right</a:t>
            </a:r>
            <a:endParaRPr b="1" sz="21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500"/>
              <a:t>Treba ih koristiti samo za zaglavlja, a ne za povećanje veličine teksta ili bold-ovanje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  &lt;title&gt;Velicina slova&lt;/title&gt;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velicina slova u zaglavlju H1&lt;/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velicina slova u zaglavlju H2&lt;/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velicina slova u zaglavlju H3&lt;/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velicina slova u zaglavlju H4&lt;/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velicina slova u zaglavlju H5&lt;/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&gt;Ovo je velicina slova u zaglavlju H6&lt;/</a:t>
            </a:r>
            <a:r>
              <a:rPr b="1" lang="sr" sz="2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teksta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34075"/>
            <a:ext cx="8520600" cy="31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Tag &lt;font&gt; omogućava promjenu boje, veličine i vrste fonta; sav tekst između početnog i završnog taga biće prikazan sa specificiranim karakteristikama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Atributi u okviru početnog taga &lt;font&gt; su: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face </a:t>
            </a:r>
            <a:r>
              <a:rPr lang="sr" sz="2300"/>
              <a:t>– naziv fonta,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color </a:t>
            </a:r>
            <a:r>
              <a:rPr lang="sr" sz="2300"/>
              <a:t>- mijenjanje boje (navodi se ime boje ili heksadecimalni broj koji predstavlja tu boju na RGB skali),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size </a:t>
            </a:r>
            <a:r>
              <a:rPr lang="sr" sz="2300"/>
              <a:t>- mijenjanje veličine,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weight </a:t>
            </a:r>
            <a:r>
              <a:rPr lang="sr" sz="2300"/>
              <a:t>- debljina slova.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700"/>
              </a:spcBef>
              <a:spcAft>
                <a:spcPts val="0"/>
              </a:spcAft>
              <a:buSzPts val="2300"/>
              <a:buChar char="●"/>
            </a:pPr>
            <a:r>
              <a:rPr b="1" lang="sr" sz="2300"/>
              <a:t>HTML </a:t>
            </a:r>
            <a:r>
              <a:rPr lang="sr" sz="2300"/>
              <a:t>(HyperText Markup Language)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HTML dokument ima ekstenziju .html ili .htm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sr" sz="2300"/>
              <a:t>hypertext</a:t>
            </a:r>
            <a:r>
              <a:rPr lang="sr" sz="2300"/>
              <a:t> je: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r" sz="2300"/>
              <a:t>tekst koji sadrži veze ili linkove ka drugim dokumentima ili na samog sebe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r" sz="2300"/>
              <a:t>skup stranica, međusobno povezanih linkovima koje su umetnute u stranice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Za razliku od običnog teksta, koji se čita linearno, hipertekst se čita prateći hyper-veze u tekstu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34075"/>
            <a:ext cx="85206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	&lt;title&gt;Karakteristike teksta&lt;/title&gt;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	&lt;p&gt;Sljedeci tekst ce prikazati upotrebu atributa za mijenjanje karakteristika teksta:&lt;/p&gt;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&lt;p&gt;&lt;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&gt;Ovo je podebljan tekst.&lt;/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&lt;p&gt;&lt;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&gt;Ovo je iskosen tekst.&lt;/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&lt;p&gt;&lt;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&gt;Ovo je podvucen tekst.&lt;/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&lt;p&gt;Ovo su slova uobicajene velicine, &lt;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&gt;a ovo su slova za jedan veca od uobicajenih.&lt;/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&lt;p&gt;Ovo su slova uobicajene velicine, &lt;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small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&gt;a ovo su slova za jedan manja od uobicajenih.&lt;/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small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&lt;p&gt;&lt;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font color="red" size="10"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&gt;Ovo je tekst crvene boje, slova su velicine 10.&lt;/</a:t>
            </a:r>
            <a:r>
              <a:rPr b="1" lang="sr" sz="13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&gt;&lt;/p&gt;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sr" sz="13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Liste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41788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Postoje tri vrste lista:</a:t>
            </a:r>
            <a:endParaRPr sz="2300"/>
          </a:p>
          <a:p>
            <a:pPr indent="-3270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2000"/>
              <a:t>unordered </a:t>
            </a:r>
            <a:r>
              <a:rPr lang="sr" sz="2000"/>
              <a:t>(neoznačena, nenumerisana) lista</a:t>
            </a:r>
            <a:endParaRPr sz="2000"/>
          </a:p>
          <a:p>
            <a:pPr indent="-3270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2000"/>
              <a:t>ordered </a:t>
            </a:r>
            <a:r>
              <a:rPr lang="sr" sz="2000"/>
              <a:t>(brojna, numerisana) lista</a:t>
            </a:r>
            <a:endParaRPr sz="2000"/>
          </a:p>
          <a:p>
            <a:pPr indent="-32702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2000"/>
              <a:t>definiciona </a:t>
            </a:r>
            <a:r>
              <a:rPr lang="sr" sz="2000"/>
              <a:t>ili </a:t>
            </a:r>
            <a:r>
              <a:rPr b="1" lang="sr" sz="2000"/>
              <a:t>neuređena </a:t>
            </a:r>
            <a:r>
              <a:rPr lang="sr" sz="2000"/>
              <a:t>lista</a:t>
            </a:r>
            <a:endParaRPr sz="2000"/>
          </a:p>
          <a:p>
            <a:pPr indent="-3417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Neoznačena lista predstavlja spisak elemenata ispred kojih se nalazi bullet</a:t>
            </a:r>
            <a:endParaRPr sz="2300"/>
          </a:p>
          <a:p>
            <a:pPr indent="-3417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Neoznačena lista počinje tagom &lt;ul&gt; (Unordered List)</a:t>
            </a:r>
            <a:endParaRPr sz="2300"/>
          </a:p>
          <a:p>
            <a:pPr indent="-341788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Elementi liste se označavaju tagom &lt;li&gt; (List Item) – &lt;li&gt; ne zahtjeva zatvarajući tag</a:t>
            </a:r>
            <a:endParaRPr sz="2300"/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300"/>
              <a:t>Atribut taga &lt;ul&gt; za promjenu dugmeta, type – ima sljedeće vrijednosti:</a:t>
            </a:r>
            <a:endParaRPr sz="23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000"/>
              <a:t>circle - okruglo dugme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000"/>
              <a:t>disc - ispunjeno okruglo dugme</a:t>
            </a:r>
            <a:endParaRPr sz="200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000"/>
              <a:t>square - kvadratno dugme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Liste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34075"/>
            <a:ext cx="85206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5443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Ako se umjesto taga &lt;ul&gt; koristi element &lt;ol&gt;, dobija se brojna lista (Ordered List), odnosno spisak elemenata sa rednim  brojevima</a:t>
            </a:r>
            <a:endParaRPr sz="2500"/>
          </a:p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Početni broj liste se može zadati atributom start</a:t>
            </a:r>
            <a:endParaRPr sz="2500"/>
          </a:p>
          <a:p>
            <a:pPr indent="-37544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Svakom elementu se može dodijeliti poseban broj, pomoću atributa value u tagu &lt;li&gt;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500"/>
              <a:t>Atribut type:</a:t>
            </a:r>
            <a:endParaRPr sz="25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100"/>
              <a:t>A – velika slova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100"/>
              <a:t>a – mala slova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100"/>
              <a:t>I – rimski brojevi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100"/>
              <a:t>i – mali rimski brojevi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10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676250"/>
            <a:ext cx="85206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&lt;title&gt;Uredjena lista&lt;/title&gt;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&lt;p&gt;Ovo je primjer uredjene liste:&lt;/p&gt;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ol start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=“3"&gt;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&gt;Voce: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	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&gt;jabuka&lt;/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&gt;jagoda&lt;/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	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&gt;Povrce: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	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                	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&gt;paprika&lt;/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               	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&gt;kupus&lt;/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                	&lt;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&gt;paradajz&lt;/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	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	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1" lang="sr" sz="85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88"/>
              <a:buFont typeface="Arial"/>
              <a:buNone/>
            </a:pPr>
            <a:r>
              <a:rPr b="1" lang="sr" sz="85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12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Liste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169125"/>
            <a:ext cx="85206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Unutar taga &lt;dl&gt; i &lt;/dl&gt; nalazi se definiciona lista</a:t>
            </a:r>
            <a:endParaRPr sz="2300"/>
          </a:p>
          <a:p>
            <a:pPr indent="-35274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Svaka stavka ovakve liste se sastoji iz dva dijela:</a:t>
            </a:r>
            <a:endParaRPr sz="23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000"/>
              <a:t>termina koji se definiše i</a:t>
            </a:r>
            <a:endParaRPr sz="20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2000"/>
              <a:t>njegove definicije</a:t>
            </a:r>
            <a:endParaRPr sz="2000"/>
          </a:p>
          <a:p>
            <a:pPr indent="-35274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Termini – unutar tagova &lt;dt&gt; i &lt;/dt&gt;</a:t>
            </a:r>
            <a:endParaRPr sz="2300"/>
          </a:p>
          <a:p>
            <a:pPr indent="-35274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Definicija – unutar tagova &lt;dd&gt; i &lt;/dd&gt;</a:t>
            </a:r>
            <a:endParaRPr sz="2300"/>
          </a:p>
          <a:p>
            <a:pPr indent="-352742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Primjer:</a:t>
            </a:r>
            <a:endParaRPr sz="2300"/>
          </a:p>
          <a:p>
            <a:pPr indent="0" lvl="0" marL="6223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/>
              <a:t>&lt;dl&gt;</a:t>
            </a:r>
            <a:endParaRPr sz="2000"/>
          </a:p>
          <a:p>
            <a:pPr indent="0" lvl="0" marL="6223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/>
              <a:t>  &lt;dt&gt;HTML&lt;/dt&gt;</a:t>
            </a:r>
            <a:endParaRPr sz="2000"/>
          </a:p>
          <a:p>
            <a:pPr indent="0" lvl="0" marL="6223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/>
              <a:t>  &lt;dd&gt;Hyper Text Markup Language&lt;/dd&gt;</a:t>
            </a:r>
            <a:endParaRPr sz="2000"/>
          </a:p>
          <a:p>
            <a:pPr indent="0" lvl="0" marL="6223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sr" sz="2000"/>
              <a:t>&lt;/dl&gt;</a:t>
            </a:r>
            <a:endParaRPr sz="2000"/>
          </a:p>
          <a:p>
            <a:pPr indent="-352742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sr" sz="2300"/>
              <a:t>Termini se poravnavaju uz lijevu marginu, a njihove definicije se pojavljuju u novom redu i pomjerene su za određen broj mjesta.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Boje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Rad sa bojama se identično organizuje sa svim elementima stranice: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r" sz="2300"/>
              <a:t>preko engleskog naziva boje (npr. “blue" za plavu boju)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r" sz="2300"/>
              <a:t>preko heksadecimalne RGB vrijednosti ispred koje obavezno dolazi simbol # (npr. #ff0000)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Slike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Tag </a:t>
            </a:r>
            <a:r>
              <a:rPr b="1" lang="sr" sz="1700"/>
              <a:t>img </a:t>
            </a:r>
            <a:r>
              <a:rPr lang="sr" sz="1700"/>
              <a:t>definiše sliku koja će se javiti u HTML dokumentu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Atribut </a:t>
            </a:r>
            <a:r>
              <a:rPr b="1" lang="sr" sz="1700"/>
              <a:t>src </a:t>
            </a:r>
            <a:r>
              <a:rPr lang="sr" sz="1700"/>
              <a:t>sadrži ime slike koja treba da se nađe u dokumentu, ili putanju (apsolutnu ili relativnu) do te slike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Atribut </a:t>
            </a:r>
            <a:r>
              <a:rPr b="1" lang="sr" sz="1700"/>
              <a:t>alt </a:t>
            </a:r>
            <a:r>
              <a:rPr lang="sr" sz="1700"/>
              <a:t>sadrži tekst koji je ispisan na mjestu slike, ukoliko ona nije učitana, iz bilo kog razloga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Dimenzije slike se zadaju preko atributa </a:t>
            </a:r>
            <a:r>
              <a:rPr b="1" lang="sr" sz="1700"/>
              <a:t>height </a:t>
            </a:r>
            <a:r>
              <a:rPr lang="sr" sz="1700"/>
              <a:t>i </a:t>
            </a:r>
            <a:r>
              <a:rPr b="1" lang="sr" sz="1700"/>
              <a:t>width</a:t>
            </a:r>
            <a:r>
              <a:rPr lang="sr" sz="1700"/>
              <a:t>, ako nisu zadate slika se prikazuje u originalnoj veličini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sr" sz="1400"/>
              <a:t>preporuka je da se atributi height i width koriste</a:t>
            </a:r>
            <a:endParaRPr sz="14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Slika može biti poravnata u odnosu na ostatak dokumenta, a željena vrijednost se daje u artibutu </a:t>
            </a:r>
            <a:r>
              <a:rPr b="1" lang="sr" sz="1700"/>
              <a:t>align</a:t>
            </a:r>
            <a:r>
              <a:rPr lang="sr" sz="1700"/>
              <a:t>:</a:t>
            </a:r>
            <a:endParaRPr sz="17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1400"/>
              <a:t>left </a:t>
            </a:r>
            <a:r>
              <a:rPr lang="sr" sz="1400"/>
              <a:t>– postavlja sliku uz levu marginu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1400"/>
              <a:t>right </a:t>
            </a:r>
            <a:r>
              <a:rPr lang="sr" sz="1400"/>
              <a:t>– postavlja sliku uz desnu marginu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1400"/>
              <a:t>top </a:t>
            </a:r>
            <a:r>
              <a:rPr lang="sr" sz="1400"/>
              <a:t>– poravnava sliku sa vrhom slova u tekućoj liniji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1400"/>
              <a:t>bottom </a:t>
            </a:r>
            <a:r>
              <a:rPr lang="sr" sz="1400"/>
              <a:t>– poravnava sliku sa donjom ivicom slova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1400"/>
              <a:t>middle </a:t>
            </a:r>
            <a:r>
              <a:rPr lang="sr" sz="1400"/>
              <a:t>- postavlja sliku tako je donja ivica slova na sredini slike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sr" sz="1400"/>
              <a:t>absmiddle </a:t>
            </a:r>
            <a:r>
              <a:rPr lang="sr" sz="1400"/>
              <a:t>- postavlja sliku tako da se sredina slike i sredina slova poklapaju:</a:t>
            </a:r>
            <a:endParaRPr sz="14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Debljina ivice slike se zadaje u atributu </a:t>
            </a:r>
            <a:r>
              <a:rPr b="1" lang="sr" sz="1700"/>
              <a:t>border</a:t>
            </a:r>
            <a:endParaRPr b="1"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1700"/>
              <a:t>Prazan prostor između slike i okolnog teksta, ili nekih drugih elemenata stranice, može se definisati pomoću dva atributa: </a:t>
            </a:r>
            <a:r>
              <a:rPr b="1" lang="sr" sz="1700"/>
              <a:t>hspace </a:t>
            </a:r>
            <a:r>
              <a:rPr lang="sr" sz="1700"/>
              <a:t>i </a:t>
            </a:r>
            <a:r>
              <a:rPr b="1" lang="sr" sz="1700"/>
              <a:t>vspace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234075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	&lt;title&gt;Slike&lt;/title&gt;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="sunset.jpg"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="3"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=“sunset"&gt;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img src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 sunset.jpg 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="180"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="120"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=“sunset"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align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="bottom"&gt;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&lt;br/&gt;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img src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=" sunset.jpg " </a:t>
            </a:r>
            <a:r>
              <a:rPr b="1" lang="sr" sz="2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=“sunset"&gt;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sr" sz="2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850">
              <a:solidFill>
                <a:srgbClr val="2DA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Linkovi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078075"/>
            <a:ext cx="8520600" cy="4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Linkovi ili hiperveze – veze između različitih stranica – omogućavaju jednostavan prelazak sa jednog mjesta na stranici na drugo mjesto unutar same stranice ili na sasvim novoj stranici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Linkovi omogućavaju da se klikom miša pređe sa jednog dokumenta na drugi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Linkovi mogu da ukazuju na:</a:t>
            </a:r>
            <a:endParaRPr sz="19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1600"/>
              <a:t>drugi dokument (u okviru iste ili druge aplikacije)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1600"/>
              <a:t>drugi dio unutar dokumenta,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1600"/>
              <a:t>bilo koji resurs (ne obavezno HTML datoteka)</a:t>
            </a:r>
            <a:endParaRPr sz="16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Apsolutni linkovi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Relativni linkovi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Linkovi na dio dokumenta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Link ne mora biti tekst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1900"/>
              <a:t>Link bez znaka „/“ će često prouzrokovati još jedan zahtjev</a:t>
            </a:r>
            <a:endParaRPr sz="19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1600"/>
              <a:t>http://www.etfbl.net/test  - zahtjev za datotekom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 sz="1600"/>
              <a:t>http://www.etfbl.net/test/  - zahtjev za indeksnom datotekom u direktorijumu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Linkovi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226500"/>
            <a:ext cx="85206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400"/>
              </a:spcBef>
              <a:spcAft>
                <a:spcPts val="0"/>
              </a:spcAft>
              <a:buSzPct val="100000"/>
              <a:buChar char="●"/>
            </a:pPr>
            <a:r>
              <a:rPr lang="sr" sz="2100"/>
              <a:t>Za sve linkove definicija početne pozicije se dobija korišćenjem taga &lt;a&gt;. Opšti izgled ovog taga je: &lt;a atribut&gt; ... &lt;/a&gt;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100"/>
              <a:t>Sintaksa ovog taga podrazumijeva da se opišu:</a:t>
            </a:r>
            <a:endParaRPr sz="21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fizička lokacija polazne pozicije (gdje stoji link i kako izgleda)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fizička lokacija krajnje pozicije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definicija pozicije na koju se može stići putem nekog drugog linka (labela)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100"/>
              <a:t>Polazna pozicija se definiše pomoću atributa href:</a:t>
            </a:r>
            <a:endParaRPr sz="2100"/>
          </a:p>
          <a:p>
            <a:pPr indent="0" lvl="0" marL="3683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/>
              <a:t>&lt;a </a:t>
            </a:r>
            <a:r>
              <a:rPr b="1" lang="sr" sz="1900">
                <a:solidFill>
                  <a:srgbClr val="FF0000"/>
                </a:solidFill>
              </a:rPr>
              <a:t>href</a:t>
            </a:r>
            <a:r>
              <a:rPr b="1" lang="sr" sz="1900"/>
              <a:t>= “adresa krajnje pozicije”&gt; polazna pozicija sa koje se prelazi na krajnju &lt;/a&gt;</a:t>
            </a:r>
            <a:endParaRPr b="1" sz="1900"/>
          </a:p>
          <a:p>
            <a:pPr indent="-351948" lvl="0" marL="457200" rtl="0" algn="l"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100"/>
              <a:t>Pozicija na koju se može stići definiše se pomoću atributa name:</a:t>
            </a:r>
            <a:endParaRPr sz="2100"/>
          </a:p>
          <a:p>
            <a:pPr indent="0" lvl="0" marL="3683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sr" sz="1900"/>
              <a:t>&lt;a</a:t>
            </a:r>
            <a:r>
              <a:rPr b="1" lang="sr" sz="1900">
                <a:solidFill>
                  <a:srgbClr val="ED0B21"/>
                </a:solidFill>
              </a:rPr>
              <a:t> name</a:t>
            </a:r>
            <a:r>
              <a:rPr b="1" lang="sr" sz="1900"/>
              <a:t>=“odrediste"&gt;Ovaj pasus obilježen je imenom &lt;b&gt;odrediste&lt;/b&gt;.&lt;/a&gt;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Hypertext jezici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7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Najznačajniji jezici ove vrste su: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SGML</a:t>
            </a:r>
            <a:r>
              <a:rPr lang="sr" sz="2300"/>
              <a:t> (Standard Generalized Markup Language)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HTML</a:t>
            </a:r>
            <a:r>
              <a:rPr lang="sr" sz="2300"/>
              <a:t> (HyperText Markup Language)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XHTML</a:t>
            </a:r>
            <a:r>
              <a:rPr lang="sr" sz="2300"/>
              <a:t> (eXpandable HTML)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XML</a:t>
            </a:r>
            <a:r>
              <a:rPr lang="sr" sz="2300"/>
              <a:t> (eXtensible Markup Language)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&lt;body 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	&lt;h1&gt;Označavanje dijelova dokumenata&lt;/h1&gt;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	&lt;p&gt;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 name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="prvi"&gt;Ovaj pasus obilježen je imenom &lt;b&gt;prvi&lt;/b&gt;.&lt;/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	Ovo je &lt;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 href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="#drugi"&gt;link&lt;/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&gt; na drugi dio.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	&lt;/p&gt;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	&lt;p&gt;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 name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="drugi"&gt;Ovaj pasus obilježen je imenom &lt;b&gt;drugi.&lt;/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	Ovo je &lt;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 href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="#prvi"&gt;link&lt;/</a:t>
            </a:r>
            <a:r>
              <a:rPr b="1" lang="sr" sz="19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&gt; na prvi dio.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	&lt;/p&gt;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57894"/>
              <a:buFont typeface="Arial"/>
              <a:buNone/>
            </a:pPr>
            <a:r>
              <a:rPr b="1" lang="sr" sz="19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4705"/>
              <a:buFont typeface="Arial"/>
              <a:buNone/>
            </a:pPr>
            <a:r>
              <a:rPr b="1" lang="sr" sz="1700">
                <a:solidFill>
                  <a:srgbClr val="2DA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2DA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Tabele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234075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Tabele se sastoje od vrsta i kolona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U HTML-u tabela se sastoji od redova koji su podijeljeni na polja, a prva polja svih redova čine prvu kolonu, druga polja drugu kolonu, itd.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Za kreiranje tabele potrebna su tri taga: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table </a:t>
            </a:r>
            <a:r>
              <a:rPr lang="sr" sz="2300"/>
              <a:t>- za tabelu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tr </a:t>
            </a:r>
            <a:r>
              <a:rPr lang="sr" sz="2300"/>
              <a:t>- za red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b="1" lang="sr" sz="2300"/>
              <a:t>td </a:t>
            </a:r>
            <a:r>
              <a:rPr lang="sr" sz="2300"/>
              <a:t>- za polje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Pomoću taga </a:t>
            </a:r>
            <a:r>
              <a:rPr b="1" lang="sr" sz="2300"/>
              <a:t>th </a:t>
            </a:r>
            <a:r>
              <a:rPr lang="sr" sz="2300"/>
              <a:t>definišu se zaglavlja vrsta ili kolona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Tabele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Tag &lt;tr&gt; definiše redove u tabeli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Tag &lt;tr&gt; sadrži tagove &lt;th&gt;, koji određuju zaglavlje tabele, i tagove &lt;td&gt; koji predstavljaju ćelije u tabeli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U tagu &lt;tr&gt; mogu se nalaziti sljedeći atributi: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b="1" lang="sr" sz="1600"/>
              <a:t>align </a:t>
            </a:r>
            <a:r>
              <a:rPr lang="sr" sz="1600"/>
              <a:t>– poravnanje tabele (center, left, right)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b="1" lang="sr" sz="1600"/>
              <a:t>valign </a:t>
            </a:r>
            <a:r>
              <a:rPr lang="sr" sz="1600"/>
              <a:t>– poravnanje sadržaja u ćeliji (basline, bottom, middle, top)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b="1" lang="sr" sz="1600"/>
              <a:t>bgcolor </a:t>
            </a:r>
            <a:r>
              <a:rPr lang="sr" sz="1600"/>
              <a:t>– boja pozadine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Tag caption definiše naslov tabele, koristi se unutar taga &lt;table&gt;, a ne unutar tagova &lt;td&gt; ili &lt;tr&gt;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Atribut </a:t>
            </a:r>
            <a:r>
              <a:rPr b="1" lang="sr" sz="1600"/>
              <a:t>align </a:t>
            </a:r>
            <a:r>
              <a:rPr lang="sr" sz="1600"/>
              <a:t>specificira mjesto naslova u odnosu na tabelu, a moguće vrijednosti su mu bottom (naslov će biti ispod tabele) i top (naslov će biti iznad tabele)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Za svaku ćeliju se može definisati koliko će obuhvatiti kolona ili vrsta, pomoću atributa </a:t>
            </a:r>
            <a:r>
              <a:rPr b="1" lang="sr" sz="1600"/>
              <a:t>colspan </a:t>
            </a:r>
            <a:r>
              <a:rPr lang="sr" sz="1600"/>
              <a:t>i </a:t>
            </a:r>
            <a:r>
              <a:rPr b="1" lang="sr" sz="1600"/>
              <a:t>rowspan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Atribut </a:t>
            </a:r>
            <a:r>
              <a:rPr b="1" lang="sr" sz="1600"/>
              <a:t>cellspacing </a:t>
            </a:r>
            <a:r>
              <a:rPr lang="sr" sz="1600"/>
              <a:t>definiše rastojanje između ivice tabele i ivice ćelije u tabeli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sr" sz="1600"/>
              <a:t>Atribut </a:t>
            </a:r>
            <a:r>
              <a:rPr b="1" lang="sr" sz="1600"/>
              <a:t>cellpadding </a:t>
            </a:r>
            <a:r>
              <a:rPr lang="sr" sz="1600"/>
              <a:t>definiše rastojanje od ivice ćelije do sadržaja ćelije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	&lt;title&gt;Tabela&lt;/title&gt;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border="1"&gt;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naslov tabele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prva ćelija headera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poslednja ćelija headera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prva ćelija prvog reda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poslednja ćelija prvog reda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prva ćelija poslednjeg reda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 poslednja ćelija poslednjeg reda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sr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Forma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23407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6867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sr" sz="2200"/>
              <a:t>Forma je prostor koji sadrži elemente forme</a:t>
            </a:r>
            <a:endParaRPr sz="2200"/>
          </a:p>
          <a:p>
            <a:pPr indent="-33686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200"/>
              <a:t>Elementi forme omogućavaju korisniku da unese neke informacije (tekstualna polja, polja za unos teksta, padajući meniji, check-boksovi, itd.)‏</a:t>
            </a:r>
            <a:endParaRPr sz="2200"/>
          </a:p>
          <a:p>
            <a:pPr indent="-33686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200"/>
              <a:t>Forma je definisana tagom </a:t>
            </a:r>
            <a:r>
              <a:rPr b="1" lang="sr" sz="2200"/>
              <a:t>&lt;form&gt;</a:t>
            </a:r>
            <a:endParaRPr b="1" sz="2200"/>
          </a:p>
          <a:p>
            <a:pPr indent="-33686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200"/>
              <a:t>U okviru njega najčešće se koristi tag </a:t>
            </a:r>
            <a:r>
              <a:rPr b="1" lang="sr" sz="2200"/>
              <a:t>&lt;input&gt;</a:t>
            </a:r>
            <a:endParaRPr b="1" sz="2200"/>
          </a:p>
          <a:p>
            <a:pPr indent="-33686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r" sz="2200"/>
              <a:t>Tag form definiše formu:</a:t>
            </a:r>
            <a:endParaRPr sz="2200"/>
          </a:p>
          <a:p>
            <a:pPr indent="-32210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sr" sz="1900"/>
              <a:t>atribut </a:t>
            </a:r>
            <a:r>
              <a:rPr b="1" lang="sr" sz="1900"/>
              <a:t>method </a:t>
            </a:r>
            <a:r>
              <a:rPr lang="sr" sz="1900"/>
              <a:t>definiše način prenosa parametara unijetih u formi - GET ili POST metod</a:t>
            </a:r>
            <a:endParaRPr sz="1900"/>
          </a:p>
          <a:p>
            <a:pPr indent="-32210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sr" sz="1900"/>
              <a:t>atribut </a:t>
            </a:r>
            <a:r>
              <a:rPr b="1" lang="sr" sz="1900"/>
              <a:t>action </a:t>
            </a:r>
            <a:r>
              <a:rPr lang="sr" sz="1900"/>
              <a:t>sadrži adresu (URL) stranice na koju će biti prenese vrijednosti elemenata forme</a:t>
            </a:r>
            <a:endParaRPr sz="1900"/>
          </a:p>
          <a:p>
            <a:pPr indent="-32210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sr" sz="1900"/>
              <a:t>atribut </a:t>
            </a:r>
            <a:r>
              <a:rPr b="1" lang="sr" sz="1900"/>
              <a:t>accept-charset</a:t>
            </a:r>
            <a:r>
              <a:rPr lang="sr" sz="1900"/>
              <a:t> definiše kodnu stranu po kojoj će biti kodiran unijeti tekst</a:t>
            </a:r>
            <a:endParaRPr sz="1900"/>
          </a:p>
          <a:p>
            <a:pPr indent="-33686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 sz="2200"/>
              <a:t>Opšti oblik ovog taga je:</a:t>
            </a:r>
            <a:endParaRPr sz="2200"/>
          </a:p>
          <a:p>
            <a:pPr indent="0" lvl="0" marL="622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sr" sz="1500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292100" lvl="0" marL="622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sr" sz="1500">
                <a:latin typeface="Courier New"/>
                <a:ea typeface="Courier New"/>
                <a:cs typeface="Courier New"/>
                <a:sym typeface="Courier New"/>
              </a:rPr>
              <a:t>&lt;!------ definicija elemenata forme ------&gt;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sr" sz="15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73333"/>
              <a:buFont typeface="Arial"/>
              <a:buNone/>
            </a:pPr>
            <a:r>
              <a:rPr lang="sr" sz="15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Forma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23600"/>
            <a:ext cx="85206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sr" sz="1900"/>
              <a:t>Tag </a:t>
            </a:r>
            <a:r>
              <a:rPr b="1" lang="sr" sz="1900"/>
              <a:t>input </a:t>
            </a:r>
            <a:r>
              <a:rPr lang="sr" sz="1900"/>
              <a:t>definiše elemente forme</a:t>
            </a:r>
            <a:endParaRPr sz="1900"/>
          </a:p>
          <a:p>
            <a:pPr indent="-33655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sr" sz="1700"/>
              <a:t>Tip unosa je definisan atributom </a:t>
            </a:r>
            <a:r>
              <a:rPr b="1" lang="sr" sz="1700"/>
              <a:t>type</a:t>
            </a:r>
            <a:endParaRPr b="1" sz="1700"/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sr" sz="1900"/>
              <a:t>Vrijednosti atributa type mogu biti:</a:t>
            </a:r>
            <a:endParaRPr sz="19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text </a:t>
            </a:r>
            <a:r>
              <a:rPr lang="sr" sz="1700"/>
              <a:t>– tekstualno polje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password </a:t>
            </a:r>
            <a:r>
              <a:rPr lang="sr" sz="1700"/>
              <a:t>– polje za unos šifre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radio </a:t>
            </a:r>
            <a:r>
              <a:rPr lang="sr" sz="1700"/>
              <a:t>– radio buttons (atribut name mora da se poklapa da bi pripadali istoj grupi)‏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sr" sz="1700"/>
              <a:t>checkbox</a:t>
            </a:r>
            <a:endParaRPr b="1"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submit </a:t>
            </a:r>
            <a:r>
              <a:rPr lang="sr" sz="1700"/>
              <a:t>– dugme nad kojim se akcijom inicira prenos argumenata na server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reset </a:t>
            </a:r>
            <a:r>
              <a:rPr lang="sr" sz="1700"/>
              <a:t>– resetuje sve vrijednosti polja na početne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image </a:t>
            </a:r>
            <a:r>
              <a:rPr lang="sr" sz="1700"/>
              <a:t>– slika koja funkcioniše kao dugme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file </a:t>
            </a:r>
            <a:r>
              <a:rPr lang="sr" sz="1700"/>
              <a:t>– za upload fajla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button </a:t>
            </a:r>
            <a:r>
              <a:rPr lang="sr" sz="1700"/>
              <a:t>– obično dugme, nema funkciju bez skript jezika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sr" sz="1700"/>
              <a:t>hidden </a:t>
            </a:r>
            <a:r>
              <a:rPr lang="sr" sz="1700"/>
              <a:t>– skriveno polje</a:t>
            </a:r>
            <a:endParaRPr sz="1700"/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sr" sz="1900"/>
              <a:t>Tag </a:t>
            </a:r>
            <a:r>
              <a:rPr b="1" lang="sr" sz="1900"/>
              <a:t>select </a:t>
            </a:r>
            <a:r>
              <a:rPr lang="sr" sz="1900"/>
              <a:t>– combo box/list box u kom se nalaze vrijednosti definisane u tagu </a:t>
            </a:r>
            <a:r>
              <a:rPr b="1" lang="sr" sz="1900"/>
              <a:t>option</a:t>
            </a:r>
            <a:endParaRPr b="1" sz="1900"/>
          </a:p>
          <a:p>
            <a:pPr indent="-3492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sr" sz="1900"/>
              <a:t>Tag </a:t>
            </a:r>
            <a:r>
              <a:rPr b="1" lang="sr" sz="1900"/>
              <a:t>textarea </a:t>
            </a:r>
            <a:r>
              <a:rPr lang="sr" sz="1900"/>
              <a:t>definiše višelinijsko tekstualno polje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	&lt;title&gt;Forme&lt;/title&gt;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&lt;body 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	&lt;h1&gt;Forme&lt;/h1&gt;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	&lt;p&gt;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	Forma predstavlja dio dokumenta koji sadrži polja za unos podataka.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 	Postoji više tipova ovakvih polja.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	&lt;/p&gt;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68750"/>
              <a:buFont typeface="Arial"/>
              <a:buNone/>
            </a:pP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sr" sz="16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sr" sz="16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=“forma2.html" </a:t>
            </a:r>
            <a:r>
              <a:rPr b="1" lang="sr" sz="16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sr" sz="16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Jednolinijsko tekstualno polje: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="polje1"&gt; &lt;br&gt;&lt;br&gt;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Polje za unos lozinki: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="polje2"&gt; &lt;br&gt;&lt;br&gt;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Checkbox: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="polje3"&gt; remind me &lt;br&gt;&lt;br&gt;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Radio: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polje4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 checked&gt; Male &amp;nbsp;&amp;nbsp;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radio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2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polje4</a:t>
            </a:r>
            <a:r>
              <a:rPr b="1" lang="sr" sz="1200">
                <a:latin typeface="Courier New"/>
                <a:ea typeface="Courier New"/>
                <a:cs typeface="Courier New"/>
                <a:sym typeface="Courier New"/>
              </a:rPr>
              <a:t>"&gt; Female &lt;br&gt;&lt;br&gt;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Višelinijsko polje: 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textarea 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="polje5"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="10"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cols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="30"&gt;Sadržaj polja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Combo box: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="polje6"&gt;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="1"&gt;Prva stavka&lt;/option&gt;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="2"&gt;Druga stavka&lt;/option&gt;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="3"&gt;Treća stavka&lt;/option&gt;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List box: 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="polje7" 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size="3"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="1"&gt;Prva stavka&lt;/option&gt;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="2" selected&gt;Druga stavka&lt;/option&gt;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option 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="3"&gt;Treća stavka&lt;/option&gt;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Skriveno polje: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22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hidden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="polje8"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="vrednost"&gt; &lt;br&gt;&lt;br&gt;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Primjer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Polje za upload fajla: 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="polje9"&gt;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Dugme: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="polje10"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 Dugme "&gt;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Reset dugme: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" name="polje11"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 Reset "&gt;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Submit dugme: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="polje12"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 Submit "&gt;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Slika-dugme: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	&lt;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sr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="polje13" 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="submit.gif"&gt; &lt;br&gt;&lt;br&gt;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	&lt;/p&gt;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b="1" lang="sr" sz="1400">
                <a:solidFill>
                  <a:srgbClr val="ED0B2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83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sr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Validnost HTML dokumenta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23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Testiranje validnosti HTML dokumenta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r" sz="2300"/>
              <a:t>The W3C Markup Validation Service</a:t>
            </a:r>
            <a:endParaRPr sz="2300"/>
          </a:p>
          <a:p>
            <a:pPr indent="0" lvl="0" marL="622300" rtl="0" algn="l"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2300">
                <a:latin typeface="Courier New"/>
                <a:ea typeface="Courier New"/>
                <a:cs typeface="Courier New"/>
                <a:sym typeface="Courier New"/>
              </a:rPr>
              <a:t>http://validator.w3.org/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Smještanje u public folder na Web serveru čini ga dostupnim na Web-u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HTML dokument je datoteka sa tekstom i tagovima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Tagovi: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sr" sz="2300"/>
              <a:t>definišu strukturu i izgled dokumenta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lang="sr" sz="2300"/>
              <a:t>otvarajući tag: &lt;ime_elementa&gt;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lang="sr" sz="2300"/>
              <a:t>zatvarajući tag: &lt;/ime_elementa&gt;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-"/>
            </a:pPr>
            <a:r>
              <a:rPr lang="sr" sz="2300"/>
              <a:t>postoje i prazni tagovi</a:t>
            </a:r>
            <a:r>
              <a:rPr lang="sr" sz="2300"/>
              <a:t>: &lt;ime_elementa /&gt;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89200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Osim imena HTML elementa, tag čini i određeni broj atributa, čije su vrijednosti uokvirene navodnicima:</a:t>
            </a:r>
            <a:endParaRPr sz="2300"/>
          </a:p>
          <a:p>
            <a:pPr indent="0" lvl="0" marL="6223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 sz="1900"/>
              <a:t>&lt;img src=“slika.gif”&gt;</a:t>
            </a:r>
            <a:endParaRPr b="1" sz="1900"/>
          </a:p>
          <a:p>
            <a:pPr indent="-374650" lvl="0" marL="4572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Tag govori web čitaču </a:t>
            </a:r>
            <a:r>
              <a:rPr lang="sr" sz="2300" u="sng"/>
              <a:t>šta</a:t>
            </a:r>
            <a:r>
              <a:rPr lang="sr" sz="2300"/>
              <a:t> da uradi, a atribut </a:t>
            </a:r>
            <a:r>
              <a:rPr lang="sr" sz="2300" u="sng"/>
              <a:t>kako</a:t>
            </a:r>
            <a:r>
              <a:rPr lang="sr" sz="2300"/>
              <a:t> da to uradi</a:t>
            </a:r>
            <a:endParaRPr sz="2300"/>
          </a:p>
          <a:p>
            <a:pPr indent="-3746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Razlika između malih i velikih slova ne postoji (title = Title = tiTLe) – case insensitive</a:t>
            </a:r>
            <a:endParaRPr sz="2300"/>
          </a:p>
          <a:p>
            <a:pPr indent="-3746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Pri prikazivanju stranica web čitač-i se oslanjaju na informacije date u tagovima</a:t>
            </a:r>
            <a:endParaRPr sz="2300"/>
          </a:p>
          <a:p>
            <a:pPr indent="-37465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Više whitespace-ova se svodi na jedan (enteri, razmaci, tabovi)</a:t>
            </a:r>
            <a:endParaRPr sz="23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Verzije HTML-a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400"/>
              </a:spcBef>
              <a:spcAft>
                <a:spcPts val="0"/>
              </a:spcAft>
              <a:buSzPts val="2700"/>
              <a:buChar char="●"/>
            </a:pPr>
            <a:r>
              <a:rPr lang="sr" sz="2700"/>
              <a:t>HTML          1991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sr" sz="2700"/>
              <a:t>HTML 2.0    1995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sr" sz="2700"/>
              <a:t>HTML 3.2     1997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sr" sz="2700"/>
              <a:t>HTML 4.01   1999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sr" sz="2700"/>
              <a:t>XHTML        2000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sr" sz="2700"/>
              <a:t>HTML 5        2014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Struktura HTML dokumenta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SzPts val="2300"/>
              <a:buChar char="●"/>
            </a:pPr>
            <a:r>
              <a:rPr lang="sr" sz="2300"/>
              <a:t>tagovi koji opisuju osnovnu strukturu HTML dokumenta: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html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head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sr" sz="2300"/>
              <a:t>body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Struktura HTML dokumenta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tag &lt;html&gt; je okvir u kom se nalaze svi ostali tagovi</a:t>
            </a:r>
            <a:endParaRPr sz="23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r" sz="2000"/>
              <a:t>HTML dokument uvijek počinje tagom &lt;html&gt;, a završava se tagom &lt;/html&gt;</a:t>
            </a:r>
            <a:endParaRPr sz="20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tag &lt;head&gt; uokviruje zaglavlje u kojem se nalaze informacije o samom dokumentu (naslov, opis, ključne riječi, ime autora, itd.) – opcion je</a:t>
            </a:r>
            <a:endParaRPr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sve ono što vidimo u prozoru web čitač-a, tj. sadržaj stranice, nalazi se u tijelu dokumenta koje uokviruje element &lt;body&gt;</a:t>
            </a:r>
            <a:endParaRPr sz="23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sr" sz="2000"/>
              <a:t>u dokumentu smije da postoji samo jedan par tagova &lt;body&gt;&lt;/body&gt;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HEAD tag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4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web čitač ne prikazuje informacije koje se nalaze između tagova &lt;head&gt; i &lt;/head&gt;, osim sadržaja taga &lt;title&gt;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sr" sz="2300"/>
              <a:t>sadržaj taga &lt;title&gt; je naslov HTML dokumenta koji će se pojaviti u naslovnoj liniji web čitača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