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Playfair Display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-regular.fntdata"/><Relationship Id="rId41" Type="http://schemas.openxmlformats.org/officeDocument/2006/relationships/font" Target="fonts/PlayfairDisplay-boldItalic.fntdata"/><Relationship Id="rId22" Type="http://schemas.openxmlformats.org/officeDocument/2006/relationships/slide" Target="slides/slide17.xml"/><Relationship Id="rId44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.fntdata"/><Relationship Id="rId24" Type="http://schemas.openxmlformats.org/officeDocument/2006/relationships/slide" Target="slides/slide19.xml"/><Relationship Id="rId46" Type="http://schemas.openxmlformats.org/officeDocument/2006/relationships/font" Target="fonts/Oswald-regular.fntdata"/><Relationship Id="rId23" Type="http://schemas.openxmlformats.org/officeDocument/2006/relationships/slide" Target="slides/slide18.xml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swa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layfairDisplay-bold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8c9db12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8c9db12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8c9db12e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8c9db12e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8c9db12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8c9db12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8c9db12e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8c9db12e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8c9db12e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8c9db12e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8c9db12e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8c9db12e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8c9db12e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8c9db12e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976673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976673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9766735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9766735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97667350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9766735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7719693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7719693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97667350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97667350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9766735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9766735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97667350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97667350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97667350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97667350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97667350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c97667350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c97667350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c97667350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97667350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97667350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c9766735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c9766735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c97667350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c97667350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c9766735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c9766735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83614ef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83614ef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c97667350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c97667350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c97667350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c97667350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9bd99639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9bd99639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83614ef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83614ef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8c9db1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8c9db1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8c9db12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8c9db12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8c9db12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8c9db12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c8c9db12e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c8c9db12e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8c9db12e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c8c9db12e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HTML5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Mart 28,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Novi HTML elementi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/>
              <a:t>&lt;header&gt;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za zaglavlje dokumenta ili sekcije, može uključivati navigaciju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r"/>
              <a:t>&lt;main&gt;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specificira osnovni sadržaj dokumenta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r"/>
              <a:t>&lt;mark&gt;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za tekst koji treba biti markiran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Novi HTML elementi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/>
              <a:t>&lt;meter&gt;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za prikaz vrijednosti u zadatom opsegu ili procentualno (izgled sličan progress bar-u)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/>
              <a:t>&lt;nav&gt;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za navigacionu sekciju–definiše skup navigacionih linkova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/>
              <a:t>&lt;progress&gt;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definiše work-in-progress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Novi HTML elementi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234075"/>
            <a:ext cx="85206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/>
              <a:t>&lt;section&gt;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za sekciju dokumenta, poput poglavlja, zaglavlja, footer-a i dr. sekcija dokumenta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/>
              <a:t>&lt;summary&gt;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natpis ili summary, unutar </a:t>
            </a:r>
            <a:r>
              <a:rPr b="1" lang="sr"/>
              <a:t>details </a:t>
            </a:r>
            <a:r>
              <a:rPr lang="sr"/>
              <a:t>elementa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trebao bi biti prvi element unutar </a:t>
            </a:r>
            <a:r>
              <a:rPr b="1" lang="sr"/>
              <a:t>details </a:t>
            </a:r>
            <a:r>
              <a:rPr lang="sr"/>
              <a:t>elementa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/>
              <a:t>&lt;time&gt;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za definisanje vremena, datuma ili oboje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/>
              <a:t>&lt;wbr&gt;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word break – za definisanje line-break mogućnosti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Nove vrijednosti type atributa input elementa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234075"/>
            <a:ext cx="8520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tel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ulazna vrijednost je tipa telefonskog broja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search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ulazno polje je search polje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url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ulazna vrijednost je URL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email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ulazna vrijednost je jedna ili više email adresa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datetime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ulazna vrijednost je tipa date i/ili time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date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ulazna vrijednost je tipa 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Nove vrijednosti type atributa input elementa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234075"/>
            <a:ext cx="8520600" cy="3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month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ulazna vrijednost je tipa month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week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ulazna vrijednost je tipa week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time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ulazna vrijednost je tipa time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datetime-local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ulazna vrijednost je lokalni datum/vrijeme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number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ulazna vrijednost je broj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range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ulazna vrijednost je broj u zadatom opsegu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color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ulazna vrijednost je boja u heksadecimalnom zapisu, npr.</a:t>
            </a:r>
            <a:r>
              <a:rPr b="1" lang="sr"/>
              <a:t>#0000FF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Novi atributi input elementa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234075"/>
            <a:ext cx="85206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autocomplete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autofocus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form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formaction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formenctype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formmethod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formnovalidate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list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min and max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multiple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pattern (regexp)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placeholder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required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step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Atributi - sintaksa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Empty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&lt;input type="text" value="abc"disabled&gt;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Unquoted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&lt;input type="text" value=abc&gt;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Double-quoted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&lt;input type="text" value="abc"&gt;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Single-quoted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&lt;input type="text" value='abc'&gt;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Grafički elementi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/>
              <a:t>&lt;canvas&gt;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za iscrtavanje grafike korišćenjem JavaScript-a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ovaj element je samo kontejner, dok se iscrtavanje vrši korišćenjem JavaScript-a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atributi: </a:t>
            </a:r>
            <a:r>
              <a:rPr b="1" lang="sr"/>
              <a:t>height</a:t>
            </a:r>
            <a:r>
              <a:rPr lang="sr"/>
              <a:t>, </a:t>
            </a:r>
            <a:r>
              <a:rPr b="1" lang="sr"/>
              <a:t>width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/>
              <a:t>&lt;svg&gt;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za iscrtavanje svg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Media elementi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234075"/>
            <a:ext cx="85206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/>
              <a:t>&lt;audio&gt;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defineše zvučni sadržaj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/>
              <a:t>&lt;embed&gt;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definiše kontejner za eksternu (non-HTML) aplikaciju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/>
              <a:t>&lt;source&gt;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definiše višestruke media resurse za media elemente (&lt;video&gt; i &lt;audio&gt;)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/>
              <a:t>&lt;track&gt;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definiše tekstualne (prevod) fajlove za media elemente (&lt;video&gt; i&lt;audio&gt;)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/>
              <a:t>&lt;video&gt;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definiše video sadržaj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Neki atributi &lt;input&gt; taga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234075"/>
            <a:ext cx="8520600" cy="3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autocomplete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&lt;form action="#" autocomplete="on"&gt;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Ime:&lt;input type="text" name="fname"&gt;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&lt;br&gt;Prezime: &lt;input type="text" name="lname"&gt;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&lt;br&gt;E-mail: &lt;input type="email" name="email" autocomplete="off"&gt;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&lt;br&gt;&lt;input type="submit"&gt;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HTML5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HTML 5.2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HTML5 –kolekcija pojedinačnih feature-a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ne postoji tzv. “podrška za HTML5”, već podrška za svaki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Backward compatibility –sve što je radilo u HTML4, radi i u HTML5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npr. HTML5 podržava sve </a:t>
            </a:r>
            <a:r>
              <a:rPr b="1" lang="sr"/>
              <a:t>form </a:t>
            </a:r>
            <a:r>
              <a:rPr lang="sr"/>
              <a:t>kontrole HTML-a 4, s tim što podržava i nove kontrole (npr. </a:t>
            </a:r>
            <a:r>
              <a:rPr b="1" lang="sr"/>
              <a:t>email</a:t>
            </a:r>
            <a:r>
              <a:rPr lang="sr"/>
              <a:t>, </a:t>
            </a:r>
            <a:r>
              <a:rPr b="1" lang="sr"/>
              <a:t>slider</a:t>
            </a:r>
            <a:r>
              <a:rPr lang="sr"/>
              <a:t>, </a:t>
            </a:r>
            <a:r>
              <a:rPr b="1" lang="sr"/>
              <a:t>date picker</a:t>
            </a:r>
            <a:r>
              <a:rPr lang="sr"/>
              <a:t>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</a:t>
            </a:r>
            <a:r>
              <a:rPr lang="sr"/>
              <a:t>odrška u svim modernim web čitačima postoji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Firefox, Safari, Chrome, Opera, IE i mobilni čitači podržavaju </a:t>
            </a:r>
            <a:r>
              <a:rPr b="1" lang="sr"/>
              <a:t>canvas</a:t>
            </a:r>
            <a:r>
              <a:rPr lang="sr"/>
              <a:t>, </a:t>
            </a:r>
            <a:r>
              <a:rPr b="1" lang="sr"/>
              <a:t>video</a:t>
            </a:r>
            <a:r>
              <a:rPr lang="sr"/>
              <a:t>, </a:t>
            </a:r>
            <a:r>
              <a:rPr b="1" lang="sr"/>
              <a:t>geolocation</a:t>
            </a:r>
            <a:r>
              <a:rPr lang="sr"/>
              <a:t>, </a:t>
            </a:r>
            <a:r>
              <a:rPr b="1" lang="sr"/>
              <a:t>local storage </a:t>
            </a:r>
            <a:r>
              <a:rPr lang="sr"/>
              <a:t>i</a:t>
            </a:r>
            <a:r>
              <a:rPr b="1" lang="sr"/>
              <a:t> </a:t>
            </a:r>
            <a:r>
              <a:rPr lang="sr"/>
              <a:t>dr.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Neki atributi &lt;input&gt; taga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234075"/>
            <a:ext cx="8520600" cy="32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autofocus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&lt;input name="q" autofocus&gt;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&lt;input type="submit" value="Search"&gt;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Neki atributi &lt;input&gt; taga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placeholder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&lt;input name="q" placeholder="Search"&gt;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&lt;input type="submit" value="Search"&gt;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Neki atributi &lt;input&gt; taga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</a:t>
            </a:r>
            <a:r>
              <a:rPr lang="sr"/>
              <a:t>bavezna polja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&lt;input id="q" required&gt;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sr"/>
              <a:t>Neki atributi &lt;input&gt; taga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color picker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Primjer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>
                <a:latin typeface="Courier New"/>
                <a:ea typeface="Courier New"/>
                <a:cs typeface="Courier New"/>
                <a:sym typeface="Courier New"/>
              </a:rPr>
              <a:t>&lt;input type="color"&gt;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HTML4 -&gt; HTML5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2550"/>
            <a:ext cx="91440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geolocation API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GeolocationAPI </a:t>
            </a:r>
            <a:r>
              <a:rPr lang="sr"/>
              <a:t>definiše interfejs visokog nivoa – za utvrđivanje lokacijskih informacija, poput geografske dužine i širine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Sam API ne specificira izvore lokacijskih informacija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Mogući izvori lokacijskih informacija: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sr"/>
              <a:t>GPS </a:t>
            </a:r>
            <a:r>
              <a:rPr lang="sr"/>
              <a:t>(Global Positioning System)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lokacijske informacije utvrđene na osnovu: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r"/>
              <a:t>IP adresa</a:t>
            </a:r>
            <a:r>
              <a:rPr lang="sr"/>
              <a:t>,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r"/>
              <a:t>RFID</a:t>
            </a:r>
            <a:r>
              <a:rPr lang="sr"/>
              <a:t>, WiFi i Bluetooth MAC adresa,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korisnički unos.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Ne postoji garancija da API vraća stvarnu lokaciju uređaja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geolocation API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</a:t>
            </a:r>
            <a:r>
              <a:rPr lang="sr"/>
              <a:t>otencijalna kompromitacija privatnosti korisnika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Implementacije ove specifikacija moraju obezbijediti mehanizam zaštite privatnosti korisnika – lokacijske informacije korisnika ne smiju se učiniti dostupnim web aplikaciji (web sajtu) bez eksplicitne dozvole korisnika!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geolocation API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234075"/>
            <a:ext cx="85206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S</a:t>
            </a:r>
            <a:r>
              <a:rPr lang="sr"/>
              <a:t>trana koja zahtijeva lokacijske informacije (web sajt):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smije ih zahtijevati samo kada je to neophodno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smije ih koristiti samo u onu svrhu za koju su i zahtijevane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moraju “se osloboditi” lokacijskih informacija po završetku zadatka za koji su i zahtijevane, osim u slučaju eksplicitne dozvole korisnika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moraju zaštititi lokacijske informacije od neovlaštenog pristupa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ne smije dati drugoj strani lokacijske informacije, osim u slučaju eksplicitne dozvole korisnika –ako se to radi, potrebno je to raditi na adekvatan način – upotreba ekripcije je preporučena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ako prikuplja lokacijske informacije, mora jasno naglasiti razlog, vremenski period čuvanja, način njihovog osiguravanja, kako korisnici mogu pristupiti podacima, brisati ih i mijenjati, kao i sva druga prava vezana za podatke koja korisnici imaju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geolocation API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11700" y="123407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geolocation </a:t>
            </a:r>
            <a:r>
              <a:rPr lang="sr"/>
              <a:t>podrška je opciona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čitač nikad ne bi trebao “natjerati” korisnika da otkrije svoju fizičku lokaciju udaljenom serveru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Ponašanje zavisi od čitača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 Firefox-u poziv </a:t>
            </a:r>
            <a:r>
              <a:rPr b="1" lang="sr"/>
              <a:t>getCurrentPosition()</a:t>
            </a:r>
            <a:r>
              <a:rPr lang="sr"/>
              <a:t> funkcije geolocationAPI-ja će prouzrokovati pojavljivanje “infobar-a” na vrhu prozora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Web storage</a:t>
            </a:r>
            <a:endParaRPr/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O</a:t>
            </a:r>
            <a:r>
              <a:rPr lang="sr"/>
              <a:t>va specifikacija uvodi dva mehanizma za perzistentno smještanje </a:t>
            </a:r>
            <a:r>
              <a:rPr b="1" lang="sr"/>
              <a:t>ključ - vrijednost</a:t>
            </a:r>
            <a:r>
              <a:rPr lang="sr"/>
              <a:t> podataka u Web klijentima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Prvi mehanizam – </a:t>
            </a:r>
            <a:r>
              <a:rPr b="1" lang="sr"/>
              <a:t>session storage</a:t>
            </a:r>
            <a:r>
              <a:rPr lang="sr"/>
              <a:t> – podaci u ovom skladištu dostupni su samo od strane prozora koji ih je kreirao i dostupni su dok je taj prozor otvoren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sessionStorage IDL attribute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sajtovi mogu smjestiti podatke u session storage i biće dostupni od strane prozora koji ih je kreirao i dok je taj prozor otvoren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Primjer</a:t>
            </a:r>
            <a:r>
              <a:rPr lang="sr"/>
              <a:t>: stranica posjeduje checkbox koji korisnik selektuje (check-ira)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-"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&lt;label&gt; &lt;input type="checkbox" onchange="sessionStorage.insurance= checked ? 'true' : ''"&gt; Check&lt;/label&gt;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Naknadno, stranica može provjeriti, iz skripta, da li je korisnik selektovao checkbox ili ne: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-"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if (sessionStorage.insurance) { ...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Ako korisnik ima više otvorenih prozora sa učitanim stranicama datog sajta, svaki će imati kopiju session storage objekta!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HTML5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doctype </a:t>
            </a:r>
            <a:r>
              <a:rPr lang="sr"/>
              <a:t>– postoji samo jedan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Ranije: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&lt;!DOCTYPE html PUBLIC "-//W3C//DTD XHTML 1.0 Strict//EN" "http://www.w3.org/TR/xhtml1/DTD/xhtml1-strict.dtd"&gt;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moguće ga je zadržati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HTML5: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radi isto što i prethodni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samo 15 karaktera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obavezan 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Web storage</a:t>
            </a:r>
            <a:endParaRPr/>
          </a:p>
        </p:txBody>
      </p:sp>
      <p:sp>
        <p:nvSpPr>
          <p:cNvPr id="234" name="Google Shape;234;p42"/>
          <p:cNvSpPr txBox="1"/>
          <p:nvPr>
            <p:ph idx="1" type="body"/>
          </p:nvPr>
        </p:nvSpPr>
        <p:spPr>
          <a:xfrm>
            <a:off x="311700" y="1017725"/>
            <a:ext cx="8520600" cy="4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D</a:t>
            </a:r>
            <a:r>
              <a:rPr lang="sr"/>
              <a:t>rugi storage mehanizam dizajniran je s ciljem da se podaci čuvaju i nakon završetka tekuće sesije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Primjeri</a:t>
            </a:r>
            <a:r>
              <a:rPr lang="sr"/>
              <a:t>: web aplikacije bi mogle uskladištiti megabajte korisničkih podataka na klijentskoj strani s ciljem postizanja boljih performansi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skladištenje korisničkih dokumenata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skladištenje korisničkog mailbox-a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Primjer</a:t>
            </a:r>
            <a:r>
              <a:rPr lang="sr"/>
              <a:t>: sajt na </a:t>
            </a:r>
            <a:r>
              <a:rPr b="1" lang="sr"/>
              <a:t>example.com</a:t>
            </a:r>
            <a:r>
              <a:rPr lang="sr"/>
              <a:t> prikazuje broj posjeta sajtu od strane svakog korisnika: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&lt;p&gt; Ovu stranicu ste posjetili&lt;span id="count"&gt;&lt;/span&gt; put(a). &lt;/p&gt;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if (!localStorage.pageLoadCount)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localStorage.pageLoadCount= 0; localStorage.pageLoadCount=parseInt(localStorage.pageLoadCount) + 1; document.getElementById('count').textContent= localStorage.pageLoadCount;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Svaki sajt posjeduje svoj vlastiti prostor za skladištenje podataka (storage area)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Web storage</a:t>
            </a:r>
            <a:endParaRPr/>
          </a:p>
        </p:txBody>
      </p:sp>
      <p:sp>
        <p:nvSpPr>
          <p:cNvPr id="240" name="Google Shape;240;p43"/>
          <p:cNvSpPr txBox="1"/>
          <p:nvPr>
            <p:ph idx="1" type="body"/>
          </p:nvPr>
        </p:nvSpPr>
        <p:spPr>
          <a:xfrm>
            <a:off x="311700" y="1234075"/>
            <a:ext cx="8520600" cy="3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W</a:t>
            </a:r>
            <a:r>
              <a:rPr lang="sr"/>
              <a:t>eb čitači bi trebali: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ograničiti prostor za storage (5 MB prijedlog)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kad prostor za određen sajt bude popunjen korisnici ga mogu eksplicitno proširiti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omogućiti korisnicima uvid u trenutno zauzeće prostora za svaki od domena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Web čitači treba da tretiraju podatke u skladištu kao potencijalno osjetljive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Zadatak</a:t>
            </a:r>
            <a:endParaRPr/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311700" y="123407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sr" sz="2300"/>
              <a:t>Kreirati stranicu </a:t>
            </a:r>
            <a:r>
              <a:rPr b="1" lang="sr" sz="2300"/>
              <a:t>omiljenaknjiga.html</a:t>
            </a:r>
            <a:r>
              <a:rPr lang="sr" sz="2300"/>
              <a:t> na kojoj je potrebno prikazati osnovne podatke o knjizi (</a:t>
            </a:r>
            <a:r>
              <a:rPr b="1" lang="sr" sz="2300"/>
              <a:t>naslov</a:t>
            </a:r>
            <a:r>
              <a:rPr lang="sr" sz="2300"/>
              <a:t>, </a:t>
            </a:r>
            <a:r>
              <a:rPr b="1" lang="sr" sz="2300"/>
              <a:t>pisac</a:t>
            </a:r>
            <a:r>
              <a:rPr lang="sr" sz="2300"/>
              <a:t>, </a:t>
            </a:r>
            <a:r>
              <a:rPr b="1" lang="sr" sz="2300"/>
              <a:t>kratak</a:t>
            </a:r>
            <a:r>
              <a:rPr lang="sr" sz="2300"/>
              <a:t> </a:t>
            </a:r>
            <a:r>
              <a:rPr b="1" lang="sr" sz="2300"/>
              <a:t>sadržaj</a:t>
            </a:r>
            <a:r>
              <a:rPr lang="sr" sz="2300"/>
              <a:t>), sliku korica knjige, minimalno dva linka koja vode ka stranici za kupovinu knjige (npr. Amazon, e-bay i sl.) i omiljeni citati iz knjige.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sr" sz="2300"/>
              <a:t>Kreirati stranicu </a:t>
            </a:r>
            <a:r>
              <a:rPr b="1" lang="sr" sz="2300"/>
              <a:t>tabela.html </a:t>
            </a:r>
            <a:r>
              <a:rPr lang="sr" sz="2300"/>
              <a:t>na kojoj je potrebno prikazati raspored </a:t>
            </a:r>
            <a:r>
              <a:rPr b="1" lang="sr" sz="2300"/>
              <a:t>časova u sedmici</a:t>
            </a:r>
            <a:r>
              <a:rPr lang="sr" sz="2300"/>
              <a:t>. </a:t>
            </a:r>
            <a:endParaRPr b="1"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HTML5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R</a:t>
            </a:r>
            <a:r>
              <a:rPr lang="sr"/>
              <a:t>oot element – </a:t>
            </a:r>
            <a:r>
              <a:rPr b="1" lang="sr"/>
              <a:t>&lt;html&gt;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Ranije: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&lt;html xmlns="http://www.w3.org/1999/xhtml" lang="en" xml:lang="en"&gt;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xmlns: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http://www.w3.org/1999/xhtml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HTML5 elementi su uvijek u ovom namespace-u – tako se atribut xmlns može izostaviti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xml:lang –se izostavlja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r"/>
              <a:t>HTML5: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HTML5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head element – &lt;head&gt;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Sadrži metapodatke –informacije o stranici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Meta tag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Ranije: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&lt;meta http-equiv="Content-Type" content="text/html; charset=utf-8"&gt;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HTML5: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charset – novi atribut meta taga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&lt;meta charset="utf-8" 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HTML5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L</a:t>
            </a:r>
            <a:r>
              <a:rPr lang="sr"/>
              <a:t>ink tag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Ranije: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&lt;link rel="stylesheet" href="style-original.css" type="text/css" 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HTML5: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&lt;link rel="stylesheet" href="style-original.css" /&gt;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moguće je izbaciti </a:t>
            </a:r>
            <a:r>
              <a:rPr b="1" lang="sr"/>
              <a:t>type</a:t>
            </a:r>
            <a:r>
              <a:rPr lang="sr"/>
              <a:t>, jer postoji samo jedan stylesheet jezik – </a:t>
            </a:r>
            <a:r>
              <a:rPr b="1" lang="sr"/>
              <a:t>CSS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ako se nekad pojavi drugi stylesheet jezik, onda se može koristiti </a:t>
            </a:r>
            <a:r>
              <a:rPr b="1" lang="sr"/>
              <a:t>type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r"/>
              <a:t>Vrijednost atributa: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ne mora se navoditi između navodnika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preporuka je da se navodnici koriste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Novi HTML elementi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34075"/>
            <a:ext cx="8520600" cy="3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/>
              <a:t>&lt;article&gt;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za eksterni sadržaj, poput teksta novosti članka, bloga, foruma ili bilo koji drugi sadržaj iz eksternog izvora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/>
              <a:t>&lt;aside&gt;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za sadržaj sporedan u odnosu na sadržaj u kojem se nalazi – trebao bi biti u vezi sa okružujućim sadržajem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sr"/>
              <a:t>&lt;bdi&gt;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sr"/>
              <a:t>izoluje dio teksta koji može biti formatiran drugačije (“u suprotnom pravcu”) od ostatka teksta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Novi HTML elementi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/>
              <a:t>&lt;details&gt;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za opisivanje dokumenta ili dijelova dokumenta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sadržaj ovog taga ne bi trebao biti vidljiv ako </a:t>
            </a:r>
            <a:r>
              <a:rPr b="1" lang="sr"/>
              <a:t>open </a:t>
            </a:r>
            <a:r>
              <a:rPr lang="sr"/>
              <a:t>atribut nije postavljen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sr">
                <a:latin typeface="Courier New"/>
                <a:ea typeface="Courier New"/>
                <a:cs typeface="Courier New"/>
                <a:sym typeface="Courier New"/>
              </a:rPr>
              <a:t>&lt;details open=“open”&gt;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/>
              <a:t>&lt;dialog&gt;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definiše dijalog 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Novi HTML elementi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234075"/>
            <a:ext cx="85206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/>
              <a:t>&lt;figure&gt;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za stand-alone sadržaj, kao što je slika, dijagram, snippet koda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/>
              <a:t>&lt;figcaption&gt;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natpis figure sekcije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sr"/>
              <a:t>&lt;footer&gt;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r"/>
              <a:t>za footer dokumenta ili sekcije, može uključivati ime autora, datum kreiranja, itd.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