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a3cb4114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a3cb411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a3cb411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a3cb411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eed132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eed132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eed1324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eed1324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ed1324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ed1324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eed1324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eed1324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eed1324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eed1324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eed1324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eed1324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eed1324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eed1324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ed1324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ed1324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a3cb411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a3cb411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eed1324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eed1324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eed1324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eed1324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eed1324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eed1324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ed1324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ed1324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eed1324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eed1324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eed1324f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eed1324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ed1324f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eed1324f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35fcf3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35fcf3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a3cb411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a3cb411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a3cb411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a3cb411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a3cb411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a3cb411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a3cb411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a3cb411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a3cb411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a3cb411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a3cb411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a3cb411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a3cb411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a3cb411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Mart 30,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Klase stilova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K</a:t>
            </a:r>
            <a:r>
              <a:rPr lang="sr"/>
              <a:t>lasa stila se može primijeniti na više HTML elemenata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Sintaksa: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.naziv{ definicija}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.menu {color: blue}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&lt;p class=“menu”&gt;...&lt;/p&gt;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Klasa može da bude definisana i za konkretan element: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p.menu{color: blue}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Stilovi identifikovani po ID-u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U</a:t>
            </a:r>
            <a:r>
              <a:rPr lang="sr"/>
              <a:t>mjesto klase, moguća je upotreba ID-a za odabir stila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primjenjuje se na jedan element, a ne na više elemenata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Sintaksa: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#naziv{definicija}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#menu {color:blue}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&lt;p id=“menu”&gt;...&lt;/p&gt;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Mjerne jedinice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</a:t>
            </a:r>
            <a:r>
              <a:rPr lang="sr"/>
              <a:t>vaka unijeta numerička vrijednost može se preciznije odrediti jedinicom mjere: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px </a:t>
            </a:r>
            <a:r>
              <a:rPr lang="sr"/>
              <a:t>– pikseli,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pt </a:t>
            </a:r>
            <a:r>
              <a:rPr lang="sr"/>
              <a:t>– tačke (za veličinu fonta),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% </a:t>
            </a:r>
            <a:r>
              <a:rPr lang="sr"/>
              <a:t>- procentualna vrijednost,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ex </a:t>
            </a:r>
            <a:r>
              <a:rPr lang="sr"/>
              <a:t>– u odnosu na visinu slova ‘x’ u tekućem fontu,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em </a:t>
            </a:r>
            <a:r>
              <a:rPr lang="sr"/>
              <a:t>–u odnosu na širinu slova ‘m’ u tekućem fontu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cm </a:t>
            </a:r>
            <a:r>
              <a:rPr lang="sr"/>
              <a:t>– centimetar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in </a:t>
            </a:r>
            <a:r>
              <a:rPr lang="sr"/>
              <a:t>– inč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/>
              <a:t>mm </a:t>
            </a:r>
            <a:r>
              <a:rPr lang="sr"/>
              <a:t>–milimetar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Boje: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tekstualno (red, black, blue,...)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numerički, RGB vrijednosti (</a:t>
            </a:r>
            <a:r>
              <a:rPr b="1" lang="sr"/>
              <a:t>#FF00FF</a:t>
            </a:r>
            <a:r>
              <a:rPr lang="sr"/>
              <a:t>, </a:t>
            </a:r>
            <a:r>
              <a:rPr b="1" lang="sr"/>
              <a:t>rgb(0, 255, 0)</a:t>
            </a:r>
            <a:r>
              <a:rPr lang="s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Poravnanje teksta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vertical-align</a:t>
            </a:r>
            <a:r>
              <a:rPr lang="sr"/>
              <a:t> (top, bottom, middle,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text-align</a:t>
            </a:r>
            <a:r>
              <a:rPr lang="sr"/>
              <a:t> – poravnanje teksta (left, right, center, justify)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text-indent</a:t>
            </a:r>
            <a:r>
              <a:rPr lang="sr"/>
              <a:t> – koliko je prvi red paragrafa uvučen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line-height</a:t>
            </a:r>
            <a:r>
              <a:rPr lang="sr"/>
              <a:t> – vertikalna udaljenost između dvije linije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Svojstva teksta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word-spacing</a:t>
            </a:r>
            <a:r>
              <a:rPr lang="sr"/>
              <a:t> – razmak između riječi (normal ili konkretna vrijednost),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letter-spacing</a:t>
            </a:r>
            <a:r>
              <a:rPr lang="sr"/>
              <a:t> – razmak između slova (normal ili konkretna vrijednost),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white-space</a:t>
            </a:r>
            <a:r>
              <a:rPr lang="sr"/>
              <a:t> – kako da prikazuje više uzastopnih razmaka (normal, pre)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text-transform</a:t>
            </a:r>
            <a:r>
              <a:rPr lang="sr"/>
              <a:t> – transformacija teksta (none, capitalize (prvo slovo veliko), uppercase, lowercase)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text-decoration</a:t>
            </a:r>
            <a:r>
              <a:rPr lang="sr"/>
              <a:t> – dekoracija teksta (none, underline, overline, line-through, blink)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Font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017725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generic-family</a:t>
            </a:r>
            <a:r>
              <a:rPr lang="sr"/>
              <a:t> – grupa familija fontova koji imaju sličan izgled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Serif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Sans-Serif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Monospace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font-family </a:t>
            </a:r>
            <a:r>
              <a:rPr lang="sr"/>
              <a:t>– tačno određeni fontovi (npr. </a:t>
            </a:r>
            <a:r>
              <a:rPr b="1" lang="sr"/>
              <a:t>Times New Roman</a:t>
            </a:r>
            <a:r>
              <a:rPr lang="sr"/>
              <a:t>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parametar je ime fonta ili lista imena odvojenih zarezom;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ime fonta može biti konkretno ili ime familije;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ime familije može da bude generičko (serif, sans-serif, cursive, fantasy, monotype),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font-style </a:t>
            </a:r>
            <a:r>
              <a:rPr lang="sr"/>
              <a:t>– stil (normal, italic),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font-size</a:t>
            </a:r>
            <a:r>
              <a:rPr lang="sr"/>
              <a:t> – veličina fonta(apsolutna vrijednost (small, large, ...), relativna vrijednost (smaller, larger), vrijednost, procenat),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font-weight </a:t>
            </a:r>
            <a:r>
              <a:rPr lang="sr"/>
              <a:t>– podebljanje fonta (normal, bold, bolder, lighter ili vrijednost od 100 do 900)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Pozicioniranje elemenata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position </a:t>
            </a:r>
            <a:r>
              <a:rPr lang="sr"/>
              <a:t>– određuje poziciju elementa (</a:t>
            </a:r>
            <a:r>
              <a:rPr b="1" lang="sr"/>
              <a:t>static</a:t>
            </a:r>
            <a:r>
              <a:rPr lang="sr"/>
              <a:t>, </a:t>
            </a:r>
            <a:r>
              <a:rPr b="1" lang="sr"/>
              <a:t>absolute</a:t>
            </a:r>
            <a:r>
              <a:rPr lang="sr"/>
              <a:t>, </a:t>
            </a:r>
            <a:r>
              <a:rPr b="1" lang="sr"/>
              <a:t>relative</a:t>
            </a:r>
            <a:r>
              <a:rPr lang="sr"/>
              <a:t>, </a:t>
            </a:r>
            <a:r>
              <a:rPr b="1" lang="sr"/>
              <a:t>fixed</a:t>
            </a:r>
            <a:r>
              <a:rPr lang="s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static </a:t>
            </a:r>
            <a:r>
              <a:rPr lang="sr"/>
              <a:t>– element se iscrtava zajedno sa ostatkom HTML stranice i ne može da se pomjera,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absolute </a:t>
            </a:r>
            <a:r>
              <a:rPr lang="sr"/>
              <a:t>– pozicionira se na fiksnu poziciju određenu atributima top i left,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relative </a:t>
            </a:r>
            <a:r>
              <a:rPr lang="sr"/>
              <a:t>– relativna pozicija u odnosu na normalno sračunatu poziciju,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fixed </a:t>
            </a:r>
            <a:r>
              <a:rPr lang="sr"/>
              <a:t>– kao apsolutno pozicioniranje, samo što se sadržaj ne skroluje sa stranicom.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Pozicioniranje elemenata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left </a:t>
            </a:r>
            <a:r>
              <a:rPr lang="sr"/>
              <a:t>– horizontalna pozicija elementa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top </a:t>
            </a:r>
            <a:r>
              <a:rPr lang="sr"/>
              <a:t>– vertikalna pozicija elementa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right</a:t>
            </a:r>
            <a:r>
              <a:rPr lang="sr"/>
              <a:t>, </a:t>
            </a:r>
            <a:r>
              <a:rPr b="1" lang="sr"/>
              <a:t>bottom </a:t>
            </a:r>
            <a:r>
              <a:rPr lang="sr"/>
              <a:t>– alternativno pozicioniranje u odnosu na </a:t>
            </a:r>
            <a:r>
              <a:rPr b="1" lang="sr"/>
              <a:t>left</a:t>
            </a:r>
            <a:r>
              <a:rPr lang="sr"/>
              <a:t>/</a:t>
            </a:r>
            <a:r>
              <a:rPr b="1" lang="sr"/>
              <a:t>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width</a:t>
            </a:r>
            <a:r>
              <a:rPr lang="sr"/>
              <a:t>, </a:t>
            </a:r>
            <a:r>
              <a:rPr b="1" lang="sr"/>
              <a:t>height </a:t>
            </a:r>
            <a:r>
              <a:rPr lang="sr"/>
              <a:t>– širina i visina elementa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z-index </a:t>
            </a:r>
            <a:r>
              <a:rPr lang="sr"/>
              <a:t>– redoslijed iscrtavanja elementa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display </a:t>
            </a:r>
            <a:r>
              <a:rPr lang="sr"/>
              <a:t>– način prikaza elementa (</a:t>
            </a:r>
            <a:r>
              <a:rPr b="1" lang="sr"/>
              <a:t>none</a:t>
            </a:r>
            <a:r>
              <a:rPr lang="sr"/>
              <a:t>, </a:t>
            </a:r>
            <a:r>
              <a:rPr b="1" lang="sr"/>
              <a:t>block </a:t>
            </a:r>
            <a:r>
              <a:rPr lang="sr"/>
              <a:t>(novi blok), </a:t>
            </a:r>
            <a:r>
              <a:rPr b="1" lang="sr"/>
              <a:t>inline </a:t>
            </a:r>
            <a:r>
              <a:rPr lang="sr"/>
              <a:t>(novi blok unutar tekuće linije), </a:t>
            </a:r>
            <a:r>
              <a:rPr b="1" lang="sr"/>
              <a:t>list-item</a:t>
            </a:r>
            <a:r>
              <a:rPr lang="sr"/>
              <a:t> (za liste))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visibility </a:t>
            </a:r>
            <a:r>
              <a:rPr lang="sr"/>
              <a:t>– vidljivost elementa bez uticaja na izgled strane (</a:t>
            </a:r>
            <a:r>
              <a:rPr b="1" lang="sr"/>
              <a:t>visible</a:t>
            </a:r>
            <a:r>
              <a:rPr lang="sr"/>
              <a:t>, </a:t>
            </a:r>
            <a:r>
              <a:rPr b="1" lang="sr"/>
              <a:t>hidden</a:t>
            </a:r>
            <a:r>
              <a:rPr lang="sr"/>
              <a:t>, </a:t>
            </a:r>
            <a:r>
              <a:rPr b="1" lang="sr"/>
              <a:t>inherit</a:t>
            </a:r>
            <a:r>
              <a:rPr lang="sr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Pozicija elementa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margin-top</a:t>
            </a:r>
            <a:r>
              <a:rPr lang="sr"/>
              <a:t>, </a:t>
            </a:r>
            <a:r>
              <a:rPr b="1" lang="sr"/>
              <a:t>margin-bottom</a:t>
            </a:r>
            <a:r>
              <a:rPr lang="sr"/>
              <a:t>, </a:t>
            </a:r>
            <a:r>
              <a:rPr b="1" lang="sr"/>
              <a:t>margin-left</a:t>
            </a:r>
            <a:r>
              <a:rPr lang="sr"/>
              <a:t>, </a:t>
            </a:r>
            <a:r>
              <a:rPr b="1" lang="sr"/>
              <a:t>margin-right </a:t>
            </a:r>
            <a:r>
              <a:rPr lang="sr"/>
              <a:t>– podešavanja margina elementa (konkretna vrijednost ili procenat),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float </a:t>
            </a:r>
            <a:r>
              <a:rPr lang="sr"/>
              <a:t>– određuje sa koje strane će se tekst prelamati oko elementa (</a:t>
            </a:r>
            <a:r>
              <a:rPr b="1" lang="sr"/>
              <a:t>none</a:t>
            </a:r>
            <a:r>
              <a:rPr lang="sr"/>
              <a:t>, </a:t>
            </a:r>
            <a:r>
              <a:rPr b="1" lang="sr"/>
              <a:t>left</a:t>
            </a:r>
            <a:r>
              <a:rPr lang="sr"/>
              <a:t>, </a:t>
            </a:r>
            <a:r>
              <a:rPr b="1" lang="sr"/>
              <a:t>right</a:t>
            </a:r>
            <a:r>
              <a:rPr lang="s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clear </a:t>
            </a:r>
            <a:r>
              <a:rPr lang="sr"/>
              <a:t>– navodi se sa koje strane u odnosu na element su dozvoljeni floating elementi (</a:t>
            </a:r>
            <a:r>
              <a:rPr b="1" lang="sr"/>
              <a:t>none</a:t>
            </a:r>
            <a:r>
              <a:rPr lang="sr"/>
              <a:t>, </a:t>
            </a:r>
            <a:r>
              <a:rPr b="1" lang="sr"/>
              <a:t>left</a:t>
            </a:r>
            <a:r>
              <a:rPr lang="sr"/>
              <a:t>, </a:t>
            </a:r>
            <a:r>
              <a:rPr b="1" lang="sr"/>
              <a:t>right</a:t>
            </a:r>
            <a:r>
              <a:rPr lang="sr"/>
              <a:t>, </a:t>
            </a:r>
            <a:r>
              <a:rPr b="1" lang="sr"/>
              <a:t>both</a:t>
            </a:r>
            <a:r>
              <a:rPr lang="s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Podešavanje svojstva ivica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padding </a:t>
            </a:r>
            <a:r>
              <a:rPr lang="sr"/>
              <a:t>– veličina prostora između ivice i sadržaja elementa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padding-left</a:t>
            </a:r>
            <a:r>
              <a:rPr lang="sr"/>
              <a:t>, </a:t>
            </a:r>
            <a:r>
              <a:rPr b="1" lang="sr"/>
              <a:t>padding-right</a:t>
            </a:r>
            <a:r>
              <a:rPr lang="sr"/>
              <a:t>, </a:t>
            </a:r>
            <a:r>
              <a:rPr b="1" lang="sr"/>
              <a:t>padding-top</a:t>
            </a:r>
            <a:r>
              <a:rPr lang="sr"/>
              <a:t>, </a:t>
            </a:r>
            <a:r>
              <a:rPr b="1" lang="sr"/>
              <a:t>padding-bottom </a:t>
            </a:r>
            <a:r>
              <a:rPr lang="sr"/>
              <a:t>– podešava udaljenost sadržaja od pojedinačne ivice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border-color </a:t>
            </a:r>
            <a:r>
              <a:rPr lang="sr"/>
              <a:t>– boja ivice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border-style </a:t>
            </a:r>
            <a:r>
              <a:rPr lang="sr"/>
              <a:t>– stil linije ivice (none, dotted, dashed,solid double, groove, ridge, inset, outset)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border </a:t>
            </a:r>
            <a:r>
              <a:rPr lang="sr"/>
              <a:t>– za objedinjeni unos osobina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HTML bi trebalo da se koristi za opis strukture dokumenta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Vizuelna definicija HTML stranica se prepušta stilovima (CSS):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stilovi se definišu za elemente HTML-a (tagove)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stilovi definišu izgled elemenata (boja, font, pozadinska boja, itd.)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Stilovi se ugrađuju: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unutar samih HTML elemenata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upotrebom taga </a:t>
            </a:r>
            <a:r>
              <a:rPr b="1" lang="sr"/>
              <a:t>&lt;style&gt;</a:t>
            </a:r>
            <a:r>
              <a:rPr lang="sr"/>
              <a:t> unutar dokumenta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kreiranjem eksterne stranice stilova (</a:t>
            </a:r>
            <a:r>
              <a:rPr b="1" lang="sr"/>
              <a:t>.css</a:t>
            </a:r>
            <a:r>
              <a:rPr lang="sr"/>
              <a:t> datoteka)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Definisanje boja i slika u pozadini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41525"/>
            <a:ext cx="85206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color </a:t>
            </a:r>
            <a:r>
              <a:rPr lang="sr"/>
              <a:t>– boja elementa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simbolička vrijednost (yellow, black, ...)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RGB vrijednost: #111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RGB vrijednost: rgb(128, 128, 128)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background-color </a:t>
            </a:r>
            <a:r>
              <a:rPr lang="sr"/>
              <a:t>– boja pozadine elementa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background-image </a:t>
            </a:r>
            <a:r>
              <a:rPr lang="sr"/>
              <a:t>– slika koja će biti u pozadini elementa (url(url-do-slike))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background-repeat </a:t>
            </a:r>
            <a:r>
              <a:rPr lang="sr"/>
              <a:t>– da li se pozadinska slika ponavlja ili ne (repeat-x, repeat-y, no-repeat)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background-attachment </a:t>
            </a:r>
            <a:r>
              <a:rPr lang="sr"/>
              <a:t>– da li da se pozadinska slika pomjera sa sadržajem elementa (scroll, fixed),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background-position </a:t>
            </a:r>
            <a:r>
              <a:rPr lang="sr"/>
              <a:t>– podešava inicijalnu poziciju pozadinske slike (procentualne, fiksne vrijednosti, top, bottom, middle); navodi se prvo x, pa y pozicija,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background </a:t>
            </a:r>
            <a:r>
              <a:rPr lang="sr"/>
              <a:t>– sva svojstva odjednom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Podešavanje svojstva kursora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</a:t>
            </a:r>
            <a:r>
              <a:rPr lang="sr"/>
              <a:t>tribut </a:t>
            </a:r>
            <a:r>
              <a:rPr b="1" lang="sr"/>
              <a:t>cursor </a:t>
            </a:r>
            <a:r>
              <a:rPr lang="sr"/>
              <a:t>podešava svojstva kursora za zadati element: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auto </a:t>
            </a:r>
            <a:r>
              <a:rPr lang="sr"/>
              <a:t>– podrazumijevana vrijednost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none </a:t>
            </a:r>
            <a:r>
              <a:rPr lang="sr"/>
              <a:t>– sakriva miša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default </a:t>
            </a:r>
            <a:r>
              <a:rPr lang="sr"/>
              <a:t>– osnovni oblik pokazivača (najčešće strelica)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pointer </a:t>
            </a:r>
            <a:r>
              <a:rPr lang="sr"/>
              <a:t>– pokazivač na linkove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move </a:t>
            </a:r>
            <a:r>
              <a:rPr lang="sr"/>
              <a:t>– pokazivač na pokretne objekte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text </a:t>
            </a:r>
            <a:r>
              <a:rPr lang="sr"/>
              <a:t>– kursor za tekst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wait </a:t>
            </a:r>
            <a:r>
              <a:rPr lang="sr"/>
              <a:t>– kursor za čekanje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help </a:t>
            </a:r>
            <a:r>
              <a:rPr lang="sr"/>
              <a:t>– kursor za pomoć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url </a:t>
            </a:r>
            <a:r>
              <a:rPr lang="sr"/>
              <a:t>– zadati url do resursa koji opisuje kursor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Podešavanje </a:t>
            </a:r>
            <a:r>
              <a:rPr lang="sr"/>
              <a:t>svojstva tabele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width:100%;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th{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height:50px;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td{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text-align:right;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Sadržaj koji ne staje u element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overflow </a:t>
            </a:r>
            <a:r>
              <a:rPr lang="sr"/>
              <a:t>– definiše šta sa viškom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visible </a:t>
            </a:r>
            <a:r>
              <a:rPr lang="sr"/>
              <a:t>– višak se prikazuje izvan elementa;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hidden </a:t>
            </a:r>
            <a:r>
              <a:rPr lang="sr"/>
              <a:t>– višak se ne vidi;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scroll </a:t>
            </a:r>
            <a:r>
              <a:rPr lang="sr"/>
              <a:t>– prikazuje se linija za skrolovanje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auto</a:t>
            </a:r>
            <a:r>
              <a:rPr lang="sr"/>
              <a:t>: neka browser odluči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 Box Model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width:250px; padding:10px; border:5px solid black; margin:10px;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Ukupno: </a:t>
            </a:r>
            <a:r>
              <a:rPr b="1" lang="sr"/>
              <a:t>300px </a:t>
            </a:r>
            <a:r>
              <a:rPr lang="sr"/>
              <a:t>(250 + 2*10 + 2*5 + 2*10)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263" y="2083575"/>
            <a:ext cx="6645476" cy="30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 komentari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340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CSS komentar počinje znakovima </a:t>
            </a:r>
            <a:r>
              <a:rPr b="1" lang="sr"/>
              <a:t>/*</a:t>
            </a:r>
            <a:r>
              <a:rPr lang="sr"/>
              <a:t> i završava znakovima </a:t>
            </a:r>
            <a:r>
              <a:rPr b="1" lang="sr"/>
              <a:t>*/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/*Ovo je komentar*/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text-align:center;/*Ovo je drugi komentar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color:black;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font-family:arial;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Validnost CSS dokumenta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</a:t>
            </a:r>
            <a:r>
              <a:rPr lang="sr"/>
              <a:t>estiranje validnosti CSS dokumenta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http://jigsaw.w3.org/css-validator/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Napraviti </a:t>
            </a:r>
            <a:r>
              <a:rPr b="1" lang="sr"/>
              <a:t>css </a:t>
            </a:r>
            <a:r>
              <a:rPr lang="sr"/>
              <a:t>fajl koji će da sadrži sve elemente sa prethodno kreiranih HTML stranica iz prošle prezentacije (</a:t>
            </a:r>
            <a:r>
              <a:rPr b="1" lang="sr"/>
              <a:t>omiljenaknjiga.html</a:t>
            </a:r>
            <a:r>
              <a:rPr lang="sr"/>
              <a:t> i </a:t>
            </a:r>
            <a:r>
              <a:rPr b="1" lang="sr"/>
              <a:t>raspored.html</a:t>
            </a:r>
            <a:r>
              <a:rPr lang="sr"/>
              <a:t>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</a:t>
            </a:r>
            <a:r>
              <a:rPr lang="sr"/>
              <a:t>olja kontrola layout-a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Razdvajanje sadržaja i formatiranja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Omogućava kreiranje “lakših” stranica – brže se učitavaju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Održavanje i ažuriranje više stranica istovremeno - jednostavna promjena pojedinih parametara kao što su boja slova, vrsta slova, veličina slova, izgled tabele, pozadine...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3 osnovna načina definisanja stilova za Web stranice: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inline </a:t>
            </a:r>
            <a:r>
              <a:rPr lang="sr"/>
              <a:t>– stilovi unutar HTML stranice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embedded </a:t>
            </a:r>
            <a:r>
              <a:rPr lang="sr"/>
              <a:t>– stilovi unutar HTML dokumenta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external </a:t>
            </a:r>
            <a:r>
              <a:rPr lang="sr"/>
              <a:t>– stilovi u eksternom dokumentu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Stil unutar HTML elementa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Koristi se atribut </a:t>
            </a:r>
            <a:r>
              <a:rPr b="1" lang="sr"/>
              <a:t>style</a:t>
            </a:r>
            <a:r>
              <a:rPr lang="sr"/>
              <a:t> unutar taga.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i="1" lang="sr"/>
              <a:t>svojstvo: vrijednost; ...</a:t>
            </a:r>
            <a:endParaRPr i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&lt;h1 style=“color:blue”&gt;Tekst&lt;/h1&gt;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U opštem slučaju CSS element se sastoji iz tri glavna dijela: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selector{property: value[; property: value]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gde je: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selector </a:t>
            </a:r>
            <a:r>
              <a:rPr lang="sr"/>
              <a:t>- HTML element koji se želi promijeniti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property </a:t>
            </a:r>
            <a:r>
              <a:rPr lang="sr"/>
              <a:t>- atribut objekta koji se želi promijeniti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value </a:t>
            </a:r>
            <a:r>
              <a:rPr lang="sr"/>
              <a:t>- vrijednost atributa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 element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U</a:t>
            </a:r>
            <a:r>
              <a:rPr lang="sr"/>
              <a:t> okviru jednog objekta može da se navede više parova atribut-vrijednost. U tom slučaju parovi se odvajaju pomoću znaka 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 {text-align:center;color:red;}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color: black;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CSS element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</a:t>
            </a:r>
            <a:r>
              <a:rPr lang="sr"/>
              <a:t>oguće je i da više objekata dijeli iste atribute sa istim vrijednostima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h1,h2,h3,h4,h5,h6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color: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Stilovi definisani unutar dokumenta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51275"/>
            <a:ext cx="85206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U</a:t>
            </a:r>
            <a:r>
              <a:rPr lang="sr"/>
              <a:t>građeni (</a:t>
            </a:r>
            <a:r>
              <a:rPr b="1" lang="sr"/>
              <a:t>embedded</a:t>
            </a:r>
            <a:r>
              <a:rPr lang="sr"/>
              <a:t>) stilovi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Koristise tag </a:t>
            </a:r>
            <a:r>
              <a:rPr b="1" lang="sr"/>
              <a:t>&lt;style&gt;</a:t>
            </a:r>
            <a:r>
              <a:rPr lang="sr"/>
              <a:t> unutar &lt;head&gt; sekcije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Tako definisan stil se odnosi na sve elemente koji su navedeni u stilu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Format specifikacije stila: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selector{property: value[; property: value]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&lt;style type=“text/css”&gt;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h1, h2 {color:blue; text-align: center}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 {color:red}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&lt;h1&gt;Naslov&lt;/h1&gt;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&lt;p&gt;paragraf&lt;/p&gt;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Stilovi definisani u eksternoj stranici stilova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</a:t>
            </a:r>
            <a:r>
              <a:rPr lang="sr"/>
              <a:t>reira se datoteka sa definicijom stilova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ekstenzija je uobičajeno </a:t>
            </a:r>
            <a:r>
              <a:rPr b="1" lang="sr"/>
              <a:t>.css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Referenca na eksternu datoteku - upotrebom </a:t>
            </a:r>
            <a:r>
              <a:rPr b="1" lang="sr"/>
              <a:t>&lt;link&gt;</a:t>
            </a:r>
            <a:r>
              <a:rPr lang="sr"/>
              <a:t> taga unutar &lt;head&gt; sekcije.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&lt;link rel=“stylesheet” href=“stilovi.css”&gt;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Preklapanje stilova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</a:t>
            </a:r>
            <a:r>
              <a:rPr lang="sr"/>
              <a:t>vaki dodatno definisan stil se preklapa/kombinuje sa postojećim – kaskada stilova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Pravilo kombinovanja: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podrazumijena vrijednosti (browser) – najniži prioritet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external style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internal style sheet (u head sekciji)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inline style (unutar HTML elementa) – najviši prioritet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Atribut </a:t>
            </a:r>
            <a:r>
              <a:rPr b="1" lang="sr">
                <a:solidFill>
                  <a:srgbClr val="FF0000"/>
                </a:solidFill>
              </a:rPr>
              <a:t>!important</a:t>
            </a:r>
            <a:r>
              <a:rPr lang="sr"/>
              <a:t> obezbjeđuje da se osobina stavi na vrh kaskadnog procesa.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 {color: black !important}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