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Playfair Display"/>
      <p:regular r:id="rId31"/>
      <p:bold r:id="rId32"/>
      <p:italic r:id="rId33"/>
      <p:boldItalic r:id="rId34"/>
    </p:embeddedFont>
    <p:embeddedFont>
      <p:font typeface="Montserrat"/>
      <p:regular r:id="rId35"/>
      <p:bold r:id="rId36"/>
      <p:italic r:id="rId37"/>
      <p:boldItalic r:id="rId38"/>
    </p:embeddedFont>
    <p:embeddedFont>
      <p:font typeface="Oswald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layfairDisplay-italic.fntdata"/><Relationship Id="rId10" Type="http://schemas.openxmlformats.org/officeDocument/2006/relationships/slide" Target="slides/slide5.xml"/><Relationship Id="rId32" Type="http://schemas.openxmlformats.org/officeDocument/2006/relationships/font" Target="fonts/PlayfairDisplay-bold.fntdata"/><Relationship Id="rId13" Type="http://schemas.openxmlformats.org/officeDocument/2006/relationships/slide" Target="slides/slide8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34" Type="http://schemas.openxmlformats.org/officeDocument/2006/relationships/font" Target="fonts/PlayfairDisplay-bold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bold.fntdata"/><Relationship Id="rId17" Type="http://schemas.openxmlformats.org/officeDocument/2006/relationships/slide" Target="slides/slide12.xml"/><Relationship Id="rId39" Type="http://schemas.openxmlformats.org/officeDocument/2006/relationships/font" Target="fonts/Oswald-regular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bb62848d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fbb62848d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bb62848d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fbb62848d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bb62848df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fbb62848df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bb62848df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fbb62848df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bb62848df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fbb62848df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fbb62848df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fbb62848df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bb62848df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fbb62848df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fbb62848df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fbb62848df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fbb62848df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fbb62848df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bb62848df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fbb62848df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d529eb551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d529eb551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bb62848df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bb62848df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fbb62848df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fbb62848df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fbb62848df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fbb62848df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fbb62848df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fbb62848df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fbb62848df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fbb62848df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fbb62848df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fbb62848df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bb62848d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bb62848d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fbb62848d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fbb62848d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bb62848d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bb62848d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bb62848d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bb62848d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bb62848d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fbb62848d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bb62848d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bb62848d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bb62848d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fbb62848d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Jinja2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April 11,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Rendering Templates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Argumenti kao što je </a:t>
            </a:r>
            <a:r>
              <a:rPr b="1" lang="sr"/>
              <a:t>name=name</a:t>
            </a:r>
            <a:r>
              <a:rPr lang="sr"/>
              <a:t> u prethodnom primjeru su prilično česti, ali mogu izgledati zbunjujuće i teško ih je razumjeti ako niste navikli na njih. “</a:t>
            </a:r>
            <a:r>
              <a:rPr b="1" lang="sr"/>
              <a:t>name</a:t>
            </a:r>
            <a:r>
              <a:rPr lang="sr"/>
              <a:t>” na lijevoj strani predstavlja </a:t>
            </a:r>
            <a:r>
              <a:rPr b="1" lang="sr"/>
              <a:t>ime argumenta</a:t>
            </a:r>
            <a:r>
              <a:rPr lang="sr"/>
              <a:t>, koje se koristi u template-u da naglasi da se koristi varijabla “name”. “</a:t>
            </a:r>
            <a:r>
              <a:rPr b="1" lang="sr"/>
              <a:t>name</a:t>
            </a:r>
            <a:r>
              <a:rPr lang="sr"/>
              <a:t>“ na desnoj strani je varijabla u trenutnom opsegu koja daje vrijednost za argument istog imena.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Iako je ovo veoma čest obrazac, korištenje istog imena varijable na obje strane nije potrebno.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Varijable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Konstrukcija </a:t>
            </a:r>
            <a:r>
              <a:rPr b="1" lang="sr"/>
              <a:t>{{ name }}</a:t>
            </a:r>
            <a:r>
              <a:rPr lang="sr"/>
              <a:t> koja se koristi u template-u prikazanom u primjeru sa prethodnog slajda, upućuje na varijablu, </a:t>
            </a:r>
            <a:r>
              <a:rPr b="1" lang="sr"/>
              <a:t>placeholder</a:t>
            </a:r>
            <a:r>
              <a:rPr lang="sr"/>
              <a:t> koje govori mehanizmu template-a da vrijednost koja ide na to mjesto treba biti dobijena iz podataka koji su dati u trenutku kada je template renderovan.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Jinja2 prepoznaje varijable bilo kojeg tipa, čak i složene tipove kao što su </a:t>
            </a:r>
            <a:r>
              <a:rPr b="1" lang="sr"/>
              <a:t>liste</a:t>
            </a:r>
            <a:r>
              <a:rPr lang="sr"/>
              <a:t>, </a:t>
            </a:r>
            <a:r>
              <a:rPr b="1" lang="sr"/>
              <a:t>dictionary</a:t>
            </a:r>
            <a:r>
              <a:rPr lang="sr"/>
              <a:t> i </a:t>
            </a:r>
            <a:r>
              <a:rPr b="1" lang="sr"/>
              <a:t>objekti</a:t>
            </a:r>
            <a:r>
              <a:rPr lang="sr"/>
              <a:t>. 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90813"/>
            <a:ext cx="9144001" cy="137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Varijable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Varijable se mogu modifikovati pomoću </a:t>
            </a:r>
            <a:r>
              <a:rPr b="1" lang="sr"/>
              <a:t>filtera</a:t>
            </a:r>
            <a:r>
              <a:rPr lang="sr"/>
              <a:t>, koji se dodaju iza imena varijable sa znakom | kao separatorom.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Na primjer, sljedeći template prikazuje promjenljivu </a:t>
            </a:r>
            <a:r>
              <a:rPr b="1" lang="sr"/>
              <a:t>name</a:t>
            </a:r>
            <a:r>
              <a:rPr lang="sr"/>
              <a:t> velikim slovom: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675" y="2793500"/>
            <a:ext cx="672465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Lista filtera za modifikaciju stringova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6107"/>
            <a:ext cx="9144001" cy="3796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If-Else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Jinja2 nudi nekoliko kontrolnih struktura koje se mogu koristiti za promjenu toka template-a.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Sljedeći primjer pokazuje kako se uslovna grananja mogu unijeti u template: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8200" y="2571750"/>
            <a:ext cx="3207600" cy="179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For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234075"/>
            <a:ext cx="85206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Još jedna uobičajena potreba u template-ima je da se prikaže lista elemenata. Ovaj primjer pokazuje kako se to može učiniti sa </a:t>
            </a:r>
            <a:r>
              <a:rPr b="1" lang="sr"/>
              <a:t>for</a:t>
            </a:r>
            <a:r>
              <a:rPr lang="sr"/>
              <a:t> petljom: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775" y="2305050"/>
            <a:ext cx="741045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775" y="3390900"/>
            <a:ext cx="706755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Include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Dijelovi koda template-a koji se moraju ponoviti na nekoliko mjesta mogu se pohraniti u zasebnu datoteku i uključiti iz svih template-a kako bi se izbjeglo ponavljanje:</a:t>
            </a:r>
            <a:br>
              <a:rPr lang="sr"/>
            </a:b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700" y="2812550"/>
            <a:ext cx="632460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Nasljeđivanje template-a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234075"/>
            <a:ext cx="85206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Još jedan moćan način ponovne upotrebe je nasljeđivanje template-a, ​​koje je slično nasljeđivanju klasa u Python kodu.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Prvo se kreira osnovni template sa imenom </a:t>
            </a:r>
            <a:r>
              <a:rPr b="1" lang="sr"/>
              <a:t>base.html</a:t>
            </a:r>
            <a:r>
              <a:rPr lang="sr"/>
              <a:t>:</a:t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25" y="2255475"/>
            <a:ext cx="8136952" cy="28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sr"/>
              <a:t>Nasljeđivanje template-a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234075"/>
            <a:ext cx="8520600" cy="3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Osnovni template-i definišu blokove koji se mogu preklopiti izvedenim template-ima.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Direktiva Jinja2 </a:t>
            </a:r>
            <a:r>
              <a:rPr b="1" lang="sr"/>
              <a:t>block</a:t>
            </a:r>
            <a:r>
              <a:rPr lang="sr"/>
              <a:t> i </a:t>
            </a:r>
            <a:r>
              <a:rPr b="1" lang="sr"/>
              <a:t>endblock</a:t>
            </a:r>
            <a:r>
              <a:rPr lang="sr"/>
              <a:t> definišu blokove contenta koji se dodaju osnovnom template-u.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U ovom primjeru postoje blokovi koji se zovu </a:t>
            </a:r>
            <a:r>
              <a:rPr b="1" lang="sr"/>
              <a:t>head</a:t>
            </a:r>
            <a:r>
              <a:rPr lang="sr"/>
              <a:t>, </a:t>
            </a:r>
            <a:r>
              <a:rPr b="1" lang="sr"/>
              <a:t>title</a:t>
            </a:r>
            <a:r>
              <a:rPr lang="sr"/>
              <a:t> i </a:t>
            </a:r>
            <a:r>
              <a:rPr b="1" lang="sr"/>
              <a:t>body</a:t>
            </a:r>
            <a:r>
              <a:rPr lang="sr"/>
              <a:t>; imajmo na umu da je title sadržan u zaglavlju.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sr"/>
              <a:t>Nasljeđivanje template-a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Sljedeći primjer je izvedeni template osnovnog template-a:</a:t>
            </a:r>
            <a:endParaRPr/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550" y="1631725"/>
            <a:ext cx="5587300" cy="351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Uvod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Ključ za pisanje aplikacija koje se lako održavaju je pisanje čistog i dobro strukturiranog koda.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Primjeri koje smo do sada vidjeli su previše jednostavni da bi to demonstrirali, ali view funkcije u Flasku imaju dvije potpuno nezavisne svrhe maskirane u jednu, što stvara problem.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Očigledan zadatak view funkcije je da generiše odgovor na zahtjev, kao što smo vidjeli u primjerima prikazanim u prošlim lekcijama.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Za najjednostavnije zahtjeve to je dovoljno, ali u mnogim slučajevima zahtjev takođe pokreće promjenu stanja aplikacija, a view funkcija je mjesto gdje se ova promjena generiše.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sr"/>
              <a:t>Nasljeđivanje template-a</a:t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Direktiva </a:t>
            </a:r>
            <a:r>
              <a:rPr b="1" lang="sr"/>
              <a:t>extends</a:t>
            </a:r>
            <a:r>
              <a:rPr lang="sr"/>
              <a:t> deklariše da je ovaj template izveden iz </a:t>
            </a:r>
            <a:r>
              <a:rPr b="1" lang="sr"/>
              <a:t>base.html</a:t>
            </a:r>
            <a:r>
              <a:rPr lang="sr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Nakon ove direktive slijede nove definicije za tri bloka definisana u osnovnom template-u, koji su umetnuti na odgovarajuća mjesta.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Kada blok ima neki sadržaj i u osnovnom i u izvedenom template-u, koristi se sadržaj iz izvedenog template-a. Unutar ovog bloka, izvedeni template može pozvati </a:t>
            </a:r>
            <a:r>
              <a:rPr b="1" lang="sr"/>
              <a:t>super() </a:t>
            </a:r>
            <a:r>
              <a:rPr lang="sr"/>
              <a:t>metodu da referencira sadržaj bloka u osnovnom template-u.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U prethodnom primjeru, to se radi u </a:t>
            </a:r>
            <a:r>
              <a:rPr b="1" lang="sr"/>
              <a:t>head</a:t>
            </a:r>
            <a:r>
              <a:rPr lang="sr"/>
              <a:t> bloku.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Bootstrap</a:t>
            </a:r>
            <a:endParaRPr/>
          </a:p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r"/>
              <a:t>Bootstrap</a:t>
            </a:r>
            <a:r>
              <a:rPr lang="sr"/>
              <a:t> je framework otvorenog koda web pretraživača nastao u kompaniji Twitter koji pruža komponente korisničkog interfejsa koje pomažu u kreiranju čistih i atraktivnih web stranica koje su kompatibilne sa svim modernim web pretraživačima koji se koriste na desktop i mobilnim platformama.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Bootstrap</a:t>
            </a:r>
            <a:endParaRPr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11700" y="1234075"/>
            <a:ext cx="85206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r"/>
              <a:t>Bootstrap</a:t>
            </a:r>
            <a:r>
              <a:rPr lang="sr"/>
              <a:t> je framework na strani klijenta, tako da server nije direktno uključen u njega.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Sve što server treba da uradi je da obezbjedi HTML odgovore koji upućuju na Bootstrapove kaskadne listove stilova (CSS) i JavaScript datoteke, i instanciraju željene elemente korisničkog interfejsa kroz HTML, CSS i JavaScript kod. Idealno mjesto za sve ovo je u template-ima.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Nativni pristup integraciji Bootstrapa sa aplikacijom je da izvršimo sve potrebne promjene u HTML template-ima, slijedeći preporuke date u Bootstrap dokumentaciji.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Ali ovo je oblast u kojoj upotreba ekstenzije Flask čini zadatak integracije mnogo jednostavnijim, dok istovremeno pomaže da ove promjene budu lijepo organizovane.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Bootstrap</a:t>
            </a:r>
            <a:endParaRPr/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Ekstenzija se zove </a:t>
            </a:r>
            <a:r>
              <a:rPr b="1" lang="sr"/>
              <a:t>Flask-Bootstrap</a:t>
            </a:r>
            <a:r>
              <a:rPr lang="sr"/>
              <a:t> i može se instalirati pomoću pip-a: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Flask ekstenzije se inicijalizuju u isto vrijeme kada se kreira instanca aplikacije.</a:t>
            </a:r>
            <a:br>
              <a:rPr lang="sr"/>
            </a:br>
            <a:br>
              <a:rPr lang="sr"/>
            </a:br>
            <a:endParaRPr/>
          </a:p>
        </p:txBody>
      </p:sp>
      <p:pic>
        <p:nvPicPr>
          <p:cNvPr id="204" name="Google Shape;2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806775"/>
            <a:ext cx="76200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3451575"/>
            <a:ext cx="792480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Bootstrap</a:t>
            </a:r>
            <a:endParaRPr/>
          </a:p>
        </p:txBody>
      </p:sp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311700" y="1234075"/>
            <a:ext cx="8520600" cy="3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Ekstenzija se obično importuje iz </a:t>
            </a:r>
            <a:r>
              <a:rPr b="1" lang="sr"/>
              <a:t>flask_&lt;name&gt;</a:t>
            </a:r>
            <a:r>
              <a:rPr lang="sr"/>
              <a:t> paketa, gdje je </a:t>
            </a:r>
            <a:r>
              <a:rPr b="1" lang="sr"/>
              <a:t>&lt;name&gt;</a:t>
            </a:r>
            <a:r>
              <a:rPr lang="sr"/>
              <a:t> ime ekstenzije.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Većina Flask ekstenzija prati jedan od dva konzistentna obrasca za inicijalizaciju. U prošlom primjeru, ekstenzija je inicijalizovana prosljeđivanjem instance aplikacije kao argumenta u konstruktoru.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Kada Flask-Bootstrap završi sa inicijalizacijom, osnovni template koji uključuje sve </a:t>
            </a:r>
            <a:r>
              <a:rPr b="1" lang="sr"/>
              <a:t>Bootstrap</a:t>
            </a:r>
            <a:r>
              <a:rPr lang="sr"/>
              <a:t> datoteke je dostupan aplikaciji.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Aplikacija zatim koristi prednosti nasljeđivanja </a:t>
            </a:r>
            <a:r>
              <a:rPr lang="sr"/>
              <a:t>Jinja2 </a:t>
            </a:r>
            <a:r>
              <a:rPr lang="sr"/>
              <a:t>template-a da proširi ovaj osnovni template.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Sljedeći primjer prikazuje novu verziju </a:t>
            </a:r>
            <a:r>
              <a:rPr b="1" lang="sr"/>
              <a:t>user.html</a:t>
            </a:r>
            <a:r>
              <a:rPr lang="sr"/>
              <a:t> kao izvedenog template-a.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Primjer</a:t>
            </a:r>
            <a:endParaRPr/>
          </a:p>
        </p:txBody>
      </p:sp>
      <p:sp>
        <p:nvSpPr>
          <p:cNvPr id="217" name="Google Shape;217;p3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175" y="0"/>
            <a:ext cx="4817651" cy="4868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3175" y="4785225"/>
            <a:ext cx="1209475" cy="3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Uvod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Na primjer, uzmimo u obzir korisnika koji registruje novi nalog na web stranici.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Korisnik upisuje adresu e-pošte i lozinku u web formu i klikne na dugme </a:t>
            </a:r>
            <a:r>
              <a:rPr b="1" lang="sr"/>
              <a:t>Pošalji</a:t>
            </a:r>
            <a:r>
              <a:rPr lang="sr"/>
              <a:t>. Na serveru stiže zahtjev sa podacima koje je korisnik dostavio, a Flask mu šalje view funkciji koja obrađuje zahtjeve za registraciju.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Ova view funkcija mora komunicirati sa bazom podataka kako bi dodala novog korisnika, a zatim generisala odgovor za slanje nazad web browseru koji uključuje poruku o uspjehu ili neuspjehu.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Ove dvije vrste zadataka se formalno nazivaju poslovna logika i logika prezentacije, respektivno. (</a:t>
            </a:r>
            <a:r>
              <a:rPr b="1" lang="sr"/>
              <a:t>business logic</a:t>
            </a:r>
            <a:r>
              <a:rPr lang="sr"/>
              <a:t> and </a:t>
            </a:r>
            <a:r>
              <a:rPr b="1" lang="sr"/>
              <a:t>presentation logic</a:t>
            </a:r>
            <a:r>
              <a:rPr lang="sr"/>
              <a:t>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Uvod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Miješanje poslovne i prezentacijske logike dovodi do koda koji se teško razumije i održava.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Ako zamislimo da moramo napraviti HTML kod za veliku tabelu spajanjem podataka dobijenih iz baze podataka sa potrebnim literalima HTML stringova. Premještanje logike prezentacije u šablone pomaže poboljšanju mogućnosti održavanja aplikacije. Drugim riječima morali bi napraviti HTML stranicu sa dosta &lt;th&gt;, &lt;td&gt; i drugih elemenata.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Template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Template</a:t>
            </a:r>
            <a:r>
              <a:rPr lang="sr"/>
              <a:t> je datoteka koja sadrži tekst odgovora, sa placeholder </a:t>
            </a:r>
            <a:r>
              <a:rPr lang="sr"/>
              <a:t>varijablama</a:t>
            </a:r>
            <a:r>
              <a:rPr lang="sr"/>
              <a:t> za dinamičke dijelove koji će biti poznati samo u kontekstu zahtjeva.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Proces koji zamjenjuje varijable stvarnim vrijednostima i vraća konačni niz odgovora naziva se </a:t>
            </a:r>
            <a:r>
              <a:rPr b="1" lang="sr"/>
              <a:t>renderovanje</a:t>
            </a:r>
            <a:r>
              <a:rPr lang="sr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Za zadatak renderovanja template-a, Flask koristi moćni mehanizam za šablone koji se zove </a:t>
            </a:r>
            <a:r>
              <a:rPr b="1" lang="sr"/>
              <a:t>Jinja2</a:t>
            </a:r>
            <a:r>
              <a:rPr lang="sr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Jinja2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017725"/>
            <a:ext cx="85206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U svom najjednostavnijem obliku, </a:t>
            </a:r>
            <a:r>
              <a:rPr b="1" lang="sr"/>
              <a:t>Jinja2</a:t>
            </a:r>
            <a:r>
              <a:rPr lang="sr"/>
              <a:t> šablon je datoteka koja sadrži tekst odgovora.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Sljedeći primjer prikazuje </a:t>
            </a:r>
            <a:r>
              <a:rPr b="1" lang="sr"/>
              <a:t>Jinja2</a:t>
            </a:r>
            <a:r>
              <a:rPr lang="sr"/>
              <a:t> template koji odgovara odgovoru view funkcije </a:t>
            </a:r>
            <a:r>
              <a:rPr b="1" lang="sr"/>
              <a:t>index()</a:t>
            </a:r>
            <a:r>
              <a:rPr lang="sr"/>
              <a:t> iz jednog od prošlih primjera.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Odgovor koji vraća view funkcija </a:t>
            </a:r>
            <a:r>
              <a:rPr b="1" lang="sr"/>
              <a:t>user()</a:t>
            </a:r>
            <a:r>
              <a:rPr lang="sr"/>
              <a:t> iz jednog od primjera ima dinamičku komponentu, koja je predstavljena promjenljivom. Naredni primjer template-a implementira ovaj odgovor.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575" y="2530125"/>
            <a:ext cx="4740850" cy="73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8288" y="4411450"/>
            <a:ext cx="5467416" cy="7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Rendering Templates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Po defaultu Flask traži template u poddirektoriju /</a:t>
            </a:r>
            <a:r>
              <a:rPr b="1" lang="sr"/>
              <a:t>templates</a:t>
            </a:r>
            <a:r>
              <a:rPr lang="sr"/>
              <a:t> koji se nalazi unutar glavnog direktorija aplikacije.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Za sljedeću verziju </a:t>
            </a:r>
            <a:r>
              <a:rPr b="1" lang="sr"/>
              <a:t>hello.py</a:t>
            </a:r>
            <a:r>
              <a:rPr lang="sr"/>
              <a:t>, potrebno je da kreiramo poddirektorijum /</a:t>
            </a:r>
            <a:r>
              <a:rPr b="1" lang="sr"/>
              <a:t>templates</a:t>
            </a:r>
            <a:r>
              <a:rPr lang="sr"/>
              <a:t> i da u njega sačuvamo template definisane u prethodnim primjerima kao </a:t>
            </a:r>
            <a:r>
              <a:rPr b="1" lang="sr"/>
              <a:t>index.html</a:t>
            </a:r>
            <a:r>
              <a:rPr lang="sr"/>
              <a:t> i </a:t>
            </a:r>
            <a:r>
              <a:rPr b="1" lang="sr"/>
              <a:t>user.html</a:t>
            </a:r>
            <a:r>
              <a:rPr lang="sr"/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Rendering Templates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287" y="1017725"/>
            <a:ext cx="7531437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Rendering Templates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Funkcija </a:t>
            </a:r>
            <a:r>
              <a:rPr b="1" lang="sr"/>
              <a:t>render_template() </a:t>
            </a:r>
            <a:r>
              <a:rPr lang="sr"/>
              <a:t>koju pruža Flask integriše </a:t>
            </a:r>
            <a:r>
              <a:rPr b="1" lang="sr"/>
              <a:t>Jinja2</a:t>
            </a:r>
            <a:r>
              <a:rPr lang="sr"/>
              <a:t> template mehanizam sa aplikacijom.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Ova funkcija uzima ime datoteke (template-a) kao prvi argument. Svi dodatni argumenti su parovi </a:t>
            </a:r>
            <a:r>
              <a:rPr b="1" lang="sr"/>
              <a:t>ključ/vrijednost</a:t>
            </a:r>
            <a:r>
              <a:rPr lang="sr"/>
              <a:t> koji predstavljaju stvarne vrijednosti za varijable koje se nalaze u template-u.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U zadnjem primjeru, drugi template prima varijablu </a:t>
            </a:r>
            <a:r>
              <a:rPr b="1" lang="sr"/>
              <a:t>name</a:t>
            </a:r>
            <a:r>
              <a:rPr lang="sr"/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