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.fntdata"/><Relationship Id="rId10" Type="http://schemas.openxmlformats.org/officeDocument/2006/relationships/font" Target="fonts/PlayfairDisplay-regular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30b5d74b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30b5d74b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0b5d74b1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0b5d74b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0b5d74b1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0b5d74b1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Jinja2 - Zadaci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April 18,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Zadatak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sr"/>
              <a:t>Izmijeniti postojeće template tako da 404.html i 500.html sadrže slike grešaka. Kao npr:</a:t>
            </a:r>
            <a:br>
              <a:rPr lang="sr"/>
            </a:br>
            <a:br>
              <a:rPr lang="sr"/>
            </a:br>
            <a:br>
              <a:rPr lang="sr"/>
            </a:br>
            <a:br>
              <a:rPr lang="sr"/>
            </a:br>
            <a:br>
              <a:rPr lang="sr"/>
            </a:br>
            <a:br>
              <a:rPr lang="sr"/>
            </a:br>
            <a:br>
              <a:rPr lang="sr"/>
            </a:br>
            <a:br>
              <a:rPr lang="sr"/>
            </a:br>
            <a:br>
              <a:rPr lang="sr"/>
            </a:br>
            <a:br>
              <a:rPr lang="sr"/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437" y="1689075"/>
            <a:ext cx="4211376" cy="24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Zadatak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2. Dodati nove rute i odgovarajuće html dokumente za te rute. Npr (raspored časova link unutar navbar dijela koja šalje na stranicu </a:t>
            </a:r>
            <a:r>
              <a:rPr b="1" lang="sr"/>
              <a:t>raspored.html</a:t>
            </a:r>
            <a:r>
              <a:rPr lang="sr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3. Dodati novu rutu koja prikazuje </a:t>
            </a:r>
            <a:r>
              <a:rPr b="1" lang="sr"/>
              <a:t>cards </a:t>
            </a:r>
            <a:r>
              <a:rPr lang="sr"/>
              <a:t>elemente iz Bootstrapa.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Dodavanje slike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r" sz="1600">
                <a:latin typeface="Courier New"/>
                <a:ea typeface="Courier New"/>
                <a:cs typeface="Courier New"/>
                <a:sym typeface="Courier New"/>
              </a:rPr>
              <a:t>&lt;img src= </a:t>
            </a:r>
            <a:r>
              <a:rPr b="1" lang="sr" sz="1600">
                <a:latin typeface="Courier New"/>
                <a:ea typeface="Courier New"/>
                <a:cs typeface="Courier New"/>
                <a:sym typeface="Courier New"/>
              </a:rPr>
              <a:t>{{ url_for(</a:t>
            </a:r>
            <a:r>
              <a:rPr b="1" lang="sr" sz="1500">
                <a:latin typeface="Courier New"/>
                <a:ea typeface="Courier New"/>
                <a:cs typeface="Courier New"/>
                <a:sym typeface="Courier New"/>
              </a:rPr>
              <a:t>'static'</a:t>
            </a:r>
            <a:r>
              <a:rPr b="1" lang="sr" sz="1600">
                <a:latin typeface="Courier New"/>
                <a:ea typeface="Courier New"/>
                <a:cs typeface="Courier New"/>
                <a:sym typeface="Courier New"/>
              </a:rPr>
              <a:t>, filename = </a:t>
            </a:r>
            <a:r>
              <a:rPr b="1" lang="sr" sz="1500">
                <a:latin typeface="Courier New"/>
                <a:ea typeface="Courier New"/>
                <a:cs typeface="Courier New"/>
                <a:sym typeface="Courier New"/>
              </a:rPr>
              <a:t>'images/404.png'</a:t>
            </a:r>
            <a:r>
              <a:rPr b="1" lang="sr" sz="1600">
                <a:latin typeface="Courier New"/>
                <a:ea typeface="Courier New"/>
                <a:cs typeface="Courier New"/>
                <a:sym typeface="Courier New"/>
              </a:rPr>
              <a:t>) }}</a:t>
            </a:r>
            <a:r>
              <a:rPr lang="sr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r" sz="1550">
                <a:solidFill>
                  <a:srgbClr val="4F9FCF"/>
                </a:solidFill>
                <a:latin typeface="Courier New"/>
                <a:ea typeface="Courier New"/>
                <a:cs typeface="Courier New"/>
                <a:sym typeface="Courier New"/>
              </a:rPr>
              <a:t>class=</a:t>
            </a:r>
            <a:r>
              <a:rPr lang="sr" sz="1550">
                <a:solidFill>
                  <a:srgbClr val="D44950"/>
                </a:solidFill>
                <a:latin typeface="Courier New"/>
                <a:ea typeface="Courier New"/>
                <a:cs typeface="Courier New"/>
                <a:sym typeface="Courier New"/>
              </a:rPr>
              <a:t>"img-fluid"</a:t>
            </a:r>
            <a:r>
              <a:rPr lang="sr" sz="15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r" sz="1550">
                <a:solidFill>
                  <a:srgbClr val="4F9FCF"/>
                </a:solidFill>
                <a:latin typeface="Courier New"/>
                <a:ea typeface="Courier New"/>
                <a:cs typeface="Courier New"/>
                <a:sym typeface="Courier New"/>
              </a:rPr>
              <a:t>alt=</a:t>
            </a:r>
            <a:r>
              <a:rPr lang="sr" sz="1550">
                <a:solidFill>
                  <a:srgbClr val="D44950"/>
                </a:solidFill>
                <a:latin typeface="Courier New"/>
                <a:ea typeface="Courier New"/>
                <a:cs typeface="Courier New"/>
                <a:sym typeface="Courier New"/>
              </a:rPr>
              <a:t>"Responsive image"</a:t>
            </a:r>
            <a:r>
              <a:rPr lang="sr" sz="16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