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Playfair Display"/>
      <p:regular r:id="rId41"/>
      <p:bold r:id="rId42"/>
      <p:italic r:id="rId43"/>
      <p:boldItalic r:id="rId44"/>
    </p:embeddedFont>
    <p:embeddedFont>
      <p:font typeface="Montserrat"/>
      <p:regular r:id="rId45"/>
      <p:bold r:id="rId46"/>
      <p:italic r:id="rId47"/>
      <p:boldItalic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PlayfairDisplay-bold.fntdata"/><Relationship Id="rId41" Type="http://schemas.openxmlformats.org/officeDocument/2006/relationships/font" Target="fonts/PlayfairDisplay-regular.fntdata"/><Relationship Id="rId44" Type="http://schemas.openxmlformats.org/officeDocument/2006/relationships/font" Target="fonts/PlayfairDisplay-boldItalic.fntdata"/><Relationship Id="rId43" Type="http://schemas.openxmlformats.org/officeDocument/2006/relationships/font" Target="fonts/PlayfairDisplay-italic.fntdata"/><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dc3cf80c4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dc3cf80c4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77f7b01c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77f7b01c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77f7b01c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77f7b01c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77f7b01c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77f7b01c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77f7b01c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77f7b01c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77f7b01c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77f7b01c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77f7b01c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77f7b01c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77f7b01c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77f7b01c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77f7b01c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77f7b01c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77f7b01c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77f7b01c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dc3cf80c4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dc3cf80c4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77f7b01c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77f7b01c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77f7b01c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77f7b01c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77f7b01c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77f7b01c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077f7b01c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077f7b01c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077f7b01c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077f7b01c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077f7b01c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077f7b01c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077f7b01c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077f7b01c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77f7b01c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077f7b01c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77f7b01c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77f7b01c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77f7b01c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77f7b01c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c3cf80c4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c3cf80c4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077f7b01c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077f7b01c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77f7b01c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77f7b01c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077f7b01c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077f7b01c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77f7b01c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077f7b01c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077f7b01c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077f7b01c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077f7b01c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077f7b01c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dc3cf80c4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dc3cf80c4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dc3cf80c4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dc3cf80c4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dc3cf80c4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dc3cf80c4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dc3cf80c4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dc3cf80c4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dc3cf80c4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dc3cf80c4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dc3cf80c4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dc3cf80c4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sr"/>
              <a:t>Web Forms</a:t>
            </a:r>
            <a:br>
              <a:rPr lang="sr"/>
            </a:br>
            <a:r>
              <a:rPr lang="sr"/>
              <a:t>Flash Messages</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April 20,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Form Classes - Primjer</a:t>
            </a:r>
            <a:endParaRPr/>
          </a:p>
        </p:txBody>
      </p:sp>
      <p:sp>
        <p:nvSpPr>
          <p:cNvPr id="115" name="Google Shape;115;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0" y="1439705"/>
            <a:ext cx="9144001" cy="22640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Form Classes</a:t>
            </a:r>
            <a:endParaRPr/>
          </a:p>
        </p:txBody>
      </p:sp>
      <p:sp>
        <p:nvSpPr>
          <p:cNvPr id="122" name="Google Shape;122;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Polja u formi su definisana kao varijable klase, a svakoj varijabli klase je dodijeljen objekat povezan s tipom polja. </a:t>
            </a:r>
            <a:endParaRPr/>
          </a:p>
          <a:p>
            <a:pPr indent="-342900" lvl="0" marL="457200" rtl="0" algn="l">
              <a:spcBef>
                <a:spcPts val="0"/>
              </a:spcBef>
              <a:spcAft>
                <a:spcPts val="0"/>
              </a:spcAft>
              <a:buSzPts val="1800"/>
              <a:buChar char="●"/>
            </a:pPr>
            <a:r>
              <a:rPr lang="sr"/>
              <a:t>U ovom primjeru, forma </a:t>
            </a:r>
            <a:r>
              <a:rPr b="1" lang="sr"/>
              <a:t>NameForm</a:t>
            </a:r>
            <a:r>
              <a:rPr lang="sr"/>
              <a:t> ima tekstualno polje koje se zove </a:t>
            </a:r>
            <a:r>
              <a:rPr b="1" lang="sr"/>
              <a:t>name</a:t>
            </a:r>
            <a:r>
              <a:rPr lang="sr"/>
              <a:t> i dugme za slanje koje se zove </a:t>
            </a:r>
            <a:r>
              <a:rPr b="1" lang="sr"/>
              <a:t>submit</a:t>
            </a:r>
            <a:r>
              <a:rPr lang="sr"/>
              <a:t>. </a:t>
            </a:r>
            <a:endParaRPr/>
          </a:p>
          <a:p>
            <a:pPr indent="-342900" lvl="0" marL="457200" rtl="0" algn="l">
              <a:spcBef>
                <a:spcPts val="0"/>
              </a:spcBef>
              <a:spcAft>
                <a:spcPts val="0"/>
              </a:spcAft>
              <a:buSzPts val="1800"/>
              <a:buChar char="●"/>
            </a:pPr>
            <a:r>
              <a:rPr lang="sr"/>
              <a:t>Klasa </a:t>
            </a:r>
            <a:r>
              <a:rPr b="1" lang="sr"/>
              <a:t>StringField</a:t>
            </a:r>
            <a:r>
              <a:rPr lang="sr"/>
              <a:t> predstavlja HTML &lt;input&gt; element sa atributom type="text". </a:t>
            </a:r>
            <a:endParaRPr/>
          </a:p>
          <a:p>
            <a:pPr indent="-342900" lvl="0" marL="457200" rtl="0" algn="l">
              <a:spcBef>
                <a:spcPts val="0"/>
              </a:spcBef>
              <a:spcAft>
                <a:spcPts val="0"/>
              </a:spcAft>
              <a:buSzPts val="1800"/>
              <a:buChar char="●"/>
            </a:pPr>
            <a:r>
              <a:rPr lang="sr"/>
              <a:t>SubmitField klasa predstavlja HTML &lt;input&gt; element sa type="submit" atributom. Prvi argument konstruktorima polja je labela koja će se koristiti prilikom prikazivanja forme u HTML-u.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Form Classes</a:t>
            </a:r>
            <a:endParaRPr/>
          </a:p>
        </p:txBody>
      </p:sp>
      <p:sp>
        <p:nvSpPr>
          <p:cNvPr id="128" name="Google Shape;128;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Opcioni argument validatora uključen u konstruktor </a:t>
            </a:r>
            <a:r>
              <a:rPr b="1" lang="sr"/>
              <a:t>StringField</a:t>
            </a:r>
            <a:r>
              <a:rPr lang="sr"/>
              <a:t> definiše listu provjera koji će biti primjenjene na podatke koje je korisnik dostavio prije nego što budu prihvaćeni. </a:t>
            </a:r>
            <a:endParaRPr/>
          </a:p>
          <a:p>
            <a:pPr indent="-342900" lvl="0" marL="457200" rtl="0" algn="l">
              <a:spcBef>
                <a:spcPts val="0"/>
              </a:spcBef>
              <a:spcAft>
                <a:spcPts val="0"/>
              </a:spcAft>
              <a:buSzPts val="1800"/>
              <a:buChar char="●"/>
            </a:pPr>
            <a:r>
              <a:rPr b="1" lang="sr"/>
              <a:t>DataRequired()</a:t>
            </a:r>
            <a:r>
              <a:rPr lang="sr"/>
              <a:t> validator osigurava da polje nije poslano prazno.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Form Classes - Field Types</a:t>
            </a:r>
            <a:endParaRPr/>
          </a:p>
        </p:txBody>
      </p:sp>
      <p:sp>
        <p:nvSpPr>
          <p:cNvPr id="134" name="Google Shape;134;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5"/>
          <p:cNvPicPr preferRelativeResize="0"/>
          <p:nvPr/>
        </p:nvPicPr>
        <p:blipFill>
          <a:blip r:embed="rId3">
            <a:alphaModFix/>
          </a:blip>
          <a:stretch>
            <a:fillRect/>
          </a:stretch>
        </p:blipFill>
        <p:spPr>
          <a:xfrm>
            <a:off x="0" y="1017713"/>
            <a:ext cx="9144000" cy="414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sr"/>
              <a:t>Form Classes - Field Types</a:t>
            </a:r>
            <a:endParaRPr/>
          </a:p>
        </p:txBody>
      </p:sp>
      <p:sp>
        <p:nvSpPr>
          <p:cNvPr id="141" name="Google Shape;141;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6"/>
          <p:cNvPicPr preferRelativeResize="0"/>
          <p:nvPr/>
        </p:nvPicPr>
        <p:blipFill>
          <a:blip r:embed="rId3">
            <a:alphaModFix/>
          </a:blip>
          <a:stretch>
            <a:fillRect/>
          </a:stretch>
        </p:blipFill>
        <p:spPr>
          <a:xfrm>
            <a:off x="311700" y="1106925"/>
            <a:ext cx="8520599" cy="3952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Form Classes - Validators</a:t>
            </a:r>
            <a:endParaRPr/>
          </a:p>
        </p:txBody>
      </p:sp>
      <p:sp>
        <p:nvSpPr>
          <p:cNvPr id="148" name="Google Shape;148;p2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7"/>
          <p:cNvPicPr preferRelativeResize="0"/>
          <p:nvPr/>
        </p:nvPicPr>
        <p:blipFill>
          <a:blip r:embed="rId3">
            <a:alphaModFix/>
          </a:blip>
          <a:stretch>
            <a:fillRect/>
          </a:stretch>
        </p:blipFill>
        <p:spPr>
          <a:xfrm>
            <a:off x="311700" y="1017725"/>
            <a:ext cx="8520601" cy="4125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HTML Rendering Forms</a:t>
            </a:r>
            <a:endParaRPr/>
          </a:p>
        </p:txBody>
      </p:sp>
      <p:sp>
        <p:nvSpPr>
          <p:cNvPr id="155" name="Google Shape;155;p28"/>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Polja forme su </a:t>
            </a:r>
            <a:r>
              <a:rPr b="1" lang="sr"/>
              <a:t>callables</a:t>
            </a:r>
            <a:r>
              <a:rPr lang="sr"/>
              <a:t>, kada se pozovu iz template-a, ​​prikazuju se u HTML-u. </a:t>
            </a:r>
            <a:endParaRPr/>
          </a:p>
          <a:p>
            <a:pPr indent="-342900" lvl="0" marL="457200" rtl="0" algn="l">
              <a:spcBef>
                <a:spcPts val="0"/>
              </a:spcBef>
              <a:spcAft>
                <a:spcPts val="0"/>
              </a:spcAft>
              <a:buSzPts val="1800"/>
              <a:buChar char="●"/>
            </a:pPr>
            <a:r>
              <a:rPr lang="sr"/>
              <a:t>Pod pretpostavkom da view funkcija prosljeđuje instancu </a:t>
            </a:r>
            <a:r>
              <a:rPr b="1" lang="sr"/>
              <a:t>NameForm</a:t>
            </a:r>
            <a:r>
              <a:rPr lang="sr"/>
              <a:t> instancu kao argument pod nazivom </a:t>
            </a:r>
            <a:r>
              <a:rPr b="1" lang="sr"/>
              <a:t>form</a:t>
            </a:r>
            <a:r>
              <a:rPr lang="sr"/>
              <a:t>, template može generisati jednostavanu HTML formu na sljedeći način:</a:t>
            </a:r>
            <a:endParaRPr/>
          </a:p>
        </p:txBody>
      </p:sp>
      <p:pic>
        <p:nvPicPr>
          <p:cNvPr id="156" name="Google Shape;156;p28"/>
          <p:cNvPicPr preferRelativeResize="0"/>
          <p:nvPr/>
        </p:nvPicPr>
        <p:blipFill>
          <a:blip r:embed="rId3">
            <a:alphaModFix/>
          </a:blip>
          <a:stretch>
            <a:fillRect/>
          </a:stretch>
        </p:blipFill>
        <p:spPr>
          <a:xfrm>
            <a:off x="1852188" y="3214250"/>
            <a:ext cx="5439625" cy="1479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HTML Rendering Forms</a:t>
            </a:r>
            <a:endParaRPr/>
          </a:p>
        </p:txBody>
      </p:sp>
      <p:sp>
        <p:nvSpPr>
          <p:cNvPr id="162" name="Google Shape;162;p29"/>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Imajmo na umu da pored polja za name i submit, forma ima element </a:t>
            </a:r>
            <a:r>
              <a:rPr b="1" lang="sr"/>
              <a:t>form.hidden_tag()</a:t>
            </a:r>
            <a:r>
              <a:rPr lang="sr"/>
              <a:t>. </a:t>
            </a:r>
            <a:endParaRPr/>
          </a:p>
          <a:p>
            <a:pPr indent="-342900" lvl="0" marL="457200" rtl="0" algn="l">
              <a:spcBef>
                <a:spcPts val="0"/>
              </a:spcBef>
              <a:spcAft>
                <a:spcPts val="0"/>
              </a:spcAft>
              <a:buSzPts val="1800"/>
              <a:buChar char="●"/>
            </a:pPr>
            <a:r>
              <a:rPr lang="sr"/>
              <a:t>Ovaj element definiše dodatno polje forme koje je sakriveno, a koristi ga </a:t>
            </a:r>
            <a:r>
              <a:rPr b="1" lang="sr"/>
              <a:t>Flask-WTF</a:t>
            </a:r>
            <a:r>
              <a:rPr lang="sr"/>
              <a:t> za implementaciju </a:t>
            </a:r>
            <a:r>
              <a:rPr b="1" lang="sr"/>
              <a:t>CSRF</a:t>
            </a:r>
            <a:r>
              <a:rPr lang="sr"/>
              <a:t> zaštite.</a:t>
            </a:r>
            <a:endParaRPr/>
          </a:p>
          <a:p>
            <a:pPr indent="-342900" lvl="0" marL="457200" rtl="0" algn="l">
              <a:spcBef>
                <a:spcPts val="0"/>
              </a:spcBef>
              <a:spcAft>
                <a:spcPts val="0"/>
              </a:spcAft>
              <a:buSzPts val="1800"/>
              <a:buChar char="●"/>
            </a:pPr>
            <a:r>
              <a:rPr lang="sr"/>
              <a:t>Naravno, rezultat iscrtavanja web forme na ovaj način je krajnje gol. Svi argumenti koji prikazuju polja se pretvaraju u HTML atribute za polje. </a:t>
            </a:r>
            <a:endParaRPr/>
          </a:p>
          <a:p>
            <a:pPr indent="-342900" lvl="0" marL="457200" rtl="0" algn="l">
              <a:spcBef>
                <a:spcPts val="0"/>
              </a:spcBef>
              <a:spcAft>
                <a:spcPts val="0"/>
              </a:spcAft>
              <a:buSzPts val="1800"/>
              <a:buChar char="●"/>
            </a:pPr>
            <a:r>
              <a:rPr lang="sr"/>
              <a:t>Na primjer, možemo dati </a:t>
            </a:r>
            <a:r>
              <a:rPr b="1" lang="sr"/>
              <a:t>id</a:t>
            </a:r>
            <a:r>
              <a:rPr lang="sr"/>
              <a:t> polja ili atribute klase i zatim definisati CSS stilove za njih:</a:t>
            </a:r>
            <a:endParaRPr/>
          </a:p>
        </p:txBody>
      </p:sp>
      <p:pic>
        <p:nvPicPr>
          <p:cNvPr id="163" name="Google Shape;163;p29"/>
          <p:cNvPicPr preferRelativeResize="0"/>
          <p:nvPr/>
        </p:nvPicPr>
        <p:blipFill>
          <a:blip r:embed="rId3">
            <a:alphaModFix/>
          </a:blip>
          <a:stretch>
            <a:fillRect/>
          </a:stretch>
        </p:blipFill>
        <p:spPr>
          <a:xfrm>
            <a:off x="1371875" y="3845150"/>
            <a:ext cx="6400251" cy="1298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HTML Rendering Forms</a:t>
            </a:r>
            <a:endParaRPr/>
          </a:p>
        </p:txBody>
      </p:sp>
      <p:sp>
        <p:nvSpPr>
          <p:cNvPr id="169" name="Google Shape;169;p30"/>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Ali čak i sa HTML atributima, napor potreban da bi se forma prikazala na ovaj način i da bi izgledala dobro je značajan, pa je najbolje iskoristiti Bootstrapov vlastiti skup stilova formi kad god je to moguće. </a:t>
            </a:r>
            <a:endParaRPr/>
          </a:p>
          <a:p>
            <a:pPr indent="-342900" lvl="0" marL="457200" rtl="0" algn="l">
              <a:spcBef>
                <a:spcPts val="0"/>
              </a:spcBef>
              <a:spcAft>
                <a:spcPts val="0"/>
              </a:spcAft>
              <a:buSzPts val="1800"/>
              <a:buChar char="●"/>
            </a:pPr>
            <a:r>
              <a:rPr lang="sr"/>
              <a:t>Ekstenzija </a:t>
            </a:r>
            <a:r>
              <a:rPr b="1" lang="sr"/>
              <a:t>Flask-Bootstrap</a:t>
            </a:r>
            <a:r>
              <a:rPr lang="sr"/>
              <a:t> pruža pomoćnu funkciju visokog nivoa koja prikazuje cijelu Flask-WTF formu koristeći Bootstrap unaprijed definisane stilove formi, sve jednim pozivom. </a:t>
            </a:r>
            <a:endParaRPr/>
          </a:p>
          <a:p>
            <a:pPr indent="-342900" lvl="0" marL="457200" rtl="0" algn="l">
              <a:spcBef>
                <a:spcPts val="0"/>
              </a:spcBef>
              <a:spcAft>
                <a:spcPts val="0"/>
              </a:spcAft>
              <a:buSzPts val="1800"/>
              <a:buChar char="●"/>
            </a:pPr>
            <a:r>
              <a:rPr lang="sr"/>
              <a:t>Koristeći Flask-Bootstrap, prethodna forma se može prikazati na sljedeći način:</a:t>
            </a:r>
            <a:endParaRPr/>
          </a:p>
        </p:txBody>
      </p:sp>
      <p:pic>
        <p:nvPicPr>
          <p:cNvPr id="170" name="Google Shape;170;p30"/>
          <p:cNvPicPr preferRelativeResize="0"/>
          <p:nvPr/>
        </p:nvPicPr>
        <p:blipFill>
          <a:blip r:embed="rId3">
            <a:alphaModFix/>
          </a:blip>
          <a:stretch>
            <a:fillRect/>
          </a:stretch>
        </p:blipFill>
        <p:spPr>
          <a:xfrm>
            <a:off x="1209675" y="3921700"/>
            <a:ext cx="6724650" cy="102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HTML Rendering Forms</a:t>
            </a:r>
            <a:endParaRPr/>
          </a:p>
        </p:txBody>
      </p:sp>
      <p:sp>
        <p:nvSpPr>
          <p:cNvPr id="176" name="Google Shape;176;p3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Direktiva </a:t>
            </a:r>
            <a:r>
              <a:rPr b="1" lang="sr"/>
              <a:t>import</a:t>
            </a:r>
            <a:r>
              <a:rPr lang="sr"/>
              <a:t> radi na isti način kao i obične Python skripte i omogućava da se elementi template-a uvezu i koriste u mnogim drugim templatima. </a:t>
            </a:r>
            <a:endParaRPr/>
          </a:p>
          <a:p>
            <a:pPr indent="-342900" lvl="0" marL="457200" rtl="0" algn="l">
              <a:spcBef>
                <a:spcPts val="0"/>
              </a:spcBef>
              <a:spcAft>
                <a:spcPts val="0"/>
              </a:spcAft>
              <a:buSzPts val="1800"/>
              <a:buChar char="●"/>
            </a:pPr>
            <a:r>
              <a:rPr lang="sr"/>
              <a:t>Uvezena datoteka </a:t>
            </a:r>
            <a:r>
              <a:rPr b="1" lang="sr"/>
              <a:t>bootstrap/wtf.html</a:t>
            </a:r>
            <a:r>
              <a:rPr lang="sr"/>
              <a:t> definiše pomoćne funkcije koje prikazuju Flask-WTF forme koristeći Bootstrap. </a:t>
            </a:r>
            <a:endParaRPr/>
          </a:p>
          <a:p>
            <a:pPr indent="-342900" lvl="0" marL="457200" rtl="0" algn="l">
              <a:spcBef>
                <a:spcPts val="0"/>
              </a:spcBef>
              <a:spcAft>
                <a:spcPts val="0"/>
              </a:spcAft>
              <a:buSzPts val="1800"/>
              <a:buChar char="●"/>
            </a:pPr>
            <a:r>
              <a:rPr lang="sr"/>
              <a:t>Funkcija </a:t>
            </a:r>
            <a:r>
              <a:rPr b="1" lang="sr"/>
              <a:t>wtf.quick_form() </a:t>
            </a:r>
            <a:r>
              <a:rPr lang="sr"/>
              <a:t>uzima objekat forme Flask-WTF i prikazuje ga koristeći zadane Bootstrap stilove.</a:t>
            </a:r>
            <a:endParaRPr/>
          </a:p>
          <a:p>
            <a:pPr indent="-342900" lvl="0" marL="457200" rtl="0" algn="l">
              <a:spcBef>
                <a:spcPts val="0"/>
              </a:spcBef>
              <a:spcAft>
                <a:spcPts val="0"/>
              </a:spcAft>
              <a:buSzPts val="1800"/>
              <a:buChar char="●"/>
            </a:pPr>
            <a:r>
              <a:rPr lang="sr"/>
              <a:t>Na sljedećem slajdu je dat čitav primjer: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Uvod</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Template-i</a:t>
            </a:r>
            <a:r>
              <a:rPr lang="sr"/>
              <a:t> s kojima smo radili u prošlim prezentacijama su jednosmjerni, u smislu da omogućavaju protok informacija od servera do korisnika. </a:t>
            </a:r>
            <a:endParaRPr/>
          </a:p>
          <a:p>
            <a:pPr indent="-342900" lvl="0" marL="457200" rtl="0" algn="l">
              <a:spcBef>
                <a:spcPts val="0"/>
              </a:spcBef>
              <a:spcAft>
                <a:spcPts val="0"/>
              </a:spcAft>
              <a:buSzPts val="1800"/>
              <a:buChar char="●"/>
            </a:pPr>
            <a:r>
              <a:rPr lang="sr"/>
              <a:t>Za većinu aplikacija, međutim, postoji i potreba za informacijama koje teku u drugom smjeru, pri čemu korisnik daje podatke koje server prihvata i obrađuje.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HTML Rendering Forms - template/index.html</a:t>
            </a:r>
            <a:endParaRPr/>
          </a:p>
        </p:txBody>
      </p:sp>
      <p:sp>
        <p:nvSpPr>
          <p:cNvPr id="182" name="Google Shape;182;p3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32"/>
          <p:cNvPicPr preferRelativeResize="0"/>
          <p:nvPr/>
        </p:nvPicPr>
        <p:blipFill>
          <a:blip r:embed="rId3">
            <a:alphaModFix/>
          </a:blip>
          <a:stretch>
            <a:fillRect/>
          </a:stretch>
        </p:blipFill>
        <p:spPr>
          <a:xfrm>
            <a:off x="0" y="1339884"/>
            <a:ext cx="9144001" cy="344578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HTML Rendering Forms	</a:t>
            </a:r>
            <a:endParaRPr/>
          </a:p>
        </p:txBody>
      </p:sp>
      <p:sp>
        <p:nvSpPr>
          <p:cNvPr id="189" name="Google Shape;189;p3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Dio</a:t>
            </a:r>
            <a:r>
              <a:rPr lang="sr"/>
              <a:t> contetna sada ima dva dijela. Prvi dio je zaglavlje stranice koje prikazuje pozdrav. Ovdje se koristi uslovni template. </a:t>
            </a:r>
            <a:endParaRPr/>
          </a:p>
          <a:p>
            <a:pPr indent="-342900" lvl="0" marL="457200" rtl="0" algn="l">
              <a:spcBef>
                <a:spcPts val="0"/>
              </a:spcBef>
              <a:spcAft>
                <a:spcPts val="0"/>
              </a:spcAft>
              <a:buSzPts val="1800"/>
              <a:buChar char="●"/>
            </a:pPr>
            <a:r>
              <a:rPr lang="sr"/>
              <a:t>Uslovi u </a:t>
            </a:r>
            <a:r>
              <a:rPr b="1" lang="sr"/>
              <a:t>Jinja2</a:t>
            </a:r>
            <a:r>
              <a:rPr lang="sr"/>
              <a:t> imaju format </a:t>
            </a:r>
            <a:r>
              <a:rPr b="1" lang="sr"/>
              <a:t>{% if uslov %}...{% else %}...{% endif %}</a:t>
            </a:r>
            <a:r>
              <a:rPr lang="sr"/>
              <a:t>. Ako se uslov procijeni na Tačno, onda se ono što se pojavljuje između if i else direktiva dodaje u renderovani template. Ako se uslov procijeni na False, tada se umjesto toga prikazuje ono što je između else i endif. Svrha ovoga je da prikaže </a:t>
            </a:r>
            <a:r>
              <a:rPr b="1" lang="sr"/>
              <a:t>Zdravo, {{ name }}! </a:t>
            </a:r>
            <a:r>
              <a:rPr lang="sr"/>
              <a:t>kada je definisana varijabla </a:t>
            </a:r>
            <a:r>
              <a:rPr b="1" lang="sr"/>
              <a:t>name</a:t>
            </a:r>
            <a:r>
              <a:rPr lang="sr"/>
              <a:t> ili string Zdravo, Stranger! kada nije. Drugi dio sadržaja prikazuje formu </a:t>
            </a:r>
            <a:r>
              <a:rPr b="1" lang="sr"/>
              <a:t>NameForm</a:t>
            </a:r>
            <a:r>
              <a:rPr lang="sr"/>
              <a:t> koristeći funkciju </a:t>
            </a:r>
            <a:r>
              <a:rPr b="1" lang="sr"/>
              <a:t>wtf.quick_form()</a:t>
            </a:r>
            <a:r>
              <a:rPr lang="s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Form Handling In View Functions</a:t>
            </a:r>
            <a:endParaRPr/>
          </a:p>
        </p:txBody>
      </p:sp>
      <p:sp>
        <p:nvSpPr>
          <p:cNvPr id="195" name="Google Shape;195;p34"/>
          <p:cNvSpPr txBox="1"/>
          <p:nvPr>
            <p:ph idx="1" type="body"/>
          </p:nvPr>
        </p:nvSpPr>
        <p:spPr>
          <a:xfrm>
            <a:off x="311700" y="1234075"/>
            <a:ext cx="8520600" cy="380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U ovom dijelu bavićemo se handlovanjem više različitih HTTP metoda nad jednom istom rutom.</a:t>
            </a:r>
            <a:br>
              <a:rPr lang="sr"/>
            </a:br>
            <a:endParaRPr/>
          </a:p>
        </p:txBody>
      </p:sp>
      <p:pic>
        <p:nvPicPr>
          <p:cNvPr id="196" name="Google Shape;196;p34"/>
          <p:cNvPicPr preferRelativeResize="0"/>
          <p:nvPr/>
        </p:nvPicPr>
        <p:blipFill>
          <a:blip r:embed="rId3">
            <a:alphaModFix/>
          </a:blip>
          <a:stretch>
            <a:fillRect/>
          </a:stretch>
        </p:blipFill>
        <p:spPr>
          <a:xfrm>
            <a:off x="0" y="2009557"/>
            <a:ext cx="9144000" cy="29674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Form Handling In View Function</a:t>
            </a:r>
            <a:endParaRPr/>
          </a:p>
        </p:txBody>
      </p:sp>
      <p:sp>
        <p:nvSpPr>
          <p:cNvPr id="202" name="Google Shape;202;p3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Argument </a:t>
            </a:r>
            <a:r>
              <a:rPr b="1" lang="sr"/>
              <a:t>method</a:t>
            </a:r>
            <a:r>
              <a:rPr lang="sr"/>
              <a:t> dodan dekoratoru </a:t>
            </a:r>
            <a:r>
              <a:rPr b="1" lang="sr"/>
              <a:t>app.route</a:t>
            </a:r>
            <a:r>
              <a:rPr lang="sr"/>
              <a:t> govori Flasku da registruje view funkciju kao handler za </a:t>
            </a:r>
            <a:r>
              <a:rPr b="1" lang="sr"/>
              <a:t>GET</a:t>
            </a:r>
            <a:r>
              <a:rPr lang="sr"/>
              <a:t> i </a:t>
            </a:r>
            <a:r>
              <a:rPr b="1" lang="sr"/>
              <a:t>POST</a:t>
            </a:r>
            <a:r>
              <a:rPr lang="sr"/>
              <a:t> zahtjeve u URL mapi. </a:t>
            </a:r>
            <a:endParaRPr/>
          </a:p>
          <a:p>
            <a:pPr indent="-342900" lvl="0" marL="457200" rtl="0" algn="l">
              <a:spcBef>
                <a:spcPts val="0"/>
              </a:spcBef>
              <a:spcAft>
                <a:spcPts val="0"/>
              </a:spcAft>
              <a:buSzPts val="1800"/>
              <a:buChar char="●"/>
            </a:pPr>
            <a:r>
              <a:rPr lang="sr"/>
              <a:t>Kada metode nisu date, view funkcija je registrovana za handlovanje samo </a:t>
            </a:r>
            <a:r>
              <a:rPr b="1" lang="sr"/>
              <a:t>GET</a:t>
            </a:r>
            <a:r>
              <a:rPr lang="sr"/>
              <a:t> zahtjevima.</a:t>
            </a:r>
            <a:endParaRPr/>
          </a:p>
          <a:p>
            <a:pPr indent="-342900" lvl="0" marL="457200" rtl="0" algn="l">
              <a:spcBef>
                <a:spcPts val="0"/>
              </a:spcBef>
              <a:spcAft>
                <a:spcPts val="0"/>
              </a:spcAft>
              <a:buSzPts val="1800"/>
              <a:buChar char="●"/>
            </a:pPr>
            <a:r>
              <a:rPr lang="sr"/>
              <a:t>Dodavanje </a:t>
            </a:r>
            <a:r>
              <a:rPr b="1" lang="sr"/>
              <a:t>POST</a:t>
            </a:r>
            <a:r>
              <a:rPr lang="sr"/>
              <a:t>-a na listu metoda je neophodno jer se submit-om forme mnogo lakše rukuje kao POST zahtjevima. </a:t>
            </a:r>
            <a:endParaRPr/>
          </a:p>
          <a:p>
            <a:pPr indent="-342900" lvl="0" marL="457200" rtl="0" algn="l">
              <a:spcBef>
                <a:spcPts val="0"/>
              </a:spcBef>
              <a:spcAft>
                <a:spcPts val="0"/>
              </a:spcAft>
              <a:buSzPts val="1800"/>
              <a:buChar char="●"/>
            </a:pPr>
            <a:r>
              <a:rPr lang="sr"/>
              <a:t>Moguće je poslati formu kao GET zahtjev, ali kako GET zahtjevi nemaju tijelo, podaci se dodaju URL-u kao string upita i postaju vidljivi u adresnoj traci pretraživača. Iz ovog i nekoliko drugih razloga, submit forme se gotovo univerzalno obavlja kao POST zahtjevi.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sr"/>
              <a:t>F</a:t>
            </a:r>
            <a:r>
              <a:rPr lang="sr"/>
              <a:t>orm Handling In View Function</a:t>
            </a:r>
            <a:endParaRPr/>
          </a:p>
        </p:txBody>
      </p:sp>
      <p:sp>
        <p:nvSpPr>
          <p:cNvPr id="208" name="Google Shape;208;p3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Lokalna varijabla </a:t>
            </a:r>
            <a:r>
              <a:rPr b="1" lang="sr"/>
              <a:t>name</a:t>
            </a:r>
            <a:r>
              <a:rPr lang="sr"/>
              <a:t> koristi se za čuvanje imena primljenog iz forme kada je dostupno; kada ime nije poznato, varijabla se inicijalizuje na </a:t>
            </a:r>
            <a:r>
              <a:rPr b="1" lang="sr"/>
              <a:t>None</a:t>
            </a:r>
            <a:r>
              <a:rPr lang="sr"/>
              <a:t>. </a:t>
            </a:r>
            <a:endParaRPr/>
          </a:p>
          <a:p>
            <a:pPr indent="-342900" lvl="0" marL="457200" rtl="0" algn="l">
              <a:spcBef>
                <a:spcPts val="0"/>
              </a:spcBef>
              <a:spcAft>
                <a:spcPts val="0"/>
              </a:spcAft>
              <a:buSzPts val="1800"/>
              <a:buChar char="●"/>
            </a:pPr>
            <a:r>
              <a:rPr lang="sr"/>
              <a:t>View funkcija kreira instancu klase </a:t>
            </a:r>
            <a:r>
              <a:rPr b="1" lang="sr"/>
              <a:t>NameForm</a:t>
            </a:r>
            <a:r>
              <a:rPr lang="sr"/>
              <a:t> koja je prethodno prikazana da predstavlja formu. </a:t>
            </a:r>
            <a:endParaRPr/>
          </a:p>
          <a:p>
            <a:pPr indent="-342900" lvl="0" marL="457200" rtl="0" algn="l">
              <a:spcBef>
                <a:spcPts val="0"/>
              </a:spcBef>
              <a:spcAft>
                <a:spcPts val="0"/>
              </a:spcAft>
              <a:buSzPts val="1800"/>
              <a:buChar char="●"/>
            </a:pPr>
            <a:r>
              <a:rPr lang="sr"/>
              <a:t>Metoda </a:t>
            </a:r>
            <a:r>
              <a:rPr b="1" lang="sr"/>
              <a:t>validate_on_submit()</a:t>
            </a:r>
            <a:r>
              <a:rPr lang="sr"/>
              <a:t> forme vraća True kada je forma dostavljena i kada su svi validatori polja prihvatili podatke. </a:t>
            </a:r>
            <a:endParaRPr/>
          </a:p>
          <a:p>
            <a:pPr indent="-342900" lvl="0" marL="457200" rtl="0" algn="l">
              <a:spcBef>
                <a:spcPts val="0"/>
              </a:spcBef>
              <a:spcAft>
                <a:spcPts val="0"/>
              </a:spcAft>
              <a:buSzPts val="1800"/>
              <a:buChar char="●"/>
            </a:pPr>
            <a:r>
              <a:rPr lang="sr"/>
              <a:t>U svim ostalim slučajevima, </a:t>
            </a:r>
            <a:r>
              <a:rPr b="1" lang="sr"/>
              <a:t>validate_on_submit()</a:t>
            </a:r>
            <a:r>
              <a:rPr lang="sr"/>
              <a:t> vraća False. </a:t>
            </a:r>
            <a:endParaRPr/>
          </a:p>
          <a:p>
            <a:pPr indent="-342900" lvl="0" marL="457200" rtl="0" algn="l">
              <a:spcBef>
                <a:spcPts val="0"/>
              </a:spcBef>
              <a:spcAft>
                <a:spcPts val="0"/>
              </a:spcAft>
              <a:buSzPts val="1800"/>
              <a:buChar char="●"/>
            </a:pPr>
            <a:r>
              <a:rPr lang="sr"/>
              <a:t>Povratna vrijednost ove metode efektivno služi za određivanje da li je formu potrebno prikazati ili obraditi.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sr"/>
              <a:t>Form Handling In View Function</a:t>
            </a:r>
            <a:endParaRPr/>
          </a:p>
          <a:p>
            <a:pPr indent="0" lvl="0" marL="0" rtl="0" algn="l">
              <a:spcBef>
                <a:spcPts val="0"/>
              </a:spcBef>
              <a:spcAft>
                <a:spcPts val="0"/>
              </a:spcAft>
              <a:buNone/>
            </a:pPr>
            <a:r>
              <a:t/>
            </a:r>
            <a:endParaRPr/>
          </a:p>
        </p:txBody>
      </p:sp>
      <p:sp>
        <p:nvSpPr>
          <p:cNvPr id="214" name="Google Shape;214;p3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Kada korisnik prvi put dođe do aplikacije, server će primiti </a:t>
            </a:r>
            <a:r>
              <a:rPr b="1" lang="sr"/>
              <a:t>GET</a:t>
            </a:r>
            <a:r>
              <a:rPr lang="sr"/>
              <a:t> zahtjev bez podataka forme, tako da će validate_on_submit() vratiti False. Tijelo if naredbe će biti preskočeno i zahtjevom će se rukovati prikazivanjem template-a, ​​koji kao argument dobija objekat forme i promjenjivu </a:t>
            </a:r>
            <a:r>
              <a:rPr b="1" lang="sr"/>
              <a:t>name</a:t>
            </a:r>
            <a:r>
              <a:rPr lang="sr"/>
              <a:t> postavljenu na </a:t>
            </a:r>
            <a:r>
              <a:rPr b="1" lang="sr"/>
              <a:t>None</a:t>
            </a:r>
            <a:r>
              <a:rPr lang="sr"/>
              <a:t>. Korisnici će tada vidjeti formu prikazanu u pretraživaču.</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Form Handling In View Function</a:t>
            </a:r>
            <a:endParaRPr/>
          </a:p>
        </p:txBody>
      </p:sp>
      <p:sp>
        <p:nvSpPr>
          <p:cNvPr id="220" name="Google Shape;220;p3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Kada korisnik pošalje formu, server prima </a:t>
            </a:r>
            <a:r>
              <a:rPr b="1" lang="sr"/>
              <a:t>POST</a:t>
            </a:r>
            <a:r>
              <a:rPr lang="sr"/>
              <a:t> zahtjev sa podacima. Poziv validate_on_submit() poziva validator DataRequired() koji je pridodat polju name. Ako ime nije prazno, validator ga prihvata i validate_on_submit() vraća True. Sada je ime koje je unio korisnik dostupan kao atribut podataka polja. Unutar tijela if naredbe, ovo ime se dodjeljuje lokalnoj varijabli name i polje forme se briše postavljanjem tog atributa podatka na prazan niz, tako da je polje prazno kada se forma ponovo prikaže na stranici. </a:t>
            </a:r>
            <a:endParaRPr/>
          </a:p>
          <a:p>
            <a:pPr indent="-342900" lvl="0" marL="457200" rtl="0" algn="l">
              <a:spcBef>
                <a:spcPts val="0"/>
              </a:spcBef>
              <a:spcAft>
                <a:spcPts val="0"/>
              </a:spcAft>
              <a:buSzPts val="1800"/>
              <a:buChar char="●"/>
            </a:pPr>
            <a:r>
              <a:rPr lang="sr"/>
              <a:t>Poziv render_template() u posljednjem redu prikazuje template, ali ovaj put argument name sadrži ime iz forme, tako da će pozdrav biti personaliziran.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Form Handling In View Function</a:t>
            </a:r>
            <a:endParaRPr/>
          </a:p>
        </p:txBody>
      </p:sp>
      <p:sp>
        <p:nvSpPr>
          <p:cNvPr id="226" name="Google Shape;226;p3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Prvo posjećivanje stranice.</a:t>
            </a:r>
            <a:endParaRPr/>
          </a:p>
        </p:txBody>
      </p:sp>
      <p:pic>
        <p:nvPicPr>
          <p:cNvPr id="227" name="Google Shape;227;p39"/>
          <p:cNvPicPr preferRelativeResize="0"/>
          <p:nvPr/>
        </p:nvPicPr>
        <p:blipFill>
          <a:blip r:embed="rId3">
            <a:alphaModFix/>
          </a:blip>
          <a:stretch>
            <a:fillRect/>
          </a:stretch>
        </p:blipFill>
        <p:spPr>
          <a:xfrm>
            <a:off x="2057825" y="1734600"/>
            <a:ext cx="4741925" cy="34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Form Handling In View Function</a:t>
            </a:r>
            <a:endParaRPr/>
          </a:p>
        </p:txBody>
      </p:sp>
      <p:sp>
        <p:nvSpPr>
          <p:cNvPr id="233" name="Google Shape;233;p4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Nakon unosa imena</a:t>
            </a:r>
            <a:r>
              <a:rPr lang="sr"/>
              <a:t>.</a:t>
            </a:r>
            <a:endParaRPr/>
          </a:p>
          <a:p>
            <a:pPr indent="0" lvl="0" marL="0" rtl="0" algn="l">
              <a:spcBef>
                <a:spcPts val="1200"/>
              </a:spcBef>
              <a:spcAft>
                <a:spcPts val="1200"/>
              </a:spcAft>
              <a:buNone/>
            </a:pPr>
            <a:r>
              <a:t/>
            </a:r>
            <a:endParaRPr/>
          </a:p>
        </p:txBody>
      </p:sp>
      <p:pic>
        <p:nvPicPr>
          <p:cNvPr id="234" name="Google Shape;234;p40"/>
          <p:cNvPicPr preferRelativeResize="0"/>
          <p:nvPr/>
        </p:nvPicPr>
        <p:blipFill>
          <a:blip r:embed="rId3">
            <a:alphaModFix/>
          </a:blip>
          <a:stretch>
            <a:fillRect/>
          </a:stretch>
        </p:blipFill>
        <p:spPr>
          <a:xfrm>
            <a:off x="1821313" y="1606300"/>
            <a:ext cx="5501375" cy="3503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Form Handling In View Function</a:t>
            </a:r>
            <a:endParaRPr/>
          </a:p>
        </p:txBody>
      </p:sp>
      <p:sp>
        <p:nvSpPr>
          <p:cNvPr id="240" name="Google Shape;240;p41"/>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Ako korisnik pošalje formu sa praznim imenom, DataRequired() validator hvata grešku. </a:t>
            </a:r>
            <a:br>
              <a:rPr lang="sr"/>
            </a:br>
            <a:endParaRPr/>
          </a:p>
        </p:txBody>
      </p:sp>
      <p:pic>
        <p:nvPicPr>
          <p:cNvPr id="241" name="Google Shape;241;p41"/>
          <p:cNvPicPr preferRelativeResize="0"/>
          <p:nvPr/>
        </p:nvPicPr>
        <p:blipFill>
          <a:blip r:embed="rId3">
            <a:alphaModFix/>
          </a:blip>
          <a:stretch>
            <a:fillRect/>
          </a:stretch>
        </p:blipFill>
        <p:spPr>
          <a:xfrm>
            <a:off x="2299375" y="2039100"/>
            <a:ext cx="4545249" cy="3104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Uvod</a:t>
            </a:r>
            <a:endParaRPr/>
          </a:p>
        </p:txBody>
      </p:sp>
      <p:sp>
        <p:nvSpPr>
          <p:cNvPr id="71" name="Google Shape;71;p15"/>
          <p:cNvSpPr txBox="1"/>
          <p:nvPr>
            <p:ph idx="1" type="body"/>
          </p:nvPr>
        </p:nvSpPr>
        <p:spPr>
          <a:xfrm>
            <a:off x="311700" y="1234075"/>
            <a:ext cx="8520600" cy="381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Pomoću HTML-a moguće je kreirati web forme u koje korisnici mogu unositi informacije. Podatke forme zatim web pretraživač šalje serveru, obično u obliku </a:t>
            </a:r>
            <a:r>
              <a:rPr b="1" lang="sr"/>
              <a:t>POST</a:t>
            </a:r>
            <a:r>
              <a:rPr lang="sr"/>
              <a:t> zahtjeva. </a:t>
            </a:r>
            <a:endParaRPr/>
          </a:p>
          <a:p>
            <a:pPr indent="-342900" lvl="0" marL="457200" rtl="0" algn="l">
              <a:spcBef>
                <a:spcPts val="0"/>
              </a:spcBef>
              <a:spcAft>
                <a:spcPts val="0"/>
              </a:spcAft>
              <a:buSzPts val="1800"/>
              <a:buChar char="●"/>
            </a:pPr>
            <a:r>
              <a:rPr lang="sr"/>
              <a:t>Request objekat izlaže sve informacije koje klijent šalje u zahtjevu i, posebno za POST zahtjeve koji sadrže podatke forme, omogućava pristup korisničkim informacijama putem </a:t>
            </a:r>
            <a:r>
              <a:rPr b="1" lang="sr"/>
              <a:t>request.forma</a:t>
            </a:r>
            <a:r>
              <a:rPr lang="sr"/>
              <a:t>.</a:t>
            </a:r>
            <a:endParaRPr/>
          </a:p>
          <a:p>
            <a:pPr indent="-342900" lvl="0" marL="457200" rtl="0" algn="l">
              <a:spcBef>
                <a:spcPts val="0"/>
              </a:spcBef>
              <a:spcAft>
                <a:spcPts val="0"/>
              </a:spcAft>
              <a:buSzPts val="1800"/>
              <a:buChar char="●"/>
            </a:pPr>
            <a:r>
              <a:rPr lang="sr"/>
              <a:t>Iako je podrška pružena u Flaskovom request objektu dovoljna za rukovanje web formama, postoji niz zadataka koji mogu postati zamorni i ponavljajući. Dva dobra primjera su generisanje HTML koda za forme i provjera valjanosti dostavljenih podataka forme.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Redirect and User Sessions</a:t>
            </a:r>
            <a:endParaRPr/>
          </a:p>
        </p:txBody>
      </p:sp>
      <p:sp>
        <p:nvSpPr>
          <p:cNvPr id="247" name="Google Shape;247;p4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Poslednja verzija </a:t>
            </a:r>
            <a:r>
              <a:rPr b="1" lang="sr"/>
              <a:t>hello.py</a:t>
            </a:r>
            <a:r>
              <a:rPr lang="sr"/>
              <a:t> ima problem upotrebljivosti. Ako unesemo svoje ime i pošaljemo ga, a zatim kliknemo na dugme za osvežavanje u pretraživaču, vjerovatno ćemo dobiti nejasno upozorenje koje traži potvrdu prije ponovnog submita forme. To se dešava zato što pretraživači ponavljaju posljednji zahtjev koji su poslali kada se od njih traži da osvježe stranicu. </a:t>
            </a:r>
            <a:endParaRPr/>
          </a:p>
          <a:p>
            <a:pPr indent="-342900" lvl="0" marL="457200" rtl="0" algn="l">
              <a:spcBef>
                <a:spcPts val="0"/>
              </a:spcBef>
              <a:spcAft>
                <a:spcPts val="0"/>
              </a:spcAft>
              <a:buSzPts val="1800"/>
              <a:buChar char="●"/>
            </a:pPr>
            <a:r>
              <a:rPr lang="sr"/>
              <a:t>Kada je posljednji poslani zahtjev POST zahtjev sa podacima forme, osvježavanje bi izazvalo duplo submitanje forme, što u gotovo svim slučajevima nije željena radnja. Iz tog razloga, pretraživač traži potvrdu od korisnika.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Redirect and User Sessions</a:t>
            </a:r>
            <a:endParaRPr/>
          </a:p>
        </p:txBody>
      </p:sp>
      <p:sp>
        <p:nvSpPr>
          <p:cNvPr id="253" name="Google Shape;253;p43"/>
          <p:cNvSpPr txBox="1"/>
          <p:nvPr>
            <p:ph idx="1" type="body"/>
          </p:nvPr>
        </p:nvSpPr>
        <p:spPr>
          <a:xfrm>
            <a:off x="311700" y="1234075"/>
            <a:ext cx="8520600" cy="3876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sr"/>
              <a:t>Mnogi korisnici ne razumiju ovo upozorenje pretraživača. Shodno tome, smatra se dobrom praksom da web aplikacije nikada ne ostavljaju POST zahtjev kao posljednji zahtjev koji je poslao pretraživač.</a:t>
            </a:r>
            <a:endParaRPr/>
          </a:p>
          <a:p>
            <a:pPr indent="-342900" lvl="0" marL="457200" rtl="0" algn="l">
              <a:spcBef>
                <a:spcPts val="0"/>
              </a:spcBef>
              <a:spcAft>
                <a:spcPts val="0"/>
              </a:spcAft>
              <a:buSzPts val="1800"/>
              <a:buChar char="●"/>
            </a:pPr>
            <a:r>
              <a:rPr lang="sr"/>
              <a:t>Ovo se postiže tako što se na POST zahtjeve odgovara preusmjeravanjem umjesto normalnog odgovora. Preusmjeravanje je poseban tip odgovora koji sadrži URL umjesto stringa sa HTML kodom. </a:t>
            </a:r>
            <a:endParaRPr/>
          </a:p>
          <a:p>
            <a:pPr indent="-342900" lvl="0" marL="457200" rtl="0" algn="l">
              <a:spcBef>
                <a:spcPts val="0"/>
              </a:spcBef>
              <a:spcAft>
                <a:spcPts val="0"/>
              </a:spcAft>
              <a:buSzPts val="1800"/>
              <a:buChar char="●"/>
            </a:pPr>
            <a:r>
              <a:rPr lang="sr"/>
              <a:t>Kada pretraživač primi odgovor za preusmjeravanje, on izdaje GET zahtjev za URL za preusmjeravanje, a to je stranica koju prikazuje. Stranica može potrajati još nekoliko milisekundi da se učita zbog drugog zahtjeva koji se mora poslati serveru, ali osim toga, korisnik neće vidjeti nikakvu razliku. Sada je posljednji zahtjev GET, tako da komanda za osvježavanje radi kako se očekuje. Ovaj trik je poznat kao obrazac </a:t>
            </a:r>
            <a:r>
              <a:rPr b="1" lang="sr"/>
              <a:t>Post/Redirect/Get</a:t>
            </a:r>
            <a:r>
              <a:rPr lang="s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Redirect and User Sessions</a:t>
            </a:r>
            <a:endParaRPr/>
          </a:p>
        </p:txBody>
      </p:sp>
      <p:sp>
        <p:nvSpPr>
          <p:cNvPr id="259" name="Google Shape;259;p44"/>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Ali ovaj pristup donosi drugi problem. Kada aplikacija obrađuje POST zahtjev, ima pristup imenu koje je korisnik unio u </a:t>
            </a:r>
            <a:r>
              <a:rPr b="1" lang="sr"/>
              <a:t>form.name.data</a:t>
            </a:r>
            <a:r>
              <a:rPr lang="sr"/>
              <a:t>, ali čim se taj zahtjev završi podaci obrasca se gube. </a:t>
            </a:r>
            <a:endParaRPr/>
          </a:p>
          <a:p>
            <a:pPr indent="-342900" lvl="0" marL="457200" rtl="0" algn="l">
              <a:spcBef>
                <a:spcPts val="0"/>
              </a:spcBef>
              <a:spcAft>
                <a:spcPts val="0"/>
              </a:spcAft>
              <a:buSzPts val="1800"/>
              <a:buChar char="●"/>
            </a:pPr>
            <a:r>
              <a:rPr lang="sr"/>
              <a:t>Budući da se POST zahtjevom rukuje s preusmjeravanjem, aplikacija treba sačuvati ime tako da ga preusmjereni zahtjev može imati i koristiti ga za izgradnju stvarnog odgovora.</a:t>
            </a:r>
            <a:endParaRPr/>
          </a:p>
          <a:p>
            <a:pPr indent="-342900" lvl="0" marL="457200" rtl="0" algn="l">
              <a:spcBef>
                <a:spcPts val="0"/>
              </a:spcBef>
              <a:spcAft>
                <a:spcPts val="0"/>
              </a:spcAft>
              <a:buSzPts val="1800"/>
              <a:buChar char="●"/>
            </a:pPr>
            <a:r>
              <a:rPr lang="sr"/>
              <a:t>Aplikacije mogu "pamtiti" stvari iz jednog zahtjeva u drugi tako što ih sačuvaju u korisničku sesiju, privatno skladište koje je dostupno svakom povezanom klijentu. </a:t>
            </a:r>
            <a:endParaRPr/>
          </a:p>
          <a:p>
            <a:pPr indent="-342900" lvl="0" marL="457200" rtl="0" algn="l">
              <a:spcBef>
                <a:spcPts val="0"/>
              </a:spcBef>
              <a:spcAft>
                <a:spcPts val="0"/>
              </a:spcAft>
              <a:buSzPts val="1800"/>
              <a:buChar char="●"/>
            </a:pPr>
            <a:r>
              <a:rPr lang="sr"/>
              <a:t>Korisnička sesija je predstavljena na početnim prezentacijama kao jedna od varijabli povezanih s kontekstom zahtjeva.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Redirect and User Sessions</a:t>
            </a:r>
            <a:endParaRPr/>
          </a:p>
        </p:txBody>
      </p:sp>
      <p:sp>
        <p:nvSpPr>
          <p:cNvPr id="265" name="Google Shape;265;p4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6" name="Google Shape;266;p45"/>
          <p:cNvPicPr preferRelativeResize="0"/>
          <p:nvPr/>
        </p:nvPicPr>
        <p:blipFill>
          <a:blip r:embed="rId3">
            <a:alphaModFix/>
          </a:blip>
          <a:stretch>
            <a:fillRect/>
          </a:stretch>
        </p:blipFill>
        <p:spPr>
          <a:xfrm>
            <a:off x="0" y="1507815"/>
            <a:ext cx="9144000" cy="257731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Redirect and User Sessions</a:t>
            </a:r>
            <a:endParaRPr/>
          </a:p>
        </p:txBody>
      </p:sp>
      <p:sp>
        <p:nvSpPr>
          <p:cNvPr id="272" name="Google Shape;272;p46"/>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U prethodnoj verziji aplikacije, varijabla lokalnog imena je korištena za pohranjivanje imena koje je korisnik unio u formu. Ta varijabla se sada postavlja u korisničku sesiju kao </a:t>
            </a:r>
            <a:r>
              <a:rPr b="1" lang="sr"/>
              <a:t>session['name']</a:t>
            </a:r>
            <a:r>
              <a:rPr lang="sr"/>
              <a:t> tako da se pamti nakon zahtjeva. </a:t>
            </a:r>
            <a:endParaRPr/>
          </a:p>
          <a:p>
            <a:pPr indent="-342900" lvl="0" marL="457200" rtl="0" algn="l">
              <a:spcBef>
                <a:spcPts val="0"/>
              </a:spcBef>
              <a:spcAft>
                <a:spcPts val="0"/>
              </a:spcAft>
              <a:buSzPts val="1800"/>
              <a:buChar char="●"/>
            </a:pPr>
            <a:r>
              <a:rPr lang="sr"/>
              <a:t>Zahtjevi koji dolaze s važećim podacima forme sada će završiti pozivom </a:t>
            </a:r>
            <a:r>
              <a:rPr b="1" lang="sr"/>
              <a:t>redirect()</a:t>
            </a:r>
            <a:r>
              <a:rPr lang="sr"/>
              <a:t>, pomoćne funkcije Flask koja generiše HTTP odgovor preusmjeravanja. </a:t>
            </a:r>
            <a:endParaRPr/>
          </a:p>
          <a:p>
            <a:pPr indent="-342900" lvl="0" marL="457200" rtl="0" algn="l">
              <a:spcBef>
                <a:spcPts val="0"/>
              </a:spcBef>
              <a:spcAft>
                <a:spcPts val="0"/>
              </a:spcAft>
              <a:buSzPts val="1800"/>
              <a:buChar char="●"/>
            </a:pPr>
            <a:r>
              <a:rPr lang="sr"/>
              <a:t>Funkcija redirect() uzima URL na koji se preusmjerava kao argument. URL za preusmjeravanje koji se koristi u ovom slučaju je root URL, tako da je odgovor mogao biti napisan konciznije kao redirect('/'), ali umjesto toga se koristi Flaskova funkcija generatora URL-a </a:t>
            </a:r>
            <a:r>
              <a:rPr b="1" lang="sr"/>
              <a:t>url_for()</a:t>
            </a:r>
            <a:r>
              <a:rPr lang="s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Redirect and User Sessions</a:t>
            </a:r>
            <a:endParaRPr/>
          </a:p>
        </p:txBody>
      </p:sp>
      <p:sp>
        <p:nvSpPr>
          <p:cNvPr id="278" name="Google Shape;278;p47"/>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Prvi i jedini potrebni argument za url_for() je ime krajnje tačke, interno ime koje svaka ruta ima. Podrazumjevano, krajnja tačka rute je naziv view funkcije koja joj je pridružena. U ovom primjeru, view funkcija koja rukuje root URL-om je index(), tako da je ime dato url_for() </a:t>
            </a:r>
            <a:r>
              <a:rPr b="1" lang="sr"/>
              <a:t>index</a:t>
            </a:r>
            <a:r>
              <a:rPr lang="sr"/>
              <a:t>.</a:t>
            </a:r>
            <a:endParaRPr/>
          </a:p>
          <a:p>
            <a:pPr indent="-342900" lvl="0" marL="457200" rtl="0" algn="l">
              <a:spcBef>
                <a:spcPts val="0"/>
              </a:spcBef>
              <a:spcAft>
                <a:spcPts val="0"/>
              </a:spcAft>
              <a:buSzPts val="1800"/>
              <a:buChar char="●"/>
            </a:pPr>
            <a:r>
              <a:rPr lang="sr"/>
              <a:t>Posljednja promjena je u funkciji </a:t>
            </a:r>
            <a:r>
              <a:rPr b="1" lang="sr"/>
              <a:t>render_template()</a:t>
            </a:r>
            <a:r>
              <a:rPr lang="sr"/>
              <a:t>, koja sada dobija argument </a:t>
            </a:r>
            <a:r>
              <a:rPr b="1" lang="sr"/>
              <a:t>name</a:t>
            </a:r>
            <a:r>
              <a:rPr lang="sr"/>
              <a:t> direktno iz sesije koristeći </a:t>
            </a:r>
            <a:r>
              <a:rPr b="1" lang="sr"/>
              <a:t>session.get('name')</a:t>
            </a:r>
            <a:r>
              <a:rPr lang="sr"/>
              <a:t>. Kao i kod redovnih dictionaryja, korištenje get() za traženje key-a </a:t>
            </a:r>
            <a:r>
              <a:rPr lang="sr"/>
              <a:t>dictionary-ja</a:t>
            </a:r>
            <a:r>
              <a:rPr lang="sr"/>
              <a:t> izbjegava izuzetak za key-jeve koji nisu pronađeni. Metoda get() vraća zadanu vrijednost </a:t>
            </a:r>
            <a:r>
              <a:rPr b="1" lang="sr"/>
              <a:t>None</a:t>
            </a:r>
            <a:r>
              <a:rPr lang="sr"/>
              <a:t> za key koji nedostaje.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Uvod</a:t>
            </a:r>
            <a:endParaRPr/>
          </a:p>
        </p:txBody>
      </p:sp>
      <p:sp>
        <p:nvSpPr>
          <p:cNvPr id="77" name="Google Shape;77;p16"/>
          <p:cNvSpPr txBox="1"/>
          <p:nvPr>
            <p:ph idx="1" type="body"/>
          </p:nvPr>
        </p:nvSpPr>
        <p:spPr>
          <a:xfrm>
            <a:off x="311700" y="1234075"/>
            <a:ext cx="8520600" cy="383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Ekstenzija </a:t>
            </a:r>
            <a:r>
              <a:rPr b="1" lang="sr"/>
              <a:t>Flask-WTF</a:t>
            </a:r>
            <a:r>
              <a:rPr lang="sr"/>
              <a:t> čini rad s web formama mnogo lakšim. </a:t>
            </a:r>
            <a:endParaRPr/>
          </a:p>
          <a:p>
            <a:pPr indent="-342900" lvl="0" marL="457200" rtl="0" algn="l">
              <a:spcBef>
                <a:spcPts val="0"/>
              </a:spcBef>
              <a:spcAft>
                <a:spcPts val="0"/>
              </a:spcAft>
              <a:buSzPts val="1800"/>
              <a:buChar char="●"/>
            </a:pPr>
            <a:r>
              <a:rPr lang="sr"/>
              <a:t>Ova ekstenzija je wrapper za integraciju Flask-a oko paketa </a:t>
            </a:r>
            <a:r>
              <a:rPr b="1" lang="sr"/>
              <a:t>WTForms</a:t>
            </a:r>
            <a:r>
              <a:rPr lang="sr"/>
              <a:t> koji je nezavisan od frameworka.</a:t>
            </a:r>
            <a:endParaRPr/>
          </a:p>
          <a:p>
            <a:pPr indent="-342900" lvl="0" marL="457200" rtl="0" algn="l">
              <a:spcBef>
                <a:spcPts val="0"/>
              </a:spcBef>
              <a:spcAft>
                <a:spcPts val="0"/>
              </a:spcAft>
              <a:buSzPts val="1800"/>
              <a:buChar char="●"/>
            </a:pPr>
            <a:r>
              <a:rPr lang="sr"/>
              <a:t>Flask-WTF i njegove dependency-je možemo instalirati pomoću </a:t>
            </a:r>
            <a:r>
              <a:rPr b="1" lang="sr"/>
              <a:t>pip</a:t>
            </a:r>
            <a:r>
              <a:rPr lang="sr"/>
              <a:t>-a:</a:t>
            </a:r>
            <a:br>
              <a:rPr lang="sr"/>
            </a:br>
            <a:endParaRPr/>
          </a:p>
        </p:txBody>
      </p:sp>
      <p:pic>
        <p:nvPicPr>
          <p:cNvPr id="78" name="Google Shape;78;p16"/>
          <p:cNvPicPr preferRelativeResize="0"/>
          <p:nvPr/>
        </p:nvPicPr>
        <p:blipFill>
          <a:blip r:embed="rId3">
            <a:alphaModFix/>
          </a:blip>
          <a:stretch>
            <a:fillRect/>
          </a:stretch>
        </p:blipFill>
        <p:spPr>
          <a:xfrm>
            <a:off x="1314450" y="3056325"/>
            <a:ext cx="6515100" cy="76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Configuration</a:t>
            </a:r>
            <a:endParaRPr/>
          </a:p>
        </p:txBody>
      </p:sp>
      <p:sp>
        <p:nvSpPr>
          <p:cNvPr id="84" name="Google Shape;84;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Za razliku od većine drugih ekstenzija, Flask-WTF ne mora biti inicijalizovan na nivou aplikacije, ali očekuje da aplikacija ima konfigurisan tajni ključ. </a:t>
            </a:r>
            <a:endParaRPr/>
          </a:p>
          <a:p>
            <a:pPr indent="-342900" lvl="0" marL="457200" rtl="0" algn="l">
              <a:spcBef>
                <a:spcPts val="0"/>
              </a:spcBef>
              <a:spcAft>
                <a:spcPts val="0"/>
              </a:spcAft>
              <a:buSzPts val="1800"/>
              <a:buChar char="●"/>
            </a:pPr>
            <a:r>
              <a:rPr lang="sr"/>
              <a:t>Tajni ključ je niz sa bilo kojim slučajnim i jedinstvenim sadržajem koji se koristi kao ključ za šifrovanje ili potpis za poboljšanje sigurnosti aplikacije na nekoliko načina. </a:t>
            </a:r>
            <a:endParaRPr/>
          </a:p>
          <a:p>
            <a:pPr indent="-342900" lvl="0" marL="457200" rtl="0" algn="l">
              <a:spcBef>
                <a:spcPts val="0"/>
              </a:spcBef>
              <a:spcAft>
                <a:spcPts val="0"/>
              </a:spcAft>
              <a:buSzPts val="1800"/>
              <a:buChar char="●"/>
            </a:pPr>
            <a:r>
              <a:rPr lang="sr"/>
              <a:t>Flask koristi ovaj ključ da zaštiti sadržaj korisničke sesije od neovlaštenog pristupa. Trebali bismo odabrati drugačiji tajni ključ u svakoj aplikaciji koju napravimo i pobrinuti se da ovaj niz niko ne zna. Sljedeći primjer pokazuje kako konfigurisati tajni ključ u aplikaciji Flask.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Configuration</a:t>
            </a:r>
            <a:endParaRPr/>
          </a:p>
        </p:txBody>
      </p:sp>
      <p:sp>
        <p:nvSpPr>
          <p:cNvPr id="90" name="Google Shape;90;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0" y="1979083"/>
            <a:ext cx="9144001" cy="11853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Configuration</a:t>
            </a:r>
            <a:endParaRPr/>
          </a:p>
        </p:txBody>
      </p:sp>
      <p:sp>
        <p:nvSpPr>
          <p:cNvPr id="97" name="Google Shape;97;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Dictionary</a:t>
            </a:r>
            <a:r>
              <a:rPr lang="sr"/>
              <a:t> </a:t>
            </a:r>
            <a:r>
              <a:rPr b="1" lang="sr"/>
              <a:t>app.config</a:t>
            </a:r>
            <a:r>
              <a:rPr lang="sr"/>
              <a:t> je mjesto opšte namjene za pohranjivanje konfiguracionih varijabli koje koristi Flask, ekstenzije ili sama aplikacija. </a:t>
            </a:r>
            <a:endParaRPr/>
          </a:p>
          <a:p>
            <a:pPr indent="-342900" lvl="0" marL="457200" rtl="0" algn="l">
              <a:spcBef>
                <a:spcPts val="0"/>
              </a:spcBef>
              <a:spcAft>
                <a:spcPts val="0"/>
              </a:spcAft>
              <a:buSzPts val="1800"/>
              <a:buChar char="●"/>
            </a:pPr>
            <a:r>
              <a:rPr lang="sr"/>
              <a:t>Vrijednosti konfiguracije mogu se dodati objektu app.config koristeći standardnu ​​sintaksu dictionary-ja. </a:t>
            </a:r>
            <a:endParaRPr/>
          </a:p>
          <a:p>
            <a:pPr indent="-342900" lvl="0" marL="457200" rtl="0" algn="l">
              <a:spcBef>
                <a:spcPts val="0"/>
              </a:spcBef>
              <a:spcAft>
                <a:spcPts val="0"/>
              </a:spcAft>
              <a:buSzPts val="1800"/>
              <a:buChar char="●"/>
            </a:pPr>
            <a:r>
              <a:rPr lang="sr"/>
              <a:t>Objekat konfiguracije takođe ima metode za uvoz konfiguracionih vrijednosti iz datoteka ili okruženja.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Configuration</a:t>
            </a:r>
            <a:endParaRPr/>
          </a:p>
        </p:txBody>
      </p:sp>
      <p:sp>
        <p:nvSpPr>
          <p:cNvPr id="103" name="Google Shape;103;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Flask-WTF zahtijeva da se tajni ključ konfiguriše u aplikaciji jer je ovaj ključ dio mehanizma koji ekstenzija koristi za zaštitu svih formi od napada krivotvorenja zahtjeva na više lokacija (CSRF). </a:t>
            </a:r>
            <a:endParaRPr/>
          </a:p>
          <a:p>
            <a:pPr indent="-342900" lvl="0" marL="457200" rtl="0" algn="l">
              <a:spcBef>
                <a:spcPts val="0"/>
              </a:spcBef>
              <a:spcAft>
                <a:spcPts val="0"/>
              </a:spcAft>
              <a:buSzPts val="1800"/>
              <a:buChar char="●"/>
            </a:pPr>
            <a:r>
              <a:rPr lang="sr"/>
              <a:t>CSRF napad se dešava kada zlonamjerna web stranica šalje zahtjeve aplikativnom serveru na kojem je korisnik trenutno prijavljen. </a:t>
            </a:r>
            <a:endParaRPr/>
          </a:p>
          <a:p>
            <a:pPr indent="-342900" lvl="0" marL="457200" rtl="0" algn="l">
              <a:spcBef>
                <a:spcPts val="0"/>
              </a:spcBef>
              <a:spcAft>
                <a:spcPts val="0"/>
              </a:spcAft>
              <a:buSzPts val="1800"/>
              <a:buChar char="●"/>
            </a:pPr>
            <a:r>
              <a:rPr lang="sr"/>
              <a:t>Flask-WTF generiše sigurnosne tokene za sve forme i pohranjuje ih u korisničkoj sesiji, koja je zaštićena kriptografskim potpisom generisanim pomoću tajnog ključa.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Form Classes</a:t>
            </a:r>
            <a:endParaRPr/>
          </a:p>
        </p:txBody>
      </p:sp>
      <p:sp>
        <p:nvSpPr>
          <p:cNvPr id="109" name="Google Shape;109;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Kada koristimo Flask-WTF, svaka web forma je predstavljena na serveru klasom koja nasljeđuje klasu </a:t>
            </a:r>
            <a:r>
              <a:rPr b="1" lang="sr"/>
              <a:t>FlaskForm</a:t>
            </a:r>
            <a:r>
              <a:rPr lang="sr"/>
              <a:t>. </a:t>
            </a:r>
            <a:endParaRPr/>
          </a:p>
          <a:p>
            <a:pPr indent="-342900" lvl="0" marL="457200" rtl="0" algn="l">
              <a:spcBef>
                <a:spcPts val="0"/>
              </a:spcBef>
              <a:spcAft>
                <a:spcPts val="0"/>
              </a:spcAft>
              <a:buSzPts val="1800"/>
              <a:buChar char="●"/>
            </a:pPr>
            <a:r>
              <a:rPr lang="sr"/>
              <a:t>Klasa definiše listu polja u formi, od kojih je svako predstavljeno objektom. </a:t>
            </a:r>
            <a:endParaRPr/>
          </a:p>
          <a:p>
            <a:pPr indent="-342900" lvl="0" marL="457200" rtl="0" algn="l">
              <a:spcBef>
                <a:spcPts val="0"/>
              </a:spcBef>
              <a:spcAft>
                <a:spcPts val="0"/>
              </a:spcAft>
              <a:buSzPts val="1800"/>
              <a:buChar char="●"/>
            </a:pPr>
            <a:r>
              <a:rPr lang="sr"/>
              <a:t>Svaki objekat polja može imati jedan ili više priloženih validatora. </a:t>
            </a:r>
            <a:endParaRPr/>
          </a:p>
          <a:p>
            <a:pPr indent="-342900" lvl="0" marL="457200" rtl="0" algn="l">
              <a:spcBef>
                <a:spcPts val="0"/>
              </a:spcBef>
              <a:spcAft>
                <a:spcPts val="0"/>
              </a:spcAft>
              <a:buSzPts val="1800"/>
              <a:buChar char="●"/>
            </a:pPr>
            <a:r>
              <a:rPr lang="sr"/>
              <a:t>Validator je funkcija koja provjerava da li su podaci koje je korisnik dostavio ispravni.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