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Montserrat"/>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e275687a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e275687a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e275687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e275687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e275687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e275687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e275687a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e275687a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e275687a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e275687a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218a48a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218a48a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0830b542c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0830b542c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e275687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e275687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e275687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e275687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e275687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e275687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e275687a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e275687a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e275687a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e275687a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e275687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e275687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e275687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e275687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mysql.com/downloads/installer/" TargetMode="External"/><Relationship Id="rId4" Type="http://schemas.openxmlformats.org/officeDocument/2006/relationships/hyperlink" Target="https://dev.mysql.com/downloads/workbenc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sr"/>
              <a:t>Baze</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April 27</a:t>
            </a:r>
            <a:r>
              <a:rPr lang="sr"/>
              <a:t>,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IE Notacija</a:t>
            </a:r>
            <a:endParaRPr/>
          </a:p>
        </p:txBody>
      </p:sp>
      <p:sp>
        <p:nvSpPr>
          <p:cNvPr id="117" name="Google Shape;117;p22"/>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n-arni vezni tipovi reprezentuju se slabim entitetskim tipom i odgovarajućim identifikujućim veznim tipovima, jer IE notacija ne podržava n-arne tipove veza.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IE Notacija</a:t>
            </a:r>
            <a:endParaRPr/>
          </a:p>
        </p:txBody>
      </p:sp>
      <p:sp>
        <p:nvSpPr>
          <p:cNvPr id="123" name="Google Shape;123;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807196" y="1234075"/>
            <a:ext cx="7529607" cy="3909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IE Notacija</a:t>
            </a:r>
            <a:endParaRPr/>
          </a:p>
        </p:txBody>
      </p:sp>
      <p:sp>
        <p:nvSpPr>
          <p:cNvPr id="130" name="Google Shape;130;p24"/>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IE notacija ne omogućava ni modelovanje </a:t>
            </a:r>
            <a:r>
              <a:rPr b="1" lang="sr"/>
              <a:t>višeznačnih atributa, </a:t>
            </a:r>
            <a:r>
              <a:rPr lang="sr"/>
              <a:t>pa višeznačne atribute, koji se identifikuju tokom konceptualnog projektovanja, treba reprezentovati slabim entitetskim tipom i odgovarajućim identifikujućim veznim tipom sa entitetskim tipom kojem pripada identifikovani višeznačni atribut.</a:t>
            </a:r>
            <a:endParaRPr/>
          </a:p>
          <a:p>
            <a:pPr indent="-342900" lvl="0" marL="457200" rtl="0" algn="l">
              <a:spcBef>
                <a:spcPts val="0"/>
              </a:spcBef>
              <a:spcAft>
                <a:spcPts val="0"/>
              </a:spcAft>
              <a:buSzPts val="1800"/>
              <a:buChar char="●"/>
            </a:pPr>
            <a:r>
              <a:rPr lang="sr"/>
              <a:t>Osim diskriminatora koji reprezentuje višeznačni atribut, odnosni slabi entitetski tip može da ima i druge atribute.</a:t>
            </a:r>
            <a:endParaRPr/>
          </a:p>
        </p:txBody>
      </p:sp>
      <p:pic>
        <p:nvPicPr>
          <p:cNvPr id="131" name="Google Shape;131;p24"/>
          <p:cNvPicPr preferRelativeResize="0"/>
          <p:nvPr/>
        </p:nvPicPr>
        <p:blipFill>
          <a:blip r:embed="rId3">
            <a:alphaModFix/>
          </a:blip>
          <a:stretch>
            <a:fillRect/>
          </a:stretch>
        </p:blipFill>
        <p:spPr>
          <a:xfrm>
            <a:off x="1747788" y="3537200"/>
            <a:ext cx="5648426" cy="160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MySQL</a:t>
            </a:r>
            <a:endParaRPr/>
          </a:p>
        </p:txBody>
      </p:sp>
      <p:sp>
        <p:nvSpPr>
          <p:cNvPr id="137" name="Google Shape;137;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2100">
              <a:latin typeface="Courier New"/>
              <a:ea typeface="Courier New"/>
              <a:cs typeface="Courier New"/>
              <a:sym typeface="Courier New"/>
            </a:endParaRPr>
          </a:p>
          <a:p>
            <a:pPr indent="457200" lvl="0" marL="0" rtl="0" algn="l">
              <a:spcBef>
                <a:spcPts val="1200"/>
              </a:spcBef>
              <a:spcAft>
                <a:spcPts val="0"/>
              </a:spcAft>
              <a:buNone/>
            </a:pPr>
            <a:r>
              <a:rPr b="1" lang="sr" sz="2400" u="sng">
                <a:solidFill>
                  <a:schemeClr val="hlink"/>
                </a:solidFill>
                <a:latin typeface="Courier New"/>
                <a:ea typeface="Courier New"/>
                <a:cs typeface="Courier New"/>
                <a:sym typeface="Courier New"/>
                <a:hlinkClick r:id="rId3"/>
              </a:rPr>
              <a:t>https://dev.mysql.com/downloads/installer/</a:t>
            </a:r>
            <a:endParaRPr b="1" sz="2400">
              <a:latin typeface="Courier New"/>
              <a:ea typeface="Courier New"/>
              <a:cs typeface="Courier New"/>
              <a:sym typeface="Courier New"/>
            </a:endParaRPr>
          </a:p>
          <a:p>
            <a:pPr indent="0" lvl="0" marL="457200" rtl="0" algn="l">
              <a:spcBef>
                <a:spcPts val="1200"/>
              </a:spcBef>
              <a:spcAft>
                <a:spcPts val="1200"/>
              </a:spcAft>
              <a:buNone/>
            </a:pPr>
            <a:r>
              <a:rPr b="1" lang="sr" sz="2400" u="sng">
                <a:solidFill>
                  <a:schemeClr val="hlink"/>
                </a:solidFill>
                <a:latin typeface="Courier New"/>
                <a:ea typeface="Courier New"/>
                <a:cs typeface="Courier New"/>
                <a:sym typeface="Courier New"/>
                <a:hlinkClick r:id="rId4"/>
              </a:rPr>
              <a:t>https://dev.mysql.com/downloads/workbench/</a:t>
            </a:r>
            <a:endParaRPr b="1" sz="24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Zadatak</a:t>
            </a:r>
            <a:endParaRPr/>
          </a:p>
        </p:txBody>
      </p:sp>
      <p:sp>
        <p:nvSpPr>
          <p:cNvPr id="143" name="Google Shape;143;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sr"/>
              <a:t>Modelovati u MySQL Workbenchu bazu biblioteke. </a:t>
            </a:r>
            <a:r>
              <a:rPr b="1" lang="sr"/>
              <a:t>Biblioteka </a:t>
            </a:r>
            <a:r>
              <a:rPr lang="sr"/>
              <a:t>treba da sadrži tabele: </a:t>
            </a:r>
            <a:r>
              <a:rPr b="1" lang="sr"/>
              <a:t>biblioteka</a:t>
            </a:r>
            <a:r>
              <a:rPr lang="sr"/>
              <a:t>, </a:t>
            </a:r>
            <a:r>
              <a:rPr b="1" lang="sr"/>
              <a:t>zaposleni</a:t>
            </a:r>
            <a:r>
              <a:rPr lang="sr"/>
              <a:t>, </a:t>
            </a:r>
            <a:r>
              <a:rPr b="1" lang="sr"/>
              <a:t>student </a:t>
            </a:r>
            <a:r>
              <a:rPr lang="sr"/>
              <a:t>i </a:t>
            </a:r>
            <a:r>
              <a:rPr b="1" lang="sr"/>
              <a:t>zaduzenje</a:t>
            </a:r>
            <a:r>
              <a:rPr lang="sr"/>
              <a:t>. </a:t>
            </a:r>
            <a:endParaRPr/>
          </a:p>
          <a:p>
            <a:pPr indent="-342900" lvl="0" marL="457200" rtl="0" algn="l">
              <a:spcBef>
                <a:spcPts val="0"/>
              </a:spcBef>
              <a:spcAft>
                <a:spcPts val="0"/>
              </a:spcAft>
              <a:buSzPts val="1800"/>
              <a:buAutoNum type="arabicPeriod"/>
            </a:pPr>
            <a:r>
              <a:rPr lang="sr"/>
              <a:t>Modelovati u MySQL Workbenchu bazu </a:t>
            </a:r>
            <a:r>
              <a:rPr b="1" lang="sr"/>
              <a:t>rent-a-car</a:t>
            </a:r>
            <a:r>
              <a:rPr lang="sr"/>
              <a:t>. Data baza treba da </a:t>
            </a:r>
            <a:r>
              <a:rPr lang="sr"/>
              <a:t>sadrži tabele: </a:t>
            </a:r>
            <a:r>
              <a:rPr b="1" lang="sr"/>
              <a:t>rentacar</a:t>
            </a:r>
            <a:r>
              <a:rPr lang="sr"/>
              <a:t>, </a:t>
            </a:r>
            <a:r>
              <a:rPr b="1" lang="sr"/>
              <a:t>automobil</a:t>
            </a:r>
            <a:r>
              <a:rPr lang="sr"/>
              <a:t>, </a:t>
            </a:r>
            <a:r>
              <a:rPr b="1" lang="sr"/>
              <a:t>zaposleni </a:t>
            </a:r>
            <a:r>
              <a:rPr lang="sr"/>
              <a:t>i </a:t>
            </a:r>
            <a:r>
              <a:rPr b="1" lang="sr"/>
              <a:t>zaduzenik</a:t>
            </a:r>
            <a:r>
              <a:rPr lang="s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776175" y="0"/>
            <a:ext cx="72704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Konceptualno modelovanje</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sr"/>
              <a:t>Projektovanje baze podataka</a:t>
            </a:r>
            <a:r>
              <a:rPr lang="sr"/>
              <a:t> je jedan od najznačajnijih segmenata razvoja sistema sa bazama podataka</a:t>
            </a:r>
            <a:endParaRPr/>
          </a:p>
          <a:p>
            <a:pPr indent="-342900" lvl="0" marL="457200" rtl="0" algn="l">
              <a:spcBef>
                <a:spcPts val="0"/>
              </a:spcBef>
              <a:spcAft>
                <a:spcPts val="0"/>
              </a:spcAft>
              <a:buSzPts val="1800"/>
              <a:buChar char="●"/>
            </a:pPr>
            <a:r>
              <a:rPr b="1" lang="sr"/>
              <a:t>Cilj </a:t>
            </a:r>
            <a:r>
              <a:rPr lang="sr"/>
              <a:t>je da se dođe do detaljne specifikacije sveukupne strukture baze podataka za odgovarajući DBMS (Database Management System)</a:t>
            </a:r>
            <a:endParaRPr/>
          </a:p>
          <a:p>
            <a:pPr indent="-342900" lvl="0" marL="457200" rtl="0" algn="l">
              <a:spcBef>
                <a:spcPts val="0"/>
              </a:spcBef>
              <a:spcAft>
                <a:spcPts val="0"/>
              </a:spcAft>
              <a:buSzPts val="1800"/>
              <a:buChar char="●"/>
            </a:pPr>
            <a:r>
              <a:rPr lang="sr"/>
              <a:t>Početna faza projektovanja baze podataka je </a:t>
            </a:r>
            <a:r>
              <a:rPr b="1" lang="sr"/>
              <a:t>konceptualno modelovanje</a:t>
            </a:r>
            <a:r>
              <a:rPr lang="sr"/>
              <a:t>, koje omogućava specifikaciju sveukupne strukture baze podataka na visokom nivou apstrakcije.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Konceptualno modelovanje</a:t>
            </a:r>
            <a:endParaRPr/>
          </a:p>
        </p:txBody>
      </p:sp>
      <p:sp>
        <p:nvSpPr>
          <p:cNvPr id="71" name="Google Shape;71;p15"/>
          <p:cNvSpPr txBox="1"/>
          <p:nvPr>
            <p:ph idx="1" type="body"/>
          </p:nvPr>
        </p:nvSpPr>
        <p:spPr>
          <a:xfrm>
            <a:off x="311700" y="1234075"/>
            <a:ext cx="8520600" cy="3909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sr"/>
              <a:t>Notacije:</a:t>
            </a:r>
            <a:br>
              <a:rPr lang="sr"/>
            </a:br>
            <a:r>
              <a:rPr lang="sr"/>
              <a:t>- Najčešće se koristi </a:t>
            </a:r>
            <a:r>
              <a:rPr b="1" lang="sr"/>
              <a:t>ER/EER </a:t>
            </a:r>
            <a:r>
              <a:rPr lang="sr"/>
              <a:t>(Entity-Relationship/Enhanced Entity-Relationship)</a:t>
            </a:r>
            <a:br>
              <a:rPr lang="sr"/>
            </a:br>
            <a:r>
              <a:rPr lang="sr"/>
              <a:t>- U praksi se često koriste alternativne, konceptualno slične notacije, kao što je npr. </a:t>
            </a:r>
            <a:r>
              <a:rPr b="1" lang="sr"/>
              <a:t>IE </a:t>
            </a:r>
            <a:r>
              <a:rPr lang="sr"/>
              <a:t>(Information Engineering)</a:t>
            </a:r>
            <a:br>
              <a:rPr lang="sr"/>
            </a:br>
            <a:r>
              <a:rPr lang="sr"/>
              <a:t>- Sve širu primjenu u konceptualnom modelovanju baze podataka ima i </a:t>
            </a:r>
            <a:r>
              <a:rPr b="1" lang="sr"/>
              <a:t>UML dijagram klasa</a:t>
            </a:r>
            <a:endParaRPr b="1"/>
          </a:p>
          <a:p>
            <a:pPr indent="-342900" lvl="0" marL="457200" rtl="0" algn="l">
              <a:spcBef>
                <a:spcPts val="0"/>
              </a:spcBef>
              <a:spcAft>
                <a:spcPts val="0"/>
              </a:spcAft>
              <a:buSzPts val="1800"/>
              <a:buChar char="●"/>
            </a:pPr>
            <a:r>
              <a:rPr lang="sr"/>
              <a:t>IE Notacija:</a:t>
            </a:r>
            <a:br>
              <a:rPr lang="sr"/>
            </a:br>
            <a:r>
              <a:rPr lang="sr"/>
              <a:t>- Često korištena notacija za konceptualno modelovanje u softverskim alatima za projektovanje baza podataka</a:t>
            </a:r>
            <a:br>
              <a:rPr lang="sr"/>
            </a:br>
            <a:r>
              <a:rPr lang="sr"/>
              <a:t>- Iako raspolaže većinom semantički ekvivalentnih koncepata, ipak postoje neki ER/EER koncepti koji nisu podržani (agregacija, itd.)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IE Notacija</a:t>
            </a:r>
            <a:endParaRPr/>
          </a:p>
        </p:txBody>
      </p:sp>
      <p:sp>
        <p:nvSpPr>
          <p:cNvPr id="77" name="Google Shape;77;p16"/>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sr"/>
              <a:t>Entitetski tipovi </a:t>
            </a:r>
            <a:r>
              <a:rPr lang="sr"/>
              <a:t>u IE zasnovanom ERwin konceptualnom modelu mogu da se prikažu na različitim nivoima detaljnosti:</a:t>
            </a:r>
            <a:br>
              <a:rPr lang="sr"/>
            </a:br>
            <a:r>
              <a:rPr lang="sr"/>
              <a:t>- bez atributa a)</a:t>
            </a:r>
            <a:br>
              <a:rPr lang="sr"/>
            </a:br>
            <a:r>
              <a:rPr lang="sr"/>
              <a:t>- samo primarni ključevi b)</a:t>
            </a:r>
            <a:br>
              <a:rPr lang="sr"/>
            </a:br>
            <a:r>
              <a:rPr lang="sr"/>
              <a:t>- svi atributi c)</a:t>
            </a:r>
            <a:endParaRPr/>
          </a:p>
          <a:p>
            <a:pPr indent="-342900" lvl="0" marL="457200" rtl="0" algn="l">
              <a:spcBef>
                <a:spcPts val="0"/>
              </a:spcBef>
              <a:spcAft>
                <a:spcPts val="0"/>
              </a:spcAft>
              <a:buSzPts val="1800"/>
              <a:buChar char="●"/>
            </a:pPr>
            <a:r>
              <a:rPr lang="sr"/>
              <a:t>Atributi koji čine </a:t>
            </a:r>
            <a:r>
              <a:rPr b="1" lang="sr"/>
              <a:t>primarni ključ</a:t>
            </a:r>
            <a:r>
              <a:rPr lang="sr"/>
              <a:t> prikazuju se u gornjoj sekciji pravougaonika, odvojeno od ostalih atributa</a:t>
            </a:r>
            <a:endParaRPr/>
          </a:p>
        </p:txBody>
      </p:sp>
      <p:pic>
        <p:nvPicPr>
          <p:cNvPr id="78" name="Google Shape;78;p16"/>
          <p:cNvPicPr preferRelativeResize="0"/>
          <p:nvPr/>
        </p:nvPicPr>
        <p:blipFill>
          <a:blip r:embed="rId3">
            <a:alphaModFix/>
          </a:blip>
          <a:stretch>
            <a:fillRect/>
          </a:stretch>
        </p:blipFill>
        <p:spPr>
          <a:xfrm>
            <a:off x="980700" y="3595450"/>
            <a:ext cx="7182600" cy="154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IE Notacija</a:t>
            </a:r>
            <a:endParaRPr/>
          </a:p>
        </p:txBody>
      </p:sp>
      <p:sp>
        <p:nvSpPr>
          <p:cNvPr id="84" name="Google Shape;84;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sr"/>
              <a:t>Neidentifikujuće veze </a:t>
            </a:r>
            <a:r>
              <a:rPr lang="sr"/>
              <a:t>prikazuju se isprekidanim linijama, a </a:t>
            </a:r>
            <a:r>
              <a:rPr b="1" lang="sr"/>
              <a:t>identifikujuće veze </a:t>
            </a:r>
            <a:r>
              <a:rPr lang="sr"/>
              <a:t>neisprekidanim linijama.</a:t>
            </a:r>
            <a:endParaRPr/>
          </a:p>
          <a:p>
            <a:pPr indent="-342900" lvl="0" marL="457200" rtl="0" algn="l">
              <a:spcBef>
                <a:spcPts val="0"/>
              </a:spcBef>
              <a:spcAft>
                <a:spcPts val="0"/>
              </a:spcAft>
              <a:buSzPts val="1800"/>
              <a:buChar char="●"/>
            </a:pPr>
            <a:r>
              <a:rPr lang="sr"/>
              <a:t>Za specifikaciju kardinalnosti mapiranja koristi se notacija </a:t>
            </a:r>
            <a:r>
              <a:rPr b="1" lang="sr"/>
              <a:t>ptičije stopalo:</a:t>
            </a:r>
            <a:br>
              <a:rPr lang="sr"/>
            </a:br>
            <a:r>
              <a:rPr lang="sr"/>
              <a:t>- kardinalnost više prikazuje se u obliku višestrukog završetka</a:t>
            </a:r>
            <a:br>
              <a:rPr lang="sr"/>
            </a:br>
            <a:r>
              <a:rPr lang="sr"/>
              <a:t>- kardinalnost jedan prikazuje se u obliku jednostrukog završetka</a:t>
            </a:r>
            <a:endParaRPr/>
          </a:p>
          <a:p>
            <a:pPr indent="-342900" lvl="0" marL="457200" rtl="0" algn="l">
              <a:spcBef>
                <a:spcPts val="0"/>
              </a:spcBef>
              <a:spcAft>
                <a:spcPts val="0"/>
              </a:spcAft>
              <a:buSzPts val="1800"/>
              <a:buChar char="●"/>
            </a:pPr>
            <a:r>
              <a:rPr lang="sr"/>
              <a:t>Ograničenja učešća entiteta u vezama sepcifikuju se na potpuno drugačiji način u odnosu na ER notaciju</a:t>
            </a:r>
            <a:endParaRPr/>
          </a:p>
          <a:p>
            <a:pPr indent="-342900" lvl="0" marL="457200" rtl="0" algn="l">
              <a:spcBef>
                <a:spcPts val="0"/>
              </a:spcBef>
              <a:spcAft>
                <a:spcPts val="0"/>
              </a:spcAft>
              <a:buSzPts val="1800"/>
              <a:buChar char="●"/>
            </a:pPr>
            <a:r>
              <a:rPr lang="sr"/>
              <a:t>Parcijalna participacija entiteta nekog tipa specifikuje se kružićem na suprotnoj strani veze.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IE Notacija</a:t>
            </a:r>
            <a:endParaRPr/>
          </a:p>
        </p:txBody>
      </p:sp>
      <p:sp>
        <p:nvSpPr>
          <p:cNvPr id="90" name="Google Shape;90;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91" name="Google Shape;91;p18"/>
          <p:cNvPicPr preferRelativeResize="0"/>
          <p:nvPr/>
        </p:nvPicPr>
        <p:blipFill>
          <a:blip r:embed="rId3">
            <a:alphaModFix/>
          </a:blip>
          <a:stretch>
            <a:fillRect/>
          </a:stretch>
        </p:blipFill>
        <p:spPr>
          <a:xfrm>
            <a:off x="0" y="1234086"/>
            <a:ext cx="9144003" cy="38888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IE Notacija</a:t>
            </a:r>
            <a:endParaRPr/>
          </a:p>
        </p:txBody>
      </p:sp>
      <p:sp>
        <p:nvSpPr>
          <p:cNvPr id="97" name="Google Shape;97;p19"/>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Za razliku od </a:t>
            </a:r>
            <a:r>
              <a:rPr b="1" lang="sr"/>
              <a:t>jakih entitetskih tipova</a:t>
            </a:r>
            <a:r>
              <a:rPr lang="sr"/>
              <a:t>, koji se reprezentuju odgovarajućim pravougaonikom, </a:t>
            </a:r>
            <a:r>
              <a:rPr b="1" lang="sr"/>
              <a:t>slabi entitetski tipovi</a:t>
            </a:r>
            <a:r>
              <a:rPr lang="sr"/>
              <a:t> reprezentuju se pravougaonikom sa zaobljenim ivicama.</a:t>
            </a:r>
            <a:endParaRPr/>
          </a:p>
          <a:p>
            <a:pPr indent="-342900" lvl="0" marL="457200" rtl="0" algn="l">
              <a:lnSpc>
                <a:spcPct val="115000"/>
              </a:lnSpc>
              <a:spcBef>
                <a:spcPts val="0"/>
              </a:spcBef>
              <a:spcAft>
                <a:spcPts val="0"/>
              </a:spcAft>
              <a:buSzPts val="1800"/>
              <a:buChar char="●"/>
            </a:pPr>
            <a:r>
              <a:rPr lang="sr"/>
              <a:t>Atributi koji predstavljaju </a:t>
            </a:r>
            <a:r>
              <a:rPr b="1" lang="sr"/>
              <a:t>diskriminator slabog entitetskog tipa</a:t>
            </a:r>
            <a:r>
              <a:rPr lang="sr"/>
              <a:t> reprezentuju se identično atributima primarnog ključa jakog entitetskog tipa, tj. označavaju se istim simbolom i prikazuju u gornjoj sekciji pravougaonika</a:t>
            </a:r>
            <a:r>
              <a:rPr lang="sr" sz="2400"/>
              <a:t> </a:t>
            </a:r>
            <a:endParaRPr/>
          </a:p>
        </p:txBody>
      </p:sp>
      <p:pic>
        <p:nvPicPr>
          <p:cNvPr id="98" name="Google Shape;98;p19"/>
          <p:cNvPicPr preferRelativeResize="0"/>
          <p:nvPr/>
        </p:nvPicPr>
        <p:blipFill>
          <a:blip r:embed="rId3">
            <a:alphaModFix/>
          </a:blip>
          <a:stretch>
            <a:fillRect/>
          </a:stretch>
        </p:blipFill>
        <p:spPr>
          <a:xfrm>
            <a:off x="1602150" y="3637075"/>
            <a:ext cx="5939700" cy="150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IE Notacija</a:t>
            </a:r>
            <a:endParaRPr/>
          </a:p>
        </p:txBody>
      </p:sp>
      <p:sp>
        <p:nvSpPr>
          <p:cNvPr id="104" name="Google Shape;104;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Vezni tip sa kardinalnošću mapiranja </a:t>
            </a:r>
            <a:r>
              <a:rPr b="1" lang="sr"/>
              <a:t>više:više, </a:t>
            </a:r>
            <a:r>
              <a:rPr lang="sr"/>
              <a:t>ako nema opisne atribute, može da se predstavi kao vezni tip a).</a:t>
            </a:r>
            <a:endParaRPr/>
          </a:p>
          <a:p>
            <a:pPr indent="-342900" lvl="0" marL="457200" rtl="0" algn="l">
              <a:spcBef>
                <a:spcPts val="0"/>
              </a:spcBef>
              <a:spcAft>
                <a:spcPts val="0"/>
              </a:spcAft>
              <a:buSzPts val="1800"/>
              <a:buChar char="●"/>
            </a:pPr>
            <a:r>
              <a:rPr lang="sr"/>
              <a:t>Međutim, ako se u toku projektovanja identifikuju atributi veznog tipa sa kardinalnošću mapiranja </a:t>
            </a:r>
            <a:r>
              <a:rPr b="1" lang="sr"/>
              <a:t>više:više</a:t>
            </a:r>
            <a:r>
              <a:rPr lang="sr"/>
              <a:t>, tada takav vezni tip ne može da se predstavi kao vezni tip (jer IE notacija ne omogućava da se veznim tipovima specifikuju atributi), već mora da se reprezentuje odgovarajućim slabim entitetskim tipom i identifikujućim veznim tipovima sa odnosnim entitetskim tipovima 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IE Notacija</a:t>
            </a:r>
            <a:endParaRPr/>
          </a:p>
        </p:txBody>
      </p:sp>
      <p:sp>
        <p:nvSpPr>
          <p:cNvPr id="110" name="Google Shape;110;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rotWithShape="1">
          <a:blip r:embed="rId3">
            <a:alphaModFix/>
          </a:blip>
          <a:srcRect b="1156" l="0" r="0" t="0"/>
          <a:stretch/>
        </p:blipFill>
        <p:spPr>
          <a:xfrm>
            <a:off x="0" y="1552900"/>
            <a:ext cx="9143999" cy="354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