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layfair Display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hibh8BV8dK4vG9PNR7aMmKIUaq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9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9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2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36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3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OOP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Oktobar 27,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311700" y="1234075"/>
            <a:ext cx="8520600" cy="3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Prikazani kod i output iz Python konzole pokazuju način definicije klase te način instanciranja dva objekta </a:t>
            </a:r>
            <a:r>
              <a:rPr b="1" lang="en"/>
              <a:t>d1</a:t>
            </a:r>
            <a:r>
              <a:rPr lang="en"/>
              <a:t> i </a:t>
            </a:r>
            <a:r>
              <a:rPr b="1" lang="en"/>
              <a:t>d2</a:t>
            </a:r>
            <a:r>
              <a:rPr lang="en"/>
              <a:t>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Printanjem u konzoli objekata </a:t>
            </a:r>
            <a:r>
              <a:rPr b="1" lang="en"/>
              <a:t>d1</a:t>
            </a:r>
            <a:r>
              <a:rPr lang="en"/>
              <a:t> i </a:t>
            </a:r>
            <a:r>
              <a:rPr b="1" lang="en"/>
              <a:t>d2</a:t>
            </a:r>
            <a:r>
              <a:rPr lang="en"/>
              <a:t> moguće je vidjeti da su oba objekta instance te da je svaka zasebno </a:t>
            </a:r>
            <a:r>
              <a:rPr b="1" lang="en"/>
              <a:t>referencirana</a:t>
            </a:r>
            <a:r>
              <a:rPr lang="en"/>
              <a:t> u memoriji na drugo adresno mjesto.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Atributi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Atributi pružaju mogućnost dodjeljivanje stanja objekata. Njihova definicija nalazi se unutar klase i vrijedi za sve objekte instancirane iz klase.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Postoje dvije vrste atributa:</a:t>
            </a:r>
            <a:br>
              <a:rPr lang="en"/>
            </a:br>
            <a:r>
              <a:rPr lang="en"/>
              <a:t>1. </a:t>
            </a:r>
            <a:r>
              <a:rPr b="1" lang="en"/>
              <a:t>Klasni (globalni) atributi</a:t>
            </a:r>
            <a:br>
              <a:rPr b="1" lang="en"/>
            </a:br>
            <a:r>
              <a:rPr lang="en"/>
              <a:t>2. </a:t>
            </a:r>
            <a:r>
              <a:rPr b="1" lang="en"/>
              <a:t>Objektni (lokalni) atributi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Globalni atributi</a:t>
            </a:r>
            <a:endParaRPr/>
          </a:p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311700" y="1234075"/>
            <a:ext cx="8520600" cy="3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Atributi koji pripadaju svim objektima zovu se </a:t>
            </a:r>
            <a:r>
              <a:rPr b="1" lang="en"/>
              <a:t>klasni</a:t>
            </a:r>
            <a:r>
              <a:rPr lang="en"/>
              <a:t> atributi, i definišu se odmah poslije definicije klase. To su </a:t>
            </a:r>
            <a:r>
              <a:rPr b="1" lang="en"/>
              <a:t>globalne</a:t>
            </a:r>
            <a:r>
              <a:rPr lang="en"/>
              <a:t> </a:t>
            </a:r>
            <a:r>
              <a:rPr b="1" lang="en"/>
              <a:t>varijable</a:t>
            </a:r>
            <a:r>
              <a:rPr lang="en"/>
              <a:t> koje vrijede za sve objekte instancirane iz te klase.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8350"/>
            <a:ext cx="9144001" cy="407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Globalni atributi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Atribut </a:t>
            </a:r>
            <a:r>
              <a:rPr b="1" lang="en"/>
              <a:t>ime</a:t>
            </a:r>
            <a:r>
              <a:rPr lang="en"/>
              <a:t> je dostupan svim objektima kao i samoj klasi </a:t>
            </a:r>
            <a:r>
              <a:rPr b="1" lang="en"/>
              <a:t>Dokument</a:t>
            </a:r>
            <a:r>
              <a:rPr lang="en"/>
              <a:t>. Potrebno je napomenuti da je moguće doći do greške ako objekat nastoji mijenjati vrijednost </a:t>
            </a:r>
            <a:r>
              <a:rPr b="1" lang="en"/>
              <a:t>klasnom</a:t>
            </a:r>
            <a:r>
              <a:rPr lang="en"/>
              <a:t> </a:t>
            </a:r>
            <a:r>
              <a:rPr b="1" lang="en"/>
              <a:t>atributu</a:t>
            </a:r>
            <a:r>
              <a:rPr lang="en"/>
              <a:t>. Takvim činom nije izmijenjena vrijednost </a:t>
            </a:r>
            <a:r>
              <a:rPr b="1" lang="en"/>
              <a:t>klasnom</a:t>
            </a:r>
            <a:r>
              <a:rPr lang="en"/>
              <a:t> </a:t>
            </a:r>
            <a:r>
              <a:rPr b="1" lang="en"/>
              <a:t>atributu</a:t>
            </a:r>
            <a:r>
              <a:rPr lang="en"/>
              <a:t> već je kreiran novi </a:t>
            </a:r>
            <a:r>
              <a:rPr b="1" lang="en"/>
              <a:t>atribut</a:t>
            </a:r>
            <a:r>
              <a:rPr lang="en"/>
              <a:t> istoga imena, a koji pripada objektu.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1700" y="1234075"/>
            <a:ext cx="85206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725"/>
            <a:ext cx="8520600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Globalni atributi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Svrha postojanja </a:t>
            </a:r>
            <a:r>
              <a:rPr b="1" lang="en"/>
              <a:t>globalnih</a:t>
            </a:r>
            <a:r>
              <a:rPr lang="en"/>
              <a:t> </a:t>
            </a:r>
            <a:r>
              <a:rPr b="1" lang="en"/>
              <a:t>atributa</a:t>
            </a:r>
            <a:r>
              <a:rPr lang="en"/>
              <a:t> je u tome da omoguće identifikaciju objekata instanciranih iz jedne klase. Slijedeći primjeri primjene dati su na klasi Parking:</a:t>
            </a:r>
            <a:br>
              <a:rPr lang="en"/>
            </a:br>
            <a:r>
              <a:rPr lang="en"/>
              <a:t>1. identifikacijski broj objekata (npr. </a:t>
            </a:r>
            <a:r>
              <a:rPr b="1" lang="en"/>
              <a:t>Parking01</a:t>
            </a:r>
            <a:r>
              <a:rPr lang="en"/>
              <a:t>, </a:t>
            </a:r>
            <a:r>
              <a:rPr b="1" lang="en"/>
              <a:t>Parking02</a:t>
            </a:r>
            <a:r>
              <a:rPr lang="en"/>
              <a:t>, ...)</a:t>
            </a:r>
            <a:br>
              <a:rPr lang="en"/>
            </a:br>
            <a:r>
              <a:rPr lang="en"/>
              <a:t>2. lista objekata (npr. </a:t>
            </a:r>
            <a:r>
              <a:rPr b="1" lang="en"/>
              <a:t>[obj1,obj2,obj3]</a:t>
            </a:r>
            <a:r>
              <a:rPr lang="en"/>
              <a:t>)</a:t>
            </a:r>
            <a:br>
              <a:rPr lang="en"/>
            </a:br>
            <a:r>
              <a:rPr lang="en"/>
              <a:t>3. kumulativne sume (npr. ukupan broj automobila parkiranih na svim parkinzima)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Objektni atributi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Objektni</a:t>
            </a:r>
            <a:r>
              <a:rPr lang="en"/>
              <a:t> </a:t>
            </a:r>
            <a:r>
              <a:rPr b="1" lang="en"/>
              <a:t>atributi</a:t>
            </a:r>
            <a:r>
              <a:rPr lang="en"/>
              <a:t> čine atribute definisane u klasi unutar posebne metode koja se zove </a:t>
            </a:r>
            <a:r>
              <a:rPr b="1" lang="en"/>
              <a:t>__init__</a:t>
            </a:r>
            <a:r>
              <a:rPr lang="en"/>
              <a:t>. Ova metoda pripada u kategoriju “magičnih metoda klase” jer pruža napredne mogućnosti.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Inicijalizacija je u drugim programskim jezicima prisutna pod nazivom </a:t>
            </a:r>
            <a:r>
              <a:rPr b="1" lang="en"/>
              <a:t>konstruktor</a:t>
            </a:r>
            <a:r>
              <a:rPr lang="en"/>
              <a:t>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Ona ima za cilj omogućiti definiciju atributa koji  će poprimati stanja definisana prilikom stvaranja objekta.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311700" y="1234075"/>
            <a:ext cx="8520600" cy="3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413" y="1048738"/>
            <a:ext cx="7897176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Objektni atributi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Metoda </a:t>
            </a:r>
            <a:r>
              <a:rPr b="1" lang="en"/>
              <a:t>__init__</a:t>
            </a:r>
            <a:r>
              <a:rPr lang="en"/>
              <a:t> omogućuje, prihvatanje argumenata predanih Klasi  prilikom formiranja objekta.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radimo tako da u argument listu metode </a:t>
            </a:r>
            <a:r>
              <a:rPr b="1" lang="en"/>
              <a:t>__init__</a:t>
            </a:r>
            <a:r>
              <a:rPr lang="en"/>
              <a:t> predamo vrijednosti koje želimo da pojedini atributi tog objekta poprime.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234075"/>
            <a:ext cx="8520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Python </a:t>
            </a:r>
            <a:r>
              <a:rPr lang="en"/>
              <a:t>je inicijalno zamišljen kao objektno orijentisani programski jezik.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Pojam objekat je ključ za razumijevanje objektno-orijentisanog pristupa programiranju.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Objekat je kompozicija </a:t>
            </a:r>
            <a:r>
              <a:rPr b="1" lang="en"/>
              <a:t>stanja </a:t>
            </a:r>
            <a:r>
              <a:rPr lang="en"/>
              <a:t>(atributi, varijable) i </a:t>
            </a:r>
            <a:r>
              <a:rPr b="1" lang="en"/>
              <a:t>ponašanja </a:t>
            </a:r>
            <a:r>
              <a:rPr lang="en"/>
              <a:t>(metode, funkcije).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Stanje jednog objekta čine njegovi </a:t>
            </a:r>
            <a:r>
              <a:rPr b="1" lang="en"/>
              <a:t>atributi</a:t>
            </a:r>
            <a:r>
              <a:rPr lang="en"/>
              <a:t> (npr. objekat automobil može imati atribute veličina točkova, snaga motora, trenutna brzina) koji su u programu upisani kao varijable koje poprimaju određene vrijednosti (</a:t>
            </a:r>
            <a:r>
              <a:rPr b="1" lang="en"/>
              <a:t>stanja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4996"/>
            <a:ext cx="9144001" cy="4018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Metode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Metode</a:t>
            </a:r>
            <a:r>
              <a:rPr lang="en"/>
              <a:t> su funkcije koje koristimo da u klasi definišemo promjenu stanja </a:t>
            </a:r>
            <a:r>
              <a:rPr b="1" lang="en"/>
              <a:t>atributa</a:t>
            </a:r>
            <a:r>
              <a:rPr lang="en"/>
              <a:t>, izvršimo neke aktivnosti ili obavimo neke druge radnje vezane uz određeni objekat.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Svaka metoda mora biti definisana kao funkcija i posjedovati minimalno jedan argument, a to je </a:t>
            </a:r>
            <a:r>
              <a:rPr b="1" lang="en"/>
              <a:t>self</a:t>
            </a:r>
            <a:r>
              <a:rPr lang="en"/>
              <a:t> kao opis objekta za kojeg se izvršava metoda.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311700" y="1017600"/>
            <a:ext cx="85206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175" y="1017725"/>
            <a:ext cx="6961649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Metode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311700" y="1234075"/>
            <a:ext cx="85206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Self</a:t>
            </a:r>
            <a:r>
              <a:rPr lang="en"/>
              <a:t> dobija značaj kao prvi član argument liste metode </a:t>
            </a:r>
            <a:br>
              <a:rPr lang="en"/>
            </a:br>
            <a:r>
              <a:rPr b="1" lang="en"/>
              <a:t>__init__ </a:t>
            </a:r>
            <a:r>
              <a:rPr lang="en"/>
              <a:t>(def __init__(self,arg1,arg2,...)).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Unutar same metode svaki od atributa koji se koriste mora biti zapisan uz pomoć “</a:t>
            </a:r>
            <a:r>
              <a:rPr b="1" lang="en"/>
              <a:t>self.</a:t>
            </a:r>
            <a:r>
              <a:rPr lang="en"/>
              <a:t>” prefiksa.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Kada pozivamo neku metodu tada predajemo objekat u obliku riječi </a:t>
            </a:r>
            <a:r>
              <a:rPr b="1" lang="en"/>
              <a:t>self</a:t>
            </a:r>
            <a:r>
              <a:rPr lang="en"/>
              <a:t>, te nakon toga vrijednosti koje želimo dodijeliti atributima. Ali u stvarnosti </a:t>
            </a:r>
            <a:r>
              <a:rPr b="1" lang="en"/>
              <a:t>Python</a:t>
            </a:r>
            <a:r>
              <a:rPr lang="en"/>
              <a:t> dozvoljava pozivanje funkcija bez davanja sebe kao prvog člana argument liste.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Metode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 slijedećem primjeru poredimo dva poziva metode gdje je prvi na način da objekat poziva metodu, a druga da </a:t>
            </a:r>
            <a:r>
              <a:rPr b="1" lang="en"/>
              <a:t>Klasnoj</a:t>
            </a:r>
            <a:r>
              <a:rPr lang="en"/>
              <a:t> metodi predamo objekat kao prvi član argument liste te nakon njega sve ostale argumente.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800" y="1017725"/>
            <a:ext cx="625239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Kao što se vidi </a:t>
            </a:r>
            <a:r>
              <a:rPr b="1" lang="en"/>
              <a:t>d1.Info()</a:t>
            </a:r>
            <a:r>
              <a:rPr lang="en"/>
              <a:t> je isto što i </a:t>
            </a:r>
            <a:r>
              <a:rPr b="1" lang="en"/>
              <a:t>Dokument.Info(d1)</a:t>
            </a:r>
            <a:r>
              <a:rPr lang="en"/>
              <a:t>. Prvi pruža mogućnost jednostavnijeg poziva metode dok drugi pokazuje način kako </a:t>
            </a:r>
            <a:r>
              <a:rPr b="1" lang="en"/>
              <a:t>Python</a:t>
            </a:r>
            <a:r>
              <a:rPr lang="en"/>
              <a:t> ustvari radi, tj. predaje metodi objekat koji u deklaraciji metode stoji kao </a:t>
            </a:r>
            <a:r>
              <a:rPr b="1" lang="en"/>
              <a:t>self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Napisati klasu koja reprezentuje kompleksne brojeve. Klasa treba da sadrži dva atributa i tri metode (metode za sabiranje i oduzimanje kompleksnih brojeva, te metoda za ispis kompleksnih brojeva u obliku </a:t>
            </a:r>
            <a:r>
              <a:rPr b="1" lang="en"/>
              <a:t>npr. 4 + 5j</a:t>
            </a:r>
            <a:r>
              <a:rPr lang="en"/>
              <a:t>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Napisati klasu koja reprezentuje pravougaonik. Napisati funkcije koje računaju površinu i obim pravougaonika.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Napisati klasu koja reprezentuje automobil. Porizvoljno izabrati atribute jednog automobila (npr. Marka automobila, model, dimenzije, broj konjskih snaga, itd.). Osim slobodno izabranih atributa, potrebno je da postoji atribut </a:t>
            </a:r>
            <a:r>
              <a:rPr b="1" lang="en"/>
              <a:t>upaljen</a:t>
            </a:r>
            <a:r>
              <a:rPr lang="en"/>
              <a:t> tipa </a:t>
            </a:r>
            <a:r>
              <a:rPr b="1" lang="en"/>
              <a:t>boolean.</a:t>
            </a:r>
            <a:r>
              <a:rPr lang="en"/>
              <a:t> Napisati metode za ispis automobila, paljenje, gašenje automobila i druge koje vi želite.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Ponašanje ili aktivnosti određenog objekta zapisane su u programu u obliku </a:t>
            </a:r>
            <a:r>
              <a:rPr b="1" lang="en"/>
              <a:t>funkcija</a:t>
            </a:r>
            <a:r>
              <a:rPr lang="en"/>
              <a:t> koje izvršavaju određene radnje važne za objekat ili korisnike koji koriste objekte (npr. </a:t>
            </a:r>
            <a:r>
              <a:rPr b="1" lang="en"/>
              <a:t>metode</a:t>
            </a:r>
            <a:r>
              <a:rPr lang="en"/>
              <a:t> koje može izvršiti automobil su kočenje, ubrzavanje, mijenjanje brzine, skretanje).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Tako definisani objekti pružaju mogućnost proširenja postojeće funkcionalnosti programskog jezika i time programeru olakšavaju pisanje programa.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234075"/>
            <a:ext cx="8520600" cy="3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Često se može sresti prilikom izrade aplikacija sa grafičkim interfejsom ili bilo kojom drugom aplikacijom čiji korisnici moraju kreirati objekte, mijenjati njihova stanja i koristiti metode kako bi definisali ponašanje ili uzrokovali neku aktivnost vezanu uz objekat.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Primjer</a:t>
            </a:r>
            <a:r>
              <a:rPr lang="en"/>
              <a:t>: "Aplikacija za pisanje teksta" pruža mogućnost korisniku sljedećih funkcionalnosti:</a:t>
            </a:r>
            <a:br>
              <a:rPr lang="en"/>
            </a:br>
            <a:r>
              <a:rPr lang="en"/>
              <a:t>1. </a:t>
            </a:r>
            <a:r>
              <a:rPr b="1" lang="en"/>
              <a:t>izradu novog dokumenta</a:t>
            </a:r>
            <a:r>
              <a:rPr lang="en"/>
              <a:t> - (u programskom kodu dokument je objekat)</a:t>
            </a:r>
            <a:br>
              <a:rPr lang="en"/>
            </a:br>
            <a:r>
              <a:rPr lang="en"/>
              <a:t>2. </a:t>
            </a:r>
            <a:r>
              <a:rPr b="1" lang="en"/>
              <a:t>mijenjanje sadržaja dokumenta</a:t>
            </a:r>
            <a:r>
              <a:rPr lang="en"/>
              <a:t> (sadržaj je jedan od atributa objekta)</a:t>
            </a:r>
            <a:br>
              <a:rPr lang="en"/>
            </a:br>
            <a:r>
              <a:rPr lang="en"/>
              <a:t>3. </a:t>
            </a:r>
            <a:r>
              <a:rPr b="1" lang="en"/>
              <a:t>mijenjanje naziva dokumenta</a:t>
            </a:r>
            <a:r>
              <a:rPr lang="en"/>
              <a:t> (sadržaj je jedan od atributa objekta)</a:t>
            </a:r>
            <a:br>
              <a:rPr lang="en"/>
            </a:br>
            <a:r>
              <a:rPr lang="en"/>
              <a:t>4. </a:t>
            </a:r>
            <a:r>
              <a:rPr b="1" lang="en"/>
              <a:t>zapis sadržaja dokumenta u datoteku</a:t>
            </a:r>
            <a:r>
              <a:rPr lang="en"/>
              <a:t> (</a:t>
            </a:r>
            <a:r>
              <a:rPr i="1" lang="en"/>
              <a:t>Save</a:t>
            </a:r>
            <a:r>
              <a:rPr lang="en"/>
              <a:t>, </a:t>
            </a:r>
            <a:r>
              <a:rPr i="1" lang="en"/>
              <a:t>Save As</a:t>
            </a:r>
            <a:r>
              <a:rPr lang="en"/>
              <a:t> funkcije kao metode objekta dokumenta) itd.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234075"/>
            <a:ext cx="8520600" cy="3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Aplikacija poput ove takođe mora omogućiti i kreiranje ili učitavanje nekoliko objekata kako bismo mogli porediti ili kopirati njihov sadržaj ili  npr. spojiti više dokumenata u jedan. Da bi to omogućila aplikacija mora da sadrži način kako da omogući istovremenu pojavu više dokumenata.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 programu našem bi to značilo sljedeće. Dokument je opisan kao objekat u programskom kodu. Više dokumenata time čini više objekata gdje svaki može imati </a:t>
            </a:r>
            <a:r>
              <a:rPr b="1" lang="en"/>
              <a:t>sadržaj</a:t>
            </a:r>
            <a:r>
              <a:rPr lang="en"/>
              <a:t>, </a:t>
            </a:r>
            <a:r>
              <a:rPr b="1" lang="en"/>
              <a:t>naziv</a:t>
            </a:r>
            <a:r>
              <a:rPr lang="en"/>
              <a:t> kao svoje atribute te metode </a:t>
            </a:r>
            <a:r>
              <a:rPr b="1" lang="en"/>
              <a:t>Open</a:t>
            </a:r>
            <a:r>
              <a:rPr lang="en"/>
              <a:t> ,</a:t>
            </a:r>
            <a:r>
              <a:rPr b="1" lang="en"/>
              <a:t>Save</a:t>
            </a:r>
            <a:r>
              <a:rPr lang="en"/>
              <a:t>, </a:t>
            </a:r>
            <a:r>
              <a:rPr b="1" lang="en"/>
              <a:t>Left</a:t>
            </a:r>
            <a:r>
              <a:rPr lang="en"/>
              <a:t>, itd. kao ponašanja koja aplikacija omogućuje pojedinom dokumentu tj. objektu.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311700" y="1234075"/>
            <a:ext cx="8520600" cy="3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dolazimo do problema što svi kreirani dokumenti imaju varijable kao stanja i funkcije kao metode koje su jednake za sve dokumente/objekte.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Kako bi aplikacija svim dokumentima omogućila tako nešto, mora u aplikaciji postojati zapis koji definiše kako će se ponašati svaki pojedini objekat dokumenta te koje će funkcionalnosti svakom dokumentu aplikacija omogućiti.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Taj zapis u objektno-orijentisanim programskim jezicima nazivamo </a:t>
            </a:r>
            <a:r>
              <a:rPr b="1" lang="en"/>
              <a:t>Klasom</a:t>
            </a:r>
            <a:r>
              <a:rPr lang="en"/>
              <a:t>, a svaki poziv za kreiranje novog objekta </a:t>
            </a:r>
            <a:r>
              <a:rPr b="1" lang="en"/>
              <a:t>instanciranje</a:t>
            </a:r>
            <a:r>
              <a:rPr lang="en"/>
              <a:t>. Time je svaki objekat definisan kao jedna</a:t>
            </a:r>
            <a:r>
              <a:rPr b="1" lang="en"/>
              <a:t> instanca klase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Klase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Klase</a:t>
            </a:r>
            <a:r>
              <a:rPr lang="en"/>
              <a:t> predstavljaju definiciju svih </a:t>
            </a:r>
            <a:r>
              <a:rPr b="1" lang="en"/>
              <a:t>atributa</a:t>
            </a:r>
            <a:r>
              <a:rPr lang="en"/>
              <a:t> i </a:t>
            </a:r>
            <a:r>
              <a:rPr b="1" lang="en"/>
              <a:t>metoda</a:t>
            </a:r>
            <a:r>
              <a:rPr lang="en"/>
              <a:t> koje će instance te klase poprimiti.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definisanje klase, tj. opisa objekta, koristi se izraz: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nakon kojeg slijede definicije atributa i metoda.</a:t>
            </a:r>
            <a:endParaRPr/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750" y="2337225"/>
            <a:ext cx="4376501" cy="9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234075"/>
            <a:ext cx="8520600" cy="3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4075"/>
            <a:ext cx="9144000" cy="39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25" y="2076450"/>
            <a:ext cx="70675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