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layfair Display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j8FI0G/hwNdWP2ivUf6ImvVbPP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italic.fntdata"/><Relationship Id="rId25" Type="http://schemas.openxmlformats.org/officeDocument/2006/relationships/font" Target="fonts/PlayfairDisplay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0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0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29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2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2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3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2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27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27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b="0" i="0" sz="18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b="0" i="0" sz="14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en"/>
              <a:t>OOP - Nastavak</a:t>
            </a:r>
            <a:endParaRPr/>
          </a:p>
        </p:txBody>
      </p:sp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Novembar 03,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Nasljeđivanje</a:t>
            </a:r>
            <a:endParaRPr/>
          </a:p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Objekti koje je moguće sresti u stvarnom životu najčešće su kategorisani u neke grupe ili klastere, ili su dio neke hijerarhijske strukture. Rijetko da je neki objekat jedinstven u svoj svojoj unutrašnjosti. Čovjek jede, životinja jede, a i biljke jedu tj. izvršavaju jednu od svojih najvažnijih funkcija.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Biciklo je kopneno vozilo, kao i automobil, dok je avion zračno vozilo, a podmornica ili brod su vozila koje se kreću po vodi. Sva ova sredstva su vozila. Na taj način slijedi hijerarhija koja definiše pripadnost pojedinih objekata.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Nasljeđivanje</a:t>
            </a:r>
            <a:r>
              <a:rPr lang="en"/>
              <a:t> je u pravilu proces kojim od viših hijerarhijskih nivoa ili  grupa poprimamo neke osobine ili funkcije.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Nasljeđivanje</a:t>
            </a:r>
            <a:endParaRPr/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311700" y="1234075"/>
            <a:ext cx="85206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Objektno-orijentisano programiranje omogućuje </a:t>
            </a:r>
            <a:r>
              <a:rPr b="1" lang="en"/>
              <a:t>nasljeđivanje</a:t>
            </a:r>
            <a:r>
              <a:rPr lang="en"/>
              <a:t> atributa i  metoda iz nadređenih klasa.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Deklaracija klase koja posjeduje nadklasu data je u slijedećoj liniji koda: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Klasa </a:t>
            </a:r>
            <a:r>
              <a:rPr b="1" lang="en"/>
              <a:t>Sudoku</a:t>
            </a:r>
            <a:r>
              <a:rPr lang="en"/>
              <a:t> nasljeđuje metode od svoje </a:t>
            </a:r>
            <a:r>
              <a:rPr b="1" lang="en"/>
              <a:t>nadklase</a:t>
            </a:r>
            <a:r>
              <a:rPr lang="en"/>
              <a:t> </a:t>
            </a:r>
            <a:r>
              <a:rPr b="1" lang="en"/>
              <a:t>Igra</a:t>
            </a:r>
            <a:r>
              <a:rPr lang="en"/>
              <a:t> koja se često zove i </a:t>
            </a:r>
            <a:r>
              <a:rPr b="1" lang="en"/>
              <a:t>bazna</a:t>
            </a:r>
            <a:r>
              <a:rPr lang="en"/>
              <a:t> (</a:t>
            </a:r>
            <a:r>
              <a:rPr b="1" lang="en"/>
              <a:t>osnovna</a:t>
            </a:r>
            <a:r>
              <a:rPr lang="en"/>
              <a:t>) </a:t>
            </a:r>
            <a:r>
              <a:rPr b="1" lang="en"/>
              <a:t>klasa</a:t>
            </a:r>
            <a:r>
              <a:rPr lang="en"/>
              <a:t>. Kao što je </a:t>
            </a:r>
            <a:r>
              <a:rPr b="1" lang="en"/>
              <a:t>Igra</a:t>
            </a:r>
            <a:r>
              <a:rPr lang="en"/>
              <a:t> </a:t>
            </a:r>
            <a:r>
              <a:rPr b="1" lang="en"/>
              <a:t>nadklasa</a:t>
            </a:r>
            <a:r>
              <a:rPr lang="en"/>
              <a:t> klasi </a:t>
            </a:r>
            <a:r>
              <a:rPr b="1" lang="en"/>
              <a:t>Sudoku</a:t>
            </a:r>
            <a:r>
              <a:rPr lang="en"/>
              <a:t> tako je </a:t>
            </a:r>
            <a:r>
              <a:rPr b="1" lang="en"/>
              <a:t>Sudoku</a:t>
            </a:r>
            <a:r>
              <a:rPr lang="en"/>
              <a:t> klasi Igra </a:t>
            </a:r>
            <a:r>
              <a:rPr b="1" lang="en"/>
              <a:t>podklasa</a:t>
            </a:r>
            <a:r>
              <a:rPr lang="en"/>
              <a:t>.</a:t>
            </a:r>
            <a:endParaRPr/>
          </a:p>
        </p:txBody>
      </p:sp>
      <p:pic>
        <p:nvPicPr>
          <p:cNvPr id="121" name="Google Shape;12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0275" y="2424850"/>
            <a:ext cx="3723450" cy="7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Primjer</a:t>
            </a:r>
            <a:endParaRPr/>
          </a:p>
        </p:txBody>
      </p:sp>
      <p:sp>
        <p:nvSpPr>
          <p:cNvPr id="127" name="Google Shape;127;p1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Nadklasa </a:t>
            </a:r>
            <a:r>
              <a:rPr b="1" lang="en"/>
              <a:t>Road</a:t>
            </a:r>
            <a:r>
              <a:rPr lang="en"/>
              <a:t> koja inicijalizuje naziv ceste </a:t>
            </a:r>
            <a:r>
              <a:rPr b="1" lang="en"/>
              <a:t>name</a:t>
            </a:r>
            <a:r>
              <a:rPr lang="en"/>
              <a:t> i dužinu ceste </a:t>
            </a:r>
            <a:r>
              <a:rPr b="1" lang="en"/>
              <a:t>length</a:t>
            </a:r>
            <a:r>
              <a:rPr lang="en"/>
              <a:t> te definiše sadržaj metode </a:t>
            </a:r>
            <a:r>
              <a:rPr b="1" lang="en"/>
              <a:t>Info</a:t>
            </a:r>
            <a:r>
              <a:rPr lang="en"/>
              <a:t>() koja služi za ispis vrijednosti atributa svakog instanciranog objekta bilo podklase </a:t>
            </a:r>
            <a:r>
              <a:rPr b="1" lang="en"/>
              <a:t>Highway</a:t>
            </a:r>
            <a:r>
              <a:rPr lang="en"/>
              <a:t>, </a:t>
            </a:r>
            <a:r>
              <a:rPr b="1" lang="en"/>
              <a:t>MainRoad</a:t>
            </a:r>
            <a:r>
              <a:rPr lang="en"/>
              <a:t>, </a:t>
            </a:r>
            <a:r>
              <a:rPr b="1" lang="en"/>
              <a:t>LocalRoad</a:t>
            </a:r>
            <a:r>
              <a:rPr lang="en"/>
              <a:t> ili osnovne nadklase </a:t>
            </a:r>
            <a:r>
              <a:rPr b="1" lang="en"/>
              <a:t>Road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Nasljeđivanje ima još jednu prednost koja se manifestuje u sistematizaciji izvornog koda. Kada ne bi imali nadklasu, svaka od podklasa trebala bi sama da inicijalizuje svoje atribute kao i da definiše svoju funkciju </a:t>
            </a:r>
            <a:r>
              <a:rPr b="1" lang="en"/>
              <a:t>Info</a:t>
            </a:r>
            <a:r>
              <a:rPr lang="en"/>
              <a:t>(). Na taj način izvorni kod bi bio predugačak, nejasan i nečitljiv.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Primjer</a:t>
            </a:r>
            <a:endParaRPr/>
          </a:p>
        </p:txBody>
      </p:sp>
      <p:sp>
        <p:nvSpPr>
          <p:cNvPr id="133" name="Google Shape;133;p1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4" name="Google Shape;13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2646" y="0"/>
            <a:ext cx="399870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Primjer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 situaciji kada pojedina </a:t>
            </a:r>
            <a:r>
              <a:rPr b="1" lang="en"/>
              <a:t>podklasa</a:t>
            </a:r>
            <a:r>
              <a:rPr lang="en"/>
              <a:t> ipak zahtjeva prilikom inicijalizacije da definiše neki vlastiti </a:t>
            </a:r>
            <a:r>
              <a:rPr b="1" lang="en"/>
              <a:t>atribut</a:t>
            </a:r>
            <a:r>
              <a:rPr lang="en"/>
              <a:t> tada definicija </a:t>
            </a:r>
            <a:r>
              <a:rPr b="1" lang="en"/>
              <a:t>__init__</a:t>
            </a:r>
            <a:r>
              <a:rPr lang="en"/>
              <a:t> unutar podklase predefiniše (</a:t>
            </a:r>
            <a:r>
              <a:rPr b="1" lang="en"/>
              <a:t>override</a:t>
            </a:r>
            <a:r>
              <a:rPr lang="en"/>
              <a:t>) </a:t>
            </a:r>
            <a:r>
              <a:rPr b="1" lang="en"/>
              <a:t>__init__</a:t>
            </a:r>
            <a:r>
              <a:rPr lang="en"/>
              <a:t> metodu nadklase.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 tom slučaju je potrebno pozvati </a:t>
            </a:r>
            <a:r>
              <a:rPr b="1" lang="en"/>
              <a:t>__init__</a:t>
            </a:r>
            <a:r>
              <a:rPr lang="en"/>
              <a:t> metodu nadklase unutar </a:t>
            </a:r>
            <a:r>
              <a:rPr b="1" lang="en"/>
              <a:t>__init__</a:t>
            </a:r>
            <a:r>
              <a:rPr lang="en"/>
              <a:t> metode podklase.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Primjer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65242"/>
            <a:ext cx="9144000" cy="3785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Višestruka nasljeđivanja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Pored jednostavnih nasljeđivanja moguća su i višestruka nasljeđivanja iz više nadklasa i defnišu se na slijedeći način:</a:t>
            </a:r>
            <a:br>
              <a:rPr lang="en"/>
            </a:b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312" y="2394924"/>
            <a:ext cx="8121376" cy="10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Zadatak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311700" y="1234075"/>
            <a:ext cx="8520600" cy="3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1. Napisati klasu koja reprezentuje Osobu. Atribute koje je potrebno obezbjediti u klasi Osoba su ime, prezime, jmbg, visina, težina i broj godina. Potrebno je napisati metode za ispis podataka Osobe i za provjeru godina osobe (pri čemu ako osoba ima manje od 18 godina treba ispisati da je ta osoba maloljetna, a ukoliko osoba ima preko 65 godina treba ispisati da je ta osoba penzioner).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2. Napisati klasu koja reprezentuje Razlomak. Zatim napisati dvije metode pri čemu prva vrši ispis razlomka, a druga vrši sabiranje dva razlomka.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Zadatak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3. Kreirati klasu Ptica i definisati atribute (boja, širina krila, naziv, stanište). Dodati metode za ispis karakteristika ptice: metoda koja ispisuje boju ptice, metoda koja ispisuje širinu krila, metodu koja ispisuje naziv i metodu koja ispisuje stanište ptice.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Napraviti instancu klase Ptica i unijeti karakteristike na proizvoljan način, a zatim sa konzole istestirati sve 4 funkcije klase.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4. Napraviti klasu Trougao i definisati atribute (a,b,c). Preko konzole unijeti </a:t>
            </a:r>
            <a:r>
              <a:rPr b="1" lang="en"/>
              <a:t>n</a:t>
            </a:r>
            <a:r>
              <a:rPr lang="en"/>
              <a:t> trouglova, a zatim ih sve ispisati pomoću metode Info koju ćete implementirati.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Preklapanje</a:t>
            </a:r>
            <a:endParaRPr/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311700" y="1211525"/>
            <a:ext cx="8520600" cy="3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Jedna od osobina objektno-orijentisanog programiranja je mogućnost preklapanje funkcija i operatora kako bi i objektima omogućili istu funkcionalnost kao i klasičnim varijablama poput </a:t>
            </a:r>
            <a:r>
              <a:rPr b="1" lang="en"/>
              <a:t>int</a:t>
            </a:r>
            <a:r>
              <a:rPr lang="en"/>
              <a:t>, </a:t>
            </a:r>
            <a:r>
              <a:rPr b="1" lang="en"/>
              <a:t>float,</a:t>
            </a:r>
            <a:r>
              <a:rPr lang="en"/>
              <a:t> </a:t>
            </a:r>
            <a:r>
              <a:rPr b="1" lang="en"/>
              <a:t>bool</a:t>
            </a:r>
            <a:r>
              <a:rPr lang="en"/>
              <a:t>, </a:t>
            </a:r>
            <a:r>
              <a:rPr b="1" lang="en"/>
              <a:t>string</a:t>
            </a:r>
            <a:r>
              <a:rPr lang="en"/>
              <a:t>, </a:t>
            </a:r>
            <a:r>
              <a:rPr b="1" lang="en"/>
              <a:t>list</a:t>
            </a:r>
            <a:r>
              <a:rPr lang="en"/>
              <a:t>, itd.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Takva osobina često je i nužnost kako bi operatore mogli dovoditi u određene odnose i operacije ili nad objektima izvršiti radnje poput printanja.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Preklapanje</a:t>
            </a:r>
            <a:endParaRPr/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311700" y="1234075"/>
            <a:ext cx="8520600" cy="3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Često se za grananje služimo operatorima poređenja (&gt;, &gt;=, &lt;, &lt;=, ==) te logičkim operatorima </a:t>
            </a:r>
            <a:r>
              <a:rPr b="1" lang="en"/>
              <a:t>and</a:t>
            </a:r>
            <a:r>
              <a:rPr lang="en"/>
              <a:t> i </a:t>
            </a:r>
            <a:r>
              <a:rPr b="1" lang="en"/>
              <a:t>or</a:t>
            </a:r>
            <a:r>
              <a:rPr lang="en"/>
              <a:t>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Istu funkcionalnost moguće je postići i poređenjem dva objekta gdje se objekti pritom porede na način da im se tačno odredi šta i kako se poredi (npr. dvije korpe voća </a:t>
            </a:r>
            <a:r>
              <a:rPr b="1" lang="en"/>
              <a:t>Korpa1</a:t>
            </a:r>
            <a:r>
              <a:rPr lang="en"/>
              <a:t> i </a:t>
            </a:r>
            <a:r>
              <a:rPr b="1" lang="en"/>
              <a:t>Korpa2</a:t>
            </a:r>
            <a:r>
              <a:rPr lang="en"/>
              <a:t> su objekti čiji sastav čini raznovrsno voće gdje svako ima svoju težinu i moguće je u svakom slučaju utvrditi ukupnu težinu korpe te pristupiti poređenju dvije korpe).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Preklapanje</a:t>
            </a:r>
            <a:endParaRPr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311700" y="1234075"/>
            <a:ext cx="8520600" cy="3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Objekti mogu biti tako osmišljeni da je od značaja primjena osnovnih numeričkih operatora (+,-,*,/,itd.) kako bi se kreirali novi objekti sa izmjenjenim atributima na temelju numeričkih operatora (npr. ako su one dvije korpe iz prethodnog zadatka bile pune i u njih više ne može da stane voće onda je moguće u novu korpu dodati sastojke iz prethodne dvije pune korpe).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Sva preklapanja u </a:t>
            </a:r>
            <a:r>
              <a:rPr b="1" lang="en"/>
              <a:t>Pythonu</a:t>
            </a:r>
            <a:r>
              <a:rPr lang="en"/>
              <a:t> predefinisana su u obliku specijalnih metoda koje svaka klasa može implementirati.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Specijalne metode imaju naziv koji je okružen sa dvije donje crte ispred i iza naziva (npr. </a:t>
            </a:r>
            <a:r>
              <a:rPr b="1" lang="en"/>
              <a:t>__str__</a:t>
            </a:r>
            <a:r>
              <a:rPr lang="en"/>
              <a:t> ili </a:t>
            </a:r>
            <a:r>
              <a:rPr b="1" lang="en"/>
              <a:t>__gt__</a:t>
            </a:r>
            <a:r>
              <a:rPr lang="en"/>
              <a:t>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Preklapanje funkcija</a:t>
            </a:r>
            <a:endParaRPr/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311700" y="1234075"/>
            <a:ext cx="85206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05663"/>
            <a:ext cx="9144001" cy="366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Preklapanje funkcija</a:t>
            </a:r>
            <a:endParaRPr/>
          </a:p>
        </p:txBody>
      </p:sp>
      <p:sp>
        <p:nvSpPr>
          <p:cNvPr id="90" name="Google Shape;90;p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 ovom primjeru naredba </a:t>
            </a:r>
            <a:r>
              <a:rPr b="1" lang="en"/>
              <a:t>print</a:t>
            </a:r>
            <a:r>
              <a:rPr lang="en"/>
              <a:t> je preklopljena koristeći specijalnu funkciju </a:t>
            </a:r>
            <a:r>
              <a:rPr b="1" lang="en"/>
              <a:t>__str__</a:t>
            </a:r>
            <a:r>
              <a:rPr lang="en"/>
              <a:t> koja vraća string koji će biti printan prilikom printanja objekta.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Potrebno je napomenuti da nije moguće preklopiti korisnički definisane funkcije tj. sve one koje nemaju svoju specijalnu funkciju.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Preklapanje operatora</a:t>
            </a:r>
            <a:endParaRPr/>
          </a:p>
        </p:txBody>
      </p:sp>
      <p:sp>
        <p:nvSpPr>
          <p:cNvPr id="96" name="Google Shape;96;p7"/>
          <p:cNvSpPr txBox="1"/>
          <p:nvPr>
            <p:ph idx="1" type="body"/>
          </p:nvPr>
        </p:nvSpPr>
        <p:spPr>
          <a:xfrm>
            <a:off x="311700" y="1234075"/>
            <a:ext cx="8520600" cy="3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Preklapanje operatora omogućeno je u </a:t>
            </a:r>
            <a:r>
              <a:rPr b="1" lang="en"/>
              <a:t>Pythonu</a:t>
            </a:r>
            <a:r>
              <a:rPr lang="en"/>
              <a:t> korištenjem specijalnih metoda sljedećih imena poređenja:</a:t>
            </a:r>
            <a:br>
              <a:rPr lang="en"/>
            </a:br>
            <a:r>
              <a:rPr lang="en"/>
              <a:t>1. </a:t>
            </a:r>
            <a:r>
              <a:rPr b="1" lang="en"/>
              <a:t>__gt__</a:t>
            </a:r>
            <a:r>
              <a:rPr lang="en"/>
              <a:t> veće od</a:t>
            </a:r>
            <a:br>
              <a:rPr lang="en"/>
            </a:br>
            <a:r>
              <a:rPr lang="en"/>
              <a:t>2. </a:t>
            </a:r>
            <a:r>
              <a:rPr b="1" lang="en"/>
              <a:t>__ge__ </a:t>
            </a:r>
            <a:r>
              <a:rPr lang="en"/>
              <a:t>veće ili jednako od</a:t>
            </a:r>
            <a:br>
              <a:rPr lang="en"/>
            </a:br>
            <a:r>
              <a:rPr lang="en"/>
              <a:t>3. </a:t>
            </a:r>
            <a:r>
              <a:rPr b="1" lang="en"/>
              <a:t>__lt__</a:t>
            </a:r>
            <a:r>
              <a:rPr lang="en"/>
              <a:t> manje od</a:t>
            </a:r>
            <a:br>
              <a:rPr lang="en"/>
            </a:br>
            <a:r>
              <a:rPr lang="en"/>
              <a:t>4. </a:t>
            </a:r>
            <a:r>
              <a:rPr b="1" lang="en"/>
              <a:t>__le__</a:t>
            </a:r>
            <a:r>
              <a:rPr lang="en"/>
              <a:t> manje ili jednako od</a:t>
            </a:r>
            <a:br>
              <a:rPr lang="en"/>
            </a:br>
            <a:r>
              <a:rPr lang="en"/>
              <a:t>5. </a:t>
            </a:r>
            <a:r>
              <a:rPr b="1" lang="en"/>
              <a:t>__eq__</a:t>
            </a:r>
            <a:r>
              <a:rPr lang="en"/>
              <a:t> jednako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>
            <p:ph idx="1" type="body"/>
          </p:nvPr>
        </p:nvSpPr>
        <p:spPr>
          <a:xfrm>
            <a:off x="311700" y="154200"/>
            <a:ext cx="8520600" cy="48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2" name="Google Shape;10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3682" y="0"/>
            <a:ext cx="687663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>
            <p:ph idx="1" type="body"/>
          </p:nvPr>
        </p:nvSpPr>
        <p:spPr>
          <a:xfrm>
            <a:off x="311700" y="473600"/>
            <a:ext cx="8520600" cy="4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5475" y="914400"/>
            <a:ext cx="535305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