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Playfair Display"/>
      <p:regular r:id="rId27"/>
      <p:bold r:id="rId28"/>
      <p:italic r:id="rId29"/>
      <p:boldItalic r:id="rId30"/>
    </p:embeddedFont>
    <p:embeddedFont>
      <p:font typeface="Montserrat"/>
      <p:regular r:id="rId31"/>
      <p:bold r:id="rId32"/>
      <p:italic r:id="rId33"/>
      <p:boldItalic r:id="rId34"/>
    </p:embeddedFont>
    <p:embeddedFont>
      <p:font typeface="Oswald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7" roundtripDataSignature="AMtx7miHS1P85uNQQBw7xDtANuCZdDpB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layfairDisplay-bold.fntdata"/><Relationship Id="rId27" Type="http://schemas.openxmlformats.org/officeDocument/2006/relationships/font" Target="fonts/PlayfairDispl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layfairDispl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regular.fntdata"/><Relationship Id="rId30" Type="http://schemas.openxmlformats.org/officeDocument/2006/relationships/font" Target="fonts/PlayfairDisplay-boldItalic.fntdata"/><Relationship Id="rId11" Type="http://schemas.openxmlformats.org/officeDocument/2006/relationships/slide" Target="slides/slide6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bold.fntdata"/><Relationship Id="rId13" Type="http://schemas.openxmlformats.org/officeDocument/2006/relationships/slide" Target="slides/slide8.xml"/><Relationship Id="rId35" Type="http://schemas.openxmlformats.org/officeDocument/2006/relationships/font" Target="fonts/Oswald-regular.fntdata"/><Relationship Id="rId12" Type="http://schemas.openxmlformats.org/officeDocument/2006/relationships/slide" Target="slides/slide7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10.xml"/><Relationship Id="rId37" Type="http://customschemas.google.com/relationships/presentationmetadata" Target="metadata"/><Relationship Id="rId14" Type="http://schemas.openxmlformats.org/officeDocument/2006/relationships/slide" Target="slides/slide9.xml"/><Relationship Id="rId36" Type="http://schemas.openxmlformats.org/officeDocument/2006/relationships/font" Target="fonts/Oswald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3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2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32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3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" name="Google Shape;17;p2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2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5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5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22" name="Google Shape;22;p2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26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26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2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2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2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2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9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2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0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" name="Google Shape;40;p3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30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30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3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3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3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22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b="0" i="0" sz="18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</a:pPr>
            <a:r>
              <a:rPr lang="en"/>
              <a:t>DATOTEKE</a:t>
            </a:r>
            <a:endParaRPr/>
          </a:p>
        </p:txBody>
      </p:sp>
      <p:sp>
        <p:nvSpPr>
          <p:cNvPr id="59" name="Google Shape;59;p1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Novembar 15, 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Čitanje iz datoteke</a:t>
            </a:r>
            <a:endParaRPr/>
          </a:p>
        </p:txBody>
      </p:sp>
      <p:sp>
        <p:nvSpPr>
          <p:cNvPr id="118" name="Google Shape;118;p10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Sintaksa metode </a:t>
            </a:r>
            <a:r>
              <a:rPr b="1" lang="en"/>
              <a:t>read </a:t>
            </a:r>
            <a:r>
              <a:rPr lang="en"/>
              <a:t>je:</a:t>
            </a:r>
            <a:br>
              <a:rPr lang="en"/>
            </a:br>
            <a:br>
              <a:rPr lang="en"/>
            </a:br>
            <a:br>
              <a:rPr lang="en"/>
            </a:br>
            <a:r>
              <a:rPr lang="en"/>
              <a:t>gdje je </a:t>
            </a:r>
            <a:r>
              <a:rPr b="1" lang="en"/>
              <a:t>size </a:t>
            </a:r>
            <a:r>
              <a:rPr lang="en"/>
              <a:t>veličina sadržaja koji treba pročitati. Za binarnu datoteku </a:t>
            </a:r>
            <a:r>
              <a:rPr b="1" lang="en"/>
              <a:t>size </a:t>
            </a:r>
            <a:r>
              <a:rPr lang="en"/>
              <a:t>označava broj bitova, a za tekstualnu broj znakova. Ukoliko je size negativan</a:t>
            </a:r>
            <a:br>
              <a:rPr lang="en"/>
            </a:br>
            <a:r>
              <a:rPr lang="en"/>
              <a:t>ili nije zadan, čita se cijeli sadržaj datoteke.</a:t>
            </a:r>
            <a:endParaRPr/>
          </a:p>
        </p:txBody>
      </p:sp>
      <p:pic>
        <p:nvPicPr>
          <p:cNvPr id="119" name="Google Shape;11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1075" y="1730675"/>
            <a:ext cx="1701850" cy="40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Čitanje iz datoteke</a:t>
            </a:r>
            <a:endParaRPr/>
          </a:p>
        </p:txBody>
      </p:sp>
      <p:sp>
        <p:nvSpPr>
          <p:cNvPr id="125" name="Google Shape;125;p1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Metoda </a:t>
            </a:r>
            <a:r>
              <a:rPr b="1" lang="en"/>
              <a:t>readline </a:t>
            </a:r>
            <a:r>
              <a:rPr lang="en"/>
              <a:t>čita jednu liniju u datoteci i to od trenutne pozicije do kraja linije (do znaka ’\n’).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Argument </a:t>
            </a:r>
            <a:r>
              <a:rPr b="1" lang="en"/>
              <a:t>size </a:t>
            </a:r>
            <a:r>
              <a:rPr lang="en"/>
              <a:t>definiše maksimalnu veličinu pročitanih podataka. Za prazne linije metoda vraća string koji sadrži znak za novu liniju ’\n’.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Kad je trenutna pozicija na kraju datoteke, metoda vraća prazan string.</a:t>
            </a:r>
            <a:br>
              <a:rPr lang="en"/>
            </a:br>
            <a:endParaRPr/>
          </a:p>
        </p:txBody>
      </p:sp>
      <p:pic>
        <p:nvPicPr>
          <p:cNvPr id="126" name="Google Shape;12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2775" y="3011075"/>
            <a:ext cx="2798446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Čitanje iz datoteke</a:t>
            </a:r>
            <a:endParaRPr/>
          </a:p>
        </p:txBody>
      </p:sp>
      <p:sp>
        <p:nvSpPr>
          <p:cNvPr id="132" name="Google Shape;132;p12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readlines </a:t>
            </a:r>
            <a:r>
              <a:rPr lang="en"/>
              <a:t>vraća sadržaj datoteke kao listu linija. </a:t>
            </a:r>
            <a:r>
              <a:rPr b="1" lang="en"/>
              <a:t>size </a:t>
            </a:r>
            <a:r>
              <a:rPr lang="en"/>
              <a:t>ima jednak učinak kao i na dvije prethodno objašnjene metode.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33" name="Google Shape;13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9213" y="2195000"/>
            <a:ext cx="3685575" cy="75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Primjer</a:t>
            </a:r>
            <a:endParaRPr/>
          </a:p>
        </p:txBody>
      </p:sp>
      <p:sp>
        <p:nvSpPr>
          <p:cNvPr id="139" name="Google Shape;139;p13"/>
          <p:cNvSpPr txBox="1"/>
          <p:nvPr>
            <p:ph idx="1" type="body"/>
          </p:nvPr>
        </p:nvSpPr>
        <p:spPr>
          <a:xfrm>
            <a:off x="311700" y="1234075"/>
            <a:ext cx="8520600" cy="35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Kreirati tekstualnu datoteku na istoj putanji kao gdje se nalazi python skripta koju pokrećemo (naziv datoteke </a:t>
            </a:r>
            <a:r>
              <a:rPr b="1" lang="en"/>
              <a:t>test.txt</a:t>
            </a:r>
            <a:r>
              <a:rPr lang="en"/>
              <a:t>).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Sadržaj tekstualne datoteke:</a:t>
            </a:r>
            <a:br>
              <a:rPr lang="en"/>
            </a:br>
            <a:endParaRPr/>
          </a:p>
        </p:txBody>
      </p:sp>
      <p:pic>
        <p:nvPicPr>
          <p:cNvPr id="140" name="Google Shape;14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7438" y="2641328"/>
            <a:ext cx="3429125" cy="125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Primjer</a:t>
            </a:r>
            <a:endParaRPr/>
          </a:p>
        </p:txBody>
      </p:sp>
      <p:sp>
        <p:nvSpPr>
          <p:cNvPr id="146" name="Google Shape;146;p1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47" name="Google Shape;14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4475" y="1799867"/>
            <a:ext cx="4855050" cy="220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Čitanje iz datoteke</a:t>
            </a:r>
            <a:endParaRPr/>
          </a:p>
        </p:txBody>
      </p:sp>
      <p:sp>
        <p:nvSpPr>
          <p:cNvPr id="153" name="Google Shape;153;p1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Osim pomoću navedenih funkcija, postoji još jedan način pristupanju linijama neke tekstualne datotetke, a to je </a:t>
            </a:r>
            <a:r>
              <a:rPr b="1" lang="en"/>
              <a:t>iterirajući</a:t>
            </a:r>
            <a:r>
              <a:rPr lang="en"/>
              <a:t> kroz file objekat.</a:t>
            </a:r>
            <a:br>
              <a:rPr lang="en"/>
            </a:br>
            <a:endParaRPr/>
          </a:p>
        </p:txBody>
      </p:sp>
      <p:pic>
        <p:nvPicPr>
          <p:cNvPr id="154" name="Google Shape;15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2438" y="2280227"/>
            <a:ext cx="4819125" cy="187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Pozicioniranje u datoteci</a:t>
            </a:r>
            <a:endParaRPr/>
          </a:p>
        </p:txBody>
      </p:sp>
      <p:sp>
        <p:nvSpPr>
          <p:cNvPr id="160" name="Google Shape;160;p1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Trenutnu poziciju u datoteci može se saznati preko metode </a:t>
            </a:r>
            <a:r>
              <a:rPr b="1" lang="en"/>
              <a:t>tell</a:t>
            </a:r>
            <a:r>
              <a:rPr lang="en"/>
              <a:t>:</a:t>
            </a: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Metoda </a:t>
            </a:r>
            <a:r>
              <a:rPr b="1" lang="en"/>
              <a:t>tell </a:t>
            </a:r>
            <a:r>
              <a:rPr lang="en"/>
              <a:t>daje broj </a:t>
            </a:r>
            <a:r>
              <a:rPr b="1" lang="en"/>
              <a:t>bitova </a:t>
            </a:r>
            <a:r>
              <a:rPr lang="en"/>
              <a:t>(</a:t>
            </a:r>
            <a:r>
              <a:rPr b="1" lang="en"/>
              <a:t>znakova</a:t>
            </a:r>
            <a:r>
              <a:rPr lang="en"/>
              <a:t>) trenutne pozicije od početka datoteke.</a:t>
            </a:r>
            <a:endParaRPr/>
          </a:p>
        </p:txBody>
      </p:sp>
      <p:pic>
        <p:nvPicPr>
          <p:cNvPr id="161" name="Google Shape;16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8788" y="1832325"/>
            <a:ext cx="1506425" cy="46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Seek</a:t>
            </a:r>
            <a:endParaRPr/>
          </a:p>
        </p:txBody>
      </p:sp>
      <p:sp>
        <p:nvSpPr>
          <p:cNvPr id="167" name="Google Shape;167;p1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seek </a:t>
            </a:r>
            <a:r>
              <a:rPr lang="en"/>
              <a:t>omogućuje pomjeranje trenutne pozicije u datoteci.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Sintaksa metode je:</a:t>
            </a: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offset </a:t>
            </a:r>
            <a:r>
              <a:rPr lang="en"/>
              <a:t>je broj kojim definišemo pomak pozicije. Pozitivan je u naprijed, a negativan u nazad. Argumentom </a:t>
            </a:r>
            <a:r>
              <a:rPr b="1" lang="en"/>
              <a:t>from </a:t>
            </a:r>
            <a:r>
              <a:rPr lang="en"/>
              <a:t>se definiše od kuda će se pomak računati (</a:t>
            </a:r>
            <a:r>
              <a:rPr b="1" lang="en"/>
              <a:t>0</a:t>
            </a:r>
            <a:r>
              <a:rPr lang="en"/>
              <a:t> za početak datoteke, </a:t>
            </a:r>
            <a:r>
              <a:rPr b="1" lang="en"/>
              <a:t>1 </a:t>
            </a:r>
            <a:r>
              <a:rPr lang="en"/>
              <a:t>za trenutni položaj i 2 za kraj datoteke).</a:t>
            </a:r>
            <a:endParaRPr/>
          </a:p>
        </p:txBody>
      </p:sp>
      <p:pic>
        <p:nvPicPr>
          <p:cNvPr id="168" name="Google Shape;16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95075" y="2121550"/>
            <a:ext cx="2553850" cy="45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Primjer</a:t>
            </a:r>
            <a:endParaRPr/>
          </a:p>
        </p:txBody>
      </p:sp>
      <p:sp>
        <p:nvSpPr>
          <p:cNvPr id="174" name="Google Shape;174;p1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75" name="Google Shape;17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66889" y="1509500"/>
            <a:ext cx="4010225" cy="278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Preimenovanje, kopiranje i brisanje datoteke</a:t>
            </a:r>
            <a:endParaRPr/>
          </a:p>
        </p:txBody>
      </p:sp>
      <p:sp>
        <p:nvSpPr>
          <p:cNvPr id="181" name="Google Shape;181;p1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82" name="Google Shape;18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9015" y="1818690"/>
            <a:ext cx="4525975" cy="216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Uvod</a:t>
            </a:r>
            <a:endParaRPr/>
          </a:p>
        </p:txBody>
      </p:sp>
      <p:sp>
        <p:nvSpPr>
          <p:cNvPr id="65" name="Google Shape;65;p2"/>
          <p:cNvSpPr txBox="1"/>
          <p:nvPr>
            <p:ph idx="1" type="body"/>
          </p:nvPr>
        </p:nvSpPr>
        <p:spPr>
          <a:xfrm>
            <a:off x="311700" y="1234075"/>
            <a:ext cx="8520600" cy="38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Osnovna manipulacija sa sadržajem datoteka u </a:t>
            </a:r>
            <a:r>
              <a:rPr b="1" lang="en"/>
              <a:t>Pythonu </a:t>
            </a:r>
            <a:r>
              <a:rPr lang="en"/>
              <a:t>je omogućena korištenjem </a:t>
            </a:r>
            <a:r>
              <a:rPr b="1" lang="en"/>
              <a:t>file </a:t>
            </a:r>
            <a:r>
              <a:rPr lang="en"/>
              <a:t>objekta.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ima ugrađenu funkciju </a:t>
            </a:r>
            <a:r>
              <a:rPr b="1" lang="en"/>
              <a:t>open </a:t>
            </a:r>
            <a:r>
              <a:rPr lang="en"/>
              <a:t>za otvaranje postojećih ili kreiranje novih datoteka na disku.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Funkcija </a:t>
            </a:r>
            <a:r>
              <a:rPr b="1" lang="en"/>
              <a:t>open </a:t>
            </a:r>
            <a:r>
              <a:rPr lang="en"/>
              <a:t>vraća </a:t>
            </a:r>
            <a:r>
              <a:rPr b="1" lang="en"/>
              <a:t>file </a:t>
            </a:r>
            <a:r>
              <a:rPr lang="en"/>
              <a:t>objekat, koji sadrži metode i atribute za pristup i manipulaciju informacija i sadržaja otvorene datoteke.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Zadatak</a:t>
            </a:r>
            <a:endParaRPr/>
          </a:p>
        </p:txBody>
      </p:sp>
      <p:sp>
        <p:nvSpPr>
          <p:cNvPr id="188" name="Google Shape;188;p20"/>
          <p:cNvSpPr txBox="1"/>
          <p:nvPr>
            <p:ph idx="1" type="body"/>
          </p:nvPr>
        </p:nvSpPr>
        <p:spPr>
          <a:xfrm>
            <a:off x="311700" y="1234075"/>
            <a:ext cx="8520600" cy="3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Kreirati klasu </a:t>
            </a:r>
            <a:r>
              <a:rPr b="1" lang="en"/>
              <a:t>Napitak </a:t>
            </a:r>
            <a:r>
              <a:rPr lang="en"/>
              <a:t>koja sadrži atribute količina i naziv. Zatim kreirati klase </a:t>
            </a:r>
            <a:r>
              <a:rPr b="1" lang="en"/>
              <a:t>Alkohol </a:t>
            </a:r>
            <a:r>
              <a:rPr lang="en"/>
              <a:t>i </a:t>
            </a:r>
            <a:r>
              <a:rPr b="1" lang="en"/>
              <a:t>Sok.</a:t>
            </a:r>
            <a:r>
              <a:rPr lang="en"/>
              <a:t> Pri čemu klasa </a:t>
            </a:r>
            <a:r>
              <a:rPr b="1" lang="en"/>
              <a:t>Alkohol </a:t>
            </a:r>
            <a:r>
              <a:rPr lang="en"/>
              <a:t>ima dodatni atribut </a:t>
            </a:r>
            <a:r>
              <a:rPr b="1" lang="en"/>
              <a:t>kolicina_alkohola, </a:t>
            </a:r>
            <a:r>
              <a:rPr lang="en"/>
              <a:t>a klasa </a:t>
            </a:r>
            <a:r>
              <a:rPr b="1" lang="en"/>
              <a:t>Sok </a:t>
            </a:r>
            <a:r>
              <a:rPr lang="en"/>
              <a:t>ima dodatni atribut </a:t>
            </a:r>
            <a:r>
              <a:rPr b="1" lang="en"/>
              <a:t>kolicina_secera.</a:t>
            </a:r>
            <a:r>
              <a:rPr lang="en"/>
              <a:t> Napisati metode __init__ i __str__ za klasu </a:t>
            </a:r>
            <a:r>
              <a:rPr b="1" lang="en"/>
              <a:t>Napitak</a:t>
            </a:r>
            <a:r>
              <a:rPr lang="en"/>
              <a:t>, a za podklase </a:t>
            </a:r>
            <a:r>
              <a:rPr b="1" lang="en"/>
              <a:t>Alkohol i Sok, </a:t>
            </a:r>
            <a:r>
              <a:rPr lang="en"/>
              <a:t>proširiti date metode. Nakon toga sa konzole učitati </a:t>
            </a:r>
            <a:r>
              <a:rPr b="1" lang="en"/>
              <a:t>n </a:t>
            </a:r>
            <a:r>
              <a:rPr lang="en"/>
              <a:t>(broj napitaka tipa alkohol) i </a:t>
            </a:r>
            <a:r>
              <a:rPr b="1" lang="en"/>
              <a:t>m </a:t>
            </a:r>
            <a:r>
              <a:rPr lang="en"/>
              <a:t>(broj napitaka tipa sok). Te smjestiti njihove instance u dvije lokalne varijable </a:t>
            </a:r>
            <a:r>
              <a:rPr b="1" lang="en"/>
              <a:t>listaAlkohola </a:t>
            </a:r>
            <a:r>
              <a:rPr lang="en"/>
              <a:t>i </a:t>
            </a:r>
            <a:r>
              <a:rPr b="1" lang="en"/>
              <a:t>listaSokova</a:t>
            </a:r>
            <a:r>
              <a:rPr lang="en"/>
              <a:t>. Na kraju sačuvati sadržaj iz listeAlkohola u fajl “alkohol.txt”, i sadržaj listeSokova u fajl “sokovi.txt”.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Zadatak</a:t>
            </a:r>
            <a:endParaRPr/>
          </a:p>
        </p:txBody>
      </p:sp>
      <p:sp>
        <p:nvSpPr>
          <p:cNvPr id="194" name="Google Shape;194;p2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2. Kreirati program koji vrši učitavanje sadržaja sa konzole, a zatim ako uneseni string sadrži vaše ime, upisati ga u datoteku “ime.txt”.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3. Kreirati program koji učitava sadržaj iz datoteke koja ima proizvoljni naziv i sadržaj, i na kraju ispisati broj karaktera.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4. Kreirati program koji učitava brojeve iz datoteke “brojevi.txt” koji su zapisani svaki u novom redu. I na kraju upisuje u novu datoteku “suma.txt” zbir svih brojeva koji su učitani.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Uvod</a:t>
            </a:r>
            <a:endParaRPr/>
          </a:p>
        </p:txBody>
      </p:sp>
      <p:sp>
        <p:nvSpPr>
          <p:cNvPr id="71" name="Google Shape;71;p3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Sintaksa otvaranja datoteka je: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gdje je </a:t>
            </a:r>
            <a:r>
              <a:rPr b="1" lang="en"/>
              <a:t>ime_datoteke </a:t>
            </a:r>
            <a:r>
              <a:rPr lang="en"/>
              <a:t>sting koji sadrži relativnu ili apsolutnu putanju datoteke, </a:t>
            </a:r>
            <a:r>
              <a:rPr b="1" lang="en"/>
              <a:t>vrsta_pristupa </a:t>
            </a:r>
            <a:r>
              <a:rPr lang="en"/>
              <a:t>je string koji sadrži </a:t>
            </a:r>
            <a:r>
              <a:rPr b="1" lang="en"/>
              <a:t>mod </a:t>
            </a:r>
            <a:r>
              <a:rPr lang="en"/>
              <a:t>pristupa, </a:t>
            </a:r>
            <a:r>
              <a:rPr b="1" lang="en"/>
              <a:t>buffering </a:t>
            </a:r>
            <a:r>
              <a:rPr lang="en"/>
              <a:t>je integer koji označava veličinu međumemorije.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Argumenti  </a:t>
            </a:r>
            <a:r>
              <a:rPr b="1" lang="en"/>
              <a:t>vrsta_pristupa </a:t>
            </a:r>
            <a:r>
              <a:rPr lang="en"/>
              <a:t>i </a:t>
            </a:r>
            <a:r>
              <a:rPr b="1" lang="en"/>
              <a:t>buffering </a:t>
            </a:r>
            <a:r>
              <a:rPr lang="en"/>
              <a:t>nisu obavezni.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 </a:t>
            </a:r>
            <a:r>
              <a:rPr lang="en"/>
              <a:t>je novonastali </a:t>
            </a:r>
            <a:r>
              <a:rPr b="1" lang="en"/>
              <a:t>file </a:t>
            </a:r>
            <a:r>
              <a:rPr lang="en"/>
              <a:t>objekat kreiran pozivom funkcije </a:t>
            </a:r>
            <a:r>
              <a:rPr b="1" lang="en"/>
              <a:t>open</a:t>
            </a:r>
            <a:r>
              <a:rPr lang="en"/>
              <a:t>.</a:t>
            </a:r>
            <a:br>
              <a:rPr lang="en"/>
            </a:br>
            <a:endParaRPr/>
          </a:p>
        </p:txBody>
      </p:sp>
      <p:pic>
        <p:nvPicPr>
          <p:cNvPr id="72" name="Google Shape;7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938" y="1693725"/>
            <a:ext cx="6348125" cy="46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Mod pristupa</a:t>
            </a:r>
            <a:endParaRPr/>
          </a:p>
        </p:txBody>
      </p:sp>
      <p:sp>
        <p:nvSpPr>
          <p:cNvPr id="78" name="Google Shape;78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 pristupa se definiše kao string koji sadrži znakove:</a:t>
            </a:r>
            <a:br>
              <a:rPr lang="en"/>
            </a:br>
            <a:r>
              <a:rPr b="1" lang="en"/>
              <a:t>-</a:t>
            </a:r>
            <a:r>
              <a:rPr lang="en"/>
              <a:t> ’r’, ’w’ ili ’a’ kojima se definiše da li  će se vršiti čitanje (read), pisanje   (write) ili dodavanje (append)</a:t>
            </a:r>
            <a:br>
              <a:rPr lang="en"/>
            </a:br>
            <a:r>
              <a:rPr lang="en"/>
              <a:t>- ’b’ označava binarni oblik datoteke. Ako nije specifikovan onda je oblik datoteke takstualni (’t’).</a:t>
            </a:r>
            <a:br>
              <a:rPr lang="en"/>
            </a:br>
            <a:r>
              <a:rPr lang="en"/>
              <a:t>- ’+’ omogućuje istovremeno čitanje i pisanje (ili dodavanje) datoteke.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Zatvaranje datoteke</a:t>
            </a:r>
            <a:endParaRPr/>
          </a:p>
        </p:txBody>
      </p:sp>
      <p:sp>
        <p:nvSpPr>
          <p:cNvPr id="84" name="Google Shape;84;p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Nakon što obavimo željene manipulacije, datoteku je potrebno zatvoriti.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Za zatvaranje datoteke koristi se </a:t>
            </a:r>
            <a:r>
              <a:rPr b="1" lang="en"/>
              <a:t>close </a:t>
            </a:r>
            <a:r>
              <a:rPr lang="en"/>
              <a:t>metoda koju sadrži svaki file objekat: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	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Nakon zatvaranja nisu moguće nikakve operacije na datoteci.</a:t>
            </a:r>
            <a:endParaRPr/>
          </a:p>
        </p:txBody>
      </p:sp>
      <p:pic>
        <p:nvPicPr>
          <p:cNvPr id="85" name="Google Shape;8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89243" y="2049000"/>
            <a:ext cx="1565525" cy="4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Pisanje u datoteku</a:t>
            </a:r>
            <a:endParaRPr/>
          </a:p>
        </p:txBody>
      </p:sp>
      <p:sp>
        <p:nvSpPr>
          <p:cNvPr id="91" name="Google Shape;91;p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Za zapisivanje informacija u datoteku koriste se metode </a:t>
            </a:r>
            <a:r>
              <a:rPr b="1" lang="en"/>
              <a:t>write </a:t>
            </a:r>
            <a:r>
              <a:rPr lang="en"/>
              <a:t>i </a:t>
            </a:r>
            <a:r>
              <a:rPr b="1" lang="en"/>
              <a:t>writelines </a:t>
            </a:r>
            <a:r>
              <a:rPr lang="en"/>
              <a:t>klase file.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write </a:t>
            </a:r>
            <a:r>
              <a:rPr lang="en"/>
              <a:t>metoda prima string varijablu koju zapisuje u prethodno otvorenu datoteku u modu za pisanje (’w’) ili dodavanje (’a’). Ova naredba može se ponavljati kako bi se dodalo još teksta u datoteku.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	</a:t>
            </a:r>
            <a:endParaRPr/>
          </a:p>
        </p:txBody>
      </p:sp>
      <p:pic>
        <p:nvPicPr>
          <p:cNvPr id="92" name="Google Shape;9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02950" y="2991150"/>
            <a:ext cx="2538100" cy="52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Primjer</a:t>
            </a:r>
            <a:endParaRPr/>
          </a:p>
        </p:txBody>
      </p:sp>
      <p:sp>
        <p:nvSpPr>
          <p:cNvPr id="98" name="Google Shape;98;p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99" name="Google Shape;9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1075" y="1768813"/>
            <a:ext cx="4690175" cy="160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Pisanje u datoteku</a:t>
            </a:r>
            <a:endParaRPr/>
          </a:p>
        </p:txBody>
      </p:sp>
      <p:sp>
        <p:nvSpPr>
          <p:cNvPr id="105" name="Google Shape;105;p8"/>
          <p:cNvSpPr txBox="1"/>
          <p:nvPr>
            <p:ph idx="1" type="body"/>
          </p:nvPr>
        </p:nvSpPr>
        <p:spPr>
          <a:xfrm>
            <a:off x="311688" y="1234063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Funkcija </a:t>
            </a:r>
            <a:r>
              <a:rPr b="1" lang="en"/>
              <a:t>writelines </a:t>
            </a:r>
            <a:r>
              <a:rPr lang="en"/>
              <a:t>zapisuje listu stringova u datoteku. Postignuti efekat je isti kao da se pozove </a:t>
            </a:r>
            <a:r>
              <a:rPr b="1" lang="en"/>
              <a:t>write </a:t>
            </a:r>
            <a:r>
              <a:rPr lang="en"/>
              <a:t>za svaki element liste.</a:t>
            </a:r>
            <a:br>
              <a:rPr lang="en"/>
            </a:br>
            <a:endParaRPr/>
          </a:p>
        </p:txBody>
      </p:sp>
      <p:pic>
        <p:nvPicPr>
          <p:cNvPr id="106" name="Google Shape;10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6525" y="2296650"/>
            <a:ext cx="5310951" cy="12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Čitanje iz datoteke</a:t>
            </a:r>
            <a:endParaRPr/>
          </a:p>
        </p:txBody>
      </p:sp>
      <p:sp>
        <p:nvSpPr>
          <p:cNvPr id="112" name="Google Shape;112;p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Za čitanje datoteke potrebno je željenu datoteku otvoriti u modu za čitanje (’r’).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Osnovni način za pročitati sadržaj određene datoteke je preko funkcija:</a:t>
            </a:r>
            <a:br>
              <a:rPr lang="en"/>
            </a:br>
            <a:r>
              <a:rPr lang="en"/>
              <a:t>1. </a:t>
            </a:r>
            <a:r>
              <a:rPr b="1" lang="en"/>
              <a:t>read </a:t>
            </a:r>
            <a:r>
              <a:rPr lang="en"/>
              <a:t>koja vraća sadržaj datoteke (od trenutne pozicije) željene veličine u obliku stringa,</a:t>
            </a:r>
            <a:br>
              <a:rPr lang="en"/>
            </a:br>
            <a:r>
              <a:rPr lang="en"/>
              <a:t>2. </a:t>
            </a:r>
            <a:r>
              <a:rPr b="1" lang="en"/>
              <a:t>readline </a:t>
            </a:r>
            <a:r>
              <a:rPr lang="en"/>
              <a:t>koja vraća sadržaj trenutne linije u obliku stringa,</a:t>
            </a:r>
            <a:br>
              <a:rPr lang="en"/>
            </a:br>
            <a:r>
              <a:rPr lang="en"/>
              <a:t>3. </a:t>
            </a:r>
            <a:r>
              <a:rPr b="1" lang="en"/>
              <a:t>readlines </a:t>
            </a:r>
            <a:r>
              <a:rPr lang="en"/>
              <a:t>koja vraća listu stringova koji predstavljaju pojedine linije datoteke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