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layfair Display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h3N1rqcrn9UnewRWGX63D+2vMC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fairDisplay-regular.fntdata"/><Relationship Id="rId21" Type="http://schemas.openxmlformats.org/officeDocument/2006/relationships/slide" Target="slides/slide16.xml"/><Relationship Id="rId24" Type="http://schemas.openxmlformats.org/officeDocument/2006/relationships/font" Target="fonts/PlayfairDisplay-italic.fntdata"/><Relationship Id="rId23" Type="http://schemas.openxmlformats.org/officeDocument/2006/relationships/font" Target="fonts/PlayfairDispl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PlayfairDisplay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8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8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27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2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20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20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1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2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44" name="Google Shape;44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b="0" i="0" sz="18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Novembar 22,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Osnovni koncepti</a:t>
            </a:r>
            <a:endParaRPr/>
          </a:p>
        </p:txBody>
      </p:sp>
      <p:sp>
        <p:nvSpPr>
          <p:cNvPr id="116" name="Google Shape;116;p1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glavna dijela GIT projekta: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/>
              <a:t>• </a:t>
            </a:r>
            <a:r>
              <a:rPr b="1" lang="en"/>
              <a:t>.git directory</a:t>
            </a:r>
            <a:r>
              <a:rPr lang="en"/>
              <a:t> – mjesto gdje GIT čuva meta podatke i baza podataka svih objekata.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/>
              <a:t>• </a:t>
            </a:r>
            <a:r>
              <a:rPr b="1" lang="en"/>
              <a:t>working tree</a:t>
            </a:r>
            <a:r>
              <a:rPr lang="en"/>
              <a:t> – je jedna verzija projekta gdje su fajlovi uzeti na disk da bi se modifikovali ili koristili.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/>
              <a:t>• </a:t>
            </a:r>
            <a:r>
              <a:rPr b="1" lang="en"/>
              <a:t>staging area</a:t>
            </a:r>
            <a:r>
              <a:rPr lang="en"/>
              <a:t> – čuva sve informacije o tome šta ide u naredni commit, naziva se još i “index”.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Osnovni koncepti</a:t>
            </a:r>
            <a:endParaRPr/>
          </a:p>
        </p:txBody>
      </p:sp>
      <p:sp>
        <p:nvSpPr>
          <p:cNvPr id="122" name="Google Shape;122;p1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.</a:t>
            </a:r>
            <a:r>
              <a:rPr b="1" lang="en"/>
              <a:t>gitignore</a:t>
            </a:r>
            <a:r>
              <a:rPr lang="en"/>
              <a:t> fajl služi za specifikovanje untracked fajlova koje Git treba da ignoriše.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Svaka linija u .gitignore fajlu predstavlja pattern.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Fajlovi koji se nalaze u Git bazi (tracked fajlovi) neće biti ignorisani. Da bi se neki fajl čija je putanja dodata u .gitignore zaista ignorisao potrebno je izvršiti komandu: git rm --cached 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Osnovne Komande</a:t>
            </a:r>
            <a:endParaRPr/>
          </a:p>
        </p:txBody>
      </p:sp>
      <p:sp>
        <p:nvSpPr>
          <p:cNvPr id="128" name="Google Shape;128;p1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8"/>
              <a:buFont typeface="Arial"/>
              <a:buNone/>
            </a:pPr>
            <a:r>
              <a:rPr b="1" lang="en" sz="1285">
                <a:latin typeface="Trebuchet MS"/>
                <a:ea typeface="Trebuchet MS"/>
                <a:cs typeface="Trebuchet MS"/>
                <a:sym typeface="Trebuchet MS"/>
              </a:rPr>
              <a:t>Config</a:t>
            </a:r>
            <a:endParaRPr b="1" sz="1285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8"/>
              <a:buFont typeface="Arial"/>
              <a:buNone/>
            </a:pPr>
            <a:r>
              <a:rPr b="1" lang="en" sz="1285">
                <a:latin typeface="Trebuchet MS"/>
                <a:ea typeface="Trebuchet MS"/>
                <a:cs typeface="Trebuchet MS"/>
                <a:sym typeface="Trebuchet MS"/>
              </a:rPr>
              <a:t>Init</a:t>
            </a:r>
            <a:endParaRPr b="1" sz="1285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8"/>
              <a:buFont typeface="Arial"/>
              <a:buNone/>
            </a:pPr>
            <a:r>
              <a:rPr b="1" lang="en" sz="1285">
                <a:latin typeface="Trebuchet MS"/>
                <a:ea typeface="Trebuchet MS"/>
                <a:cs typeface="Trebuchet MS"/>
                <a:sym typeface="Trebuchet MS"/>
              </a:rPr>
              <a:t>Clone</a:t>
            </a:r>
            <a:endParaRPr b="1" sz="1285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8"/>
              <a:buFont typeface="Arial"/>
              <a:buNone/>
            </a:pPr>
            <a:r>
              <a:rPr b="1" lang="en" sz="1285">
                <a:latin typeface="Trebuchet MS"/>
                <a:ea typeface="Trebuchet MS"/>
                <a:cs typeface="Trebuchet MS"/>
                <a:sym typeface="Trebuchet MS"/>
              </a:rPr>
              <a:t>Branch</a:t>
            </a:r>
            <a:endParaRPr b="1" sz="1285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8"/>
              <a:buFont typeface="Arial"/>
              <a:buNone/>
            </a:pPr>
            <a:r>
              <a:rPr b="1" lang="en" sz="1285">
                <a:latin typeface="Trebuchet MS"/>
                <a:ea typeface="Trebuchet MS"/>
                <a:cs typeface="Trebuchet MS"/>
                <a:sym typeface="Trebuchet MS"/>
              </a:rPr>
              <a:t>Checkout</a:t>
            </a:r>
            <a:endParaRPr b="1" sz="1285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8"/>
              <a:buFont typeface="Arial"/>
              <a:buNone/>
            </a:pPr>
            <a:r>
              <a:rPr b="1" lang="en" sz="1285">
                <a:latin typeface="Trebuchet MS"/>
                <a:ea typeface="Trebuchet MS"/>
                <a:cs typeface="Trebuchet MS"/>
                <a:sym typeface="Trebuchet MS"/>
              </a:rPr>
              <a:t>Add</a:t>
            </a:r>
            <a:endParaRPr b="1" sz="1285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8"/>
              <a:buFont typeface="Arial"/>
              <a:buNone/>
            </a:pPr>
            <a:r>
              <a:rPr b="1" lang="en" sz="1285">
                <a:latin typeface="Trebuchet MS"/>
                <a:ea typeface="Trebuchet MS"/>
                <a:cs typeface="Trebuchet MS"/>
                <a:sym typeface="Trebuchet MS"/>
              </a:rPr>
              <a:t>Diff</a:t>
            </a:r>
            <a:endParaRPr b="1" sz="1285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8"/>
              <a:buFont typeface="Arial"/>
              <a:buNone/>
            </a:pPr>
            <a:r>
              <a:rPr b="1" lang="en" sz="1285">
                <a:latin typeface="Trebuchet MS"/>
                <a:ea typeface="Trebuchet MS"/>
                <a:cs typeface="Trebuchet MS"/>
                <a:sym typeface="Trebuchet MS"/>
              </a:rPr>
              <a:t>Status</a:t>
            </a:r>
            <a:endParaRPr b="1" sz="1285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8"/>
              <a:buFont typeface="Arial"/>
              <a:buNone/>
            </a:pPr>
            <a:r>
              <a:rPr b="1" lang="en" sz="1285">
                <a:latin typeface="Trebuchet MS"/>
                <a:ea typeface="Trebuchet MS"/>
                <a:cs typeface="Trebuchet MS"/>
                <a:sym typeface="Trebuchet MS"/>
              </a:rPr>
              <a:t>Commit</a:t>
            </a:r>
            <a:endParaRPr b="1" sz="1285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8"/>
              <a:buFont typeface="Arial"/>
              <a:buNone/>
            </a:pPr>
            <a:r>
              <a:rPr b="1" lang="en" sz="1285">
                <a:latin typeface="Trebuchet MS"/>
                <a:ea typeface="Trebuchet MS"/>
                <a:cs typeface="Trebuchet MS"/>
                <a:sym typeface="Trebuchet MS"/>
              </a:rPr>
              <a:t>Push</a:t>
            </a:r>
            <a:endParaRPr b="1" sz="1285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8"/>
              <a:buFont typeface="Arial"/>
              <a:buNone/>
            </a:pPr>
            <a:r>
              <a:rPr b="1" lang="en" sz="1285">
                <a:latin typeface="Trebuchet MS"/>
                <a:ea typeface="Trebuchet MS"/>
                <a:cs typeface="Trebuchet MS"/>
                <a:sym typeface="Trebuchet MS"/>
              </a:rPr>
              <a:t>Fetch</a:t>
            </a:r>
            <a:endParaRPr b="1" sz="1285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8"/>
              <a:buFont typeface="Arial"/>
              <a:buNone/>
            </a:pPr>
            <a:r>
              <a:rPr b="1" lang="en" sz="1285">
                <a:latin typeface="Trebuchet MS"/>
                <a:ea typeface="Trebuchet MS"/>
                <a:cs typeface="Trebuchet MS"/>
                <a:sym typeface="Trebuchet MS"/>
              </a:rPr>
              <a:t>Merge</a:t>
            </a:r>
            <a:endParaRPr b="1" sz="1285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8"/>
              <a:buFont typeface="Arial"/>
              <a:buNone/>
            </a:pPr>
            <a:r>
              <a:rPr b="1" lang="en" sz="1285">
                <a:latin typeface="Trebuchet MS"/>
                <a:ea typeface="Trebuchet MS"/>
                <a:cs typeface="Trebuchet MS"/>
                <a:sym typeface="Trebuchet MS"/>
              </a:rPr>
              <a:t>Pull</a:t>
            </a:r>
            <a:endParaRPr b="1" sz="1285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8"/>
              <a:buFont typeface="Arial"/>
              <a:buNone/>
            </a:pPr>
            <a:r>
              <a:rPr b="1" lang="en" sz="1285">
                <a:latin typeface="Trebuchet MS"/>
                <a:ea typeface="Trebuchet MS"/>
                <a:cs typeface="Trebuchet MS"/>
                <a:sym typeface="Trebuchet MS"/>
              </a:rPr>
              <a:t>Log</a:t>
            </a:r>
            <a:endParaRPr b="1" sz="1285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28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Osnovne komande</a:t>
            </a:r>
            <a:endParaRPr/>
          </a:p>
        </p:txBody>
      </p:sp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 nivoa konfiguracija:</a:t>
            </a:r>
            <a:br>
              <a:rPr lang="en"/>
            </a:br>
            <a:r>
              <a:rPr lang="en"/>
              <a:t>* </a:t>
            </a:r>
            <a:r>
              <a:rPr b="1" lang="en"/>
              <a:t>project </a:t>
            </a:r>
            <a:r>
              <a:rPr lang="en"/>
              <a:t>- na nivou projekta</a:t>
            </a:r>
            <a:br>
              <a:rPr lang="en"/>
            </a:br>
            <a:r>
              <a:rPr lang="en"/>
              <a:t>* </a:t>
            </a:r>
            <a:r>
              <a:rPr b="1" lang="en"/>
              <a:t>global </a:t>
            </a:r>
            <a:r>
              <a:rPr lang="en"/>
              <a:t>- na nivou trenutnog korisnika</a:t>
            </a:r>
            <a:br>
              <a:rPr lang="en"/>
            </a:br>
            <a:r>
              <a:rPr lang="en"/>
              <a:t>* </a:t>
            </a:r>
            <a:r>
              <a:rPr b="1" lang="en"/>
              <a:t>system </a:t>
            </a:r>
            <a:r>
              <a:rPr lang="en"/>
              <a:t>- na nivou sistema</a:t>
            </a:r>
            <a:br>
              <a:rPr lang="en"/>
            </a:br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7575" y="2672975"/>
            <a:ext cx="5380049" cy="12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Osnovne komande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solidFill>
                  <a:srgbClr val="3F3F3F"/>
                </a:solidFill>
              </a:rPr>
              <a:t>git </a:t>
            </a:r>
            <a:r>
              <a:rPr b="1" lang="en">
                <a:solidFill>
                  <a:srgbClr val="3F3F3F"/>
                </a:solidFill>
              </a:rPr>
              <a:t>init </a:t>
            </a:r>
            <a:r>
              <a:rPr lang="en">
                <a:solidFill>
                  <a:srgbClr val="3F3F3F"/>
                </a:solidFill>
              </a:rPr>
              <a:t>komanda pravi prazan GIT repozitorijum.</a:t>
            </a:r>
            <a:endParaRPr>
              <a:solidFill>
                <a:srgbClr val="3F3F3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solidFill>
                  <a:srgbClr val="3F3F3F"/>
                </a:solidFill>
              </a:rPr>
              <a:t>.git direktorijum sa osnovnim direktorijumima (Working Tree)</a:t>
            </a:r>
            <a:br>
              <a:rPr lang="en">
                <a:solidFill>
                  <a:srgbClr val="3F3F3F"/>
                </a:solidFill>
              </a:rPr>
            </a:br>
            <a:endParaRPr sz="2000"/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525" y="2085998"/>
            <a:ext cx="7390975" cy="20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Osnovne komande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git </a:t>
            </a:r>
            <a:r>
              <a:rPr b="1" lang="en"/>
              <a:t>clone </a:t>
            </a:r>
            <a:r>
              <a:rPr lang="en"/>
              <a:t>komanda klonira repozitorijum u novokreiranom direktorijumu, kreira remote-tracking grane za svaku granu u kloniranom repozitorijumu (git branch -r) i kreira inicijalnu granu iz koje je kloniran lokalni repozitorijum i checkout-uju se na nju.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Ukratko: Kreira lokalnu kopiju remote repozitorijuma.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 ovu komandu se mogu koristiti protokoli: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• Local protocol (putanja do fajla na lokalnom file sistemu sa ili bez file:// prefiksa)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• HTTP/HTTPS (http://)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• SSH (ssh://)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• Git (git://)</a:t>
            </a:r>
            <a:br>
              <a:rPr lang="en">
                <a:solidFill>
                  <a:srgbClr val="3F3F3F"/>
                </a:solidFill>
              </a:rPr>
            </a:b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Osnovne komande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63" y="1501537"/>
            <a:ext cx="8377476" cy="279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Uvod</a:t>
            </a:r>
            <a:endParaRPr/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GIT je najrasprostranjeniji i najpopularniji sistem za kontrolu verzionisanja koda (</a:t>
            </a:r>
            <a:r>
              <a:rPr b="1" lang="en"/>
              <a:t>Version Control System</a:t>
            </a:r>
            <a:r>
              <a:rPr lang="en"/>
              <a:t>).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Sistem za kontrolu verzionisanje koda je sistem koji čuva promjene fajla ili seta fajlova tokom vremena, tako da se kasnije mogu ponovo pozvati određene verzije fajla/ova.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Zašto koristimo GIT?</a:t>
            </a:r>
            <a:endParaRPr/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GIT ima sljedeće osobine: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/>
              <a:t>• </a:t>
            </a:r>
            <a:r>
              <a:rPr b="1" lang="en"/>
              <a:t>Funkcionalnost </a:t>
            </a:r>
            <a:r>
              <a:rPr lang="en"/>
              <a:t>– ima distributivnu arhitekturu.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/>
              <a:t>• </a:t>
            </a:r>
            <a:r>
              <a:rPr b="1" lang="en"/>
              <a:t>Dobre performanse</a:t>
            </a:r>
            <a:r>
              <a:rPr lang="en"/>
              <a:t> – veoma dobro optimizovan.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/>
              <a:t>• </a:t>
            </a:r>
            <a:r>
              <a:rPr b="1" lang="en"/>
              <a:t>Sigurnost</a:t>
            </a:r>
            <a:r>
              <a:rPr lang="en"/>
              <a:t> – integritet koda kojim se upravlja je najviši prioritet. 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/>
              <a:t>• </a:t>
            </a:r>
            <a:r>
              <a:rPr b="1" lang="en"/>
              <a:t>Fleksibilnost </a:t>
            </a:r>
            <a:r>
              <a:rPr lang="en"/>
              <a:t>– Efikasan je i za manje i veće projekte i kompatabilan za mnoge postojeće sisteme i protokole.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/>
              <a:t>• </a:t>
            </a:r>
            <a:r>
              <a:rPr b="1" lang="en"/>
              <a:t>Težak za korišćenje</a:t>
            </a:r>
            <a:r>
              <a:rPr lang="en"/>
              <a:t> – težak za učenje, veoma kompleksan.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Istorija</a:t>
            </a:r>
            <a:endParaRPr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 je </a:t>
            </a:r>
            <a:r>
              <a:rPr b="1" lang="en"/>
              <a:t>open source </a:t>
            </a:r>
            <a:r>
              <a:rPr lang="en"/>
              <a:t>projekat prvobitno razvijen 2005. godine od strane </a:t>
            </a:r>
            <a:r>
              <a:rPr b="1" lang="en"/>
              <a:t>Linusa Torvaldsa</a:t>
            </a:r>
            <a:r>
              <a:rPr lang="en"/>
              <a:t>, koji je poznat kao kreator kernela LINUX operativnog sistema.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GIT je dizajniran kao set programa razvijenih u C programskom jeziku i nekoliko shell skripti, mada su kasnije i te skripte razvijene u C-u zbog brzine i portabilnosti, iako je dizajn ostao isti.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Nastao je kao posljedica razvoja LINUX kernela, jer je LINUX zajednica do tada koristila DVCS BitKeeper(2002. – 2005.), koji se počeo naplaćivati, pa su napravili svoj sistem za verzionisanje koda.</a:t>
            </a:r>
            <a:r>
              <a:rPr lang="en" sz="2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Osnovni koncepti</a:t>
            </a:r>
            <a:endParaRPr/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Blobs </a:t>
            </a:r>
            <a:r>
              <a:rPr lang="en"/>
              <a:t>(Binary Large OBject) – je tip Git objekta za čuvanje sadržaja bilo kog tipa fajla (txt, slika, binarni fajlovi,…).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Trees </a:t>
            </a:r>
            <a:r>
              <a:rPr lang="en"/>
              <a:t>– objekat koji Git koristi za predstavljanje strukture direktorijuma.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Commits </a:t>
            </a:r>
            <a:r>
              <a:rPr lang="en"/>
              <a:t>– je snapshot structure direktorijuma (Git Tree) i sadržaja fajlova (Git blob) u Git repozitorijumu.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Tags </a:t>
            </a:r>
            <a:r>
              <a:rPr lang="en"/>
              <a:t>– Git commit na kog Tag pokazuje se nikad ne mijenja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Osnovni koncepti</a:t>
            </a:r>
            <a:endParaRPr/>
          </a:p>
        </p:txBody>
      </p:sp>
      <p:sp>
        <p:nvSpPr>
          <p:cNvPr id="89" name="Google Shape;89;p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Jedna od najvećih prednosti GIT-a je branching.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Na početku, GIT uvijek kreira master granu, koja se kasnije koristi za kod koji će biti pušten u produkciju.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Dok su feature grane izolovano okruženje za developera, koji razvija svoj dio koda.</a:t>
            </a:r>
            <a:endParaRPr sz="1600"/>
          </a:p>
        </p:txBody>
      </p:sp>
      <p:pic>
        <p:nvPicPr>
          <p:cNvPr id="90" name="Google Shape;9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1300" y="2571750"/>
            <a:ext cx="5281401" cy="245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Osnovni koncepti</a:t>
            </a:r>
            <a:endParaRPr/>
          </a:p>
        </p:txBody>
      </p:sp>
      <p:sp>
        <p:nvSpPr>
          <p:cNvPr id="96" name="Google Shape;96;p7"/>
          <p:cNvSpPr txBox="1"/>
          <p:nvPr>
            <p:ph idx="1" type="body"/>
          </p:nvPr>
        </p:nvSpPr>
        <p:spPr>
          <a:xfrm>
            <a:off x="311700" y="1017725"/>
            <a:ext cx="8520600" cy="3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Svaki developer ima svoj repozitorijum, sa čitavom istorijom </a:t>
            </a:r>
            <a:r>
              <a:rPr b="1" lang="en"/>
              <a:t>commit</a:t>
            </a:r>
            <a:r>
              <a:rPr lang="en"/>
              <a:t>-a, umjesto da svi koriste jedan radni repozitorijum. Postoje dvije vrste: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Lokalni (</a:t>
            </a:r>
            <a:r>
              <a:rPr b="1" lang="en"/>
              <a:t>local</a:t>
            </a:r>
            <a:r>
              <a:rPr lang="en"/>
              <a:t>) – je na korisnikovom računaru koja sadrži sve fajlove i istoriju svih </a:t>
            </a:r>
            <a:r>
              <a:rPr b="1" lang="en"/>
              <a:t>commit</a:t>
            </a:r>
            <a:r>
              <a:rPr lang="en"/>
              <a:t>-a.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Udaljeni (</a:t>
            </a:r>
            <a:r>
              <a:rPr b="1" lang="en"/>
              <a:t>remote</a:t>
            </a:r>
            <a:r>
              <a:rPr lang="en"/>
              <a:t>) – to je u suštini centralni server kojem čitav tim ima pristup, i tu se dijeli kod unutar svih članova tima. Medjutim, ovo je opciono, ukoliko se ne radi u timu, ovaj repozitorijum nije potreban.</a:t>
            </a:r>
            <a:endParaRPr sz="1600"/>
          </a:p>
        </p:txBody>
      </p:sp>
      <p:pic>
        <p:nvPicPr>
          <p:cNvPr id="97" name="Google Shape;9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0275" y="3270718"/>
            <a:ext cx="2619475" cy="187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Osnovni koncepti</a:t>
            </a:r>
            <a:endParaRPr/>
          </a:p>
        </p:txBody>
      </p:sp>
      <p:sp>
        <p:nvSpPr>
          <p:cNvPr id="103" name="Google Shape;103;p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ima sljedeća stanja fajla: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Tracked</a:t>
            </a:r>
            <a:r>
              <a:rPr lang="en"/>
              <a:t> – Git baza sadrži zapis o fajlu: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• </a:t>
            </a:r>
            <a:r>
              <a:rPr b="1" lang="en"/>
              <a:t>Commited (unmodified)</a:t>
            </a:r>
            <a:r>
              <a:rPr lang="en"/>
              <a:t> – bezbjedno sačuvan fajl u lokalnoj bazi podataka.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• </a:t>
            </a:r>
            <a:r>
              <a:rPr b="1" lang="en"/>
              <a:t>Modified</a:t>
            </a:r>
            <a:r>
              <a:rPr lang="en"/>
              <a:t> – fajl je promijenjen ali promjene nisu još uvijek sačuvane u lokalnu bazu podataka.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• </a:t>
            </a:r>
            <a:r>
              <a:rPr b="1" lang="en"/>
              <a:t>Staged</a:t>
            </a:r>
            <a:r>
              <a:rPr lang="en"/>
              <a:t> – modifikovani fajl i označen da u narednoj iteraciji ide u </a:t>
            </a:r>
            <a:r>
              <a:rPr b="1" lang="en"/>
              <a:t>commited</a:t>
            </a:r>
            <a:r>
              <a:rPr lang="en"/>
              <a:t> stanje.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Untracked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Osnovni koncepti</a:t>
            </a:r>
            <a:endParaRPr/>
          </a:p>
        </p:txBody>
      </p:sp>
      <p:sp>
        <p:nvSpPr>
          <p:cNvPr id="109" name="Google Shape;109;p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0" name="Google Shape;1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500" y="1017725"/>
            <a:ext cx="8423001" cy="347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